
<file path=[Content_Types].xml><?xml version="1.0" encoding="utf-8"?>
<Types xmlns="http://schemas.openxmlformats.org/package/2006/content-types">
  <Default Extension="png" ContentType="image/png"/>
  <Default Extension="bin" ContentType="application/vnd.openxmlformats-officedocument.oleObject"/>
  <Default Extension="wmf" ContentType="image/x-wmf"/>
  <Default Extension="emf" ContentType="image/x-e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0" r:id="rId1"/>
    <p:sldMasterId id="2147483732" r:id="rId2"/>
  </p:sldMasterIdLst>
  <p:notesMasterIdLst>
    <p:notesMasterId r:id="rId90"/>
  </p:notesMasterIdLst>
  <p:sldIdLst>
    <p:sldId id="256" r:id="rId3"/>
    <p:sldId id="258" r:id="rId4"/>
    <p:sldId id="257" r:id="rId5"/>
    <p:sldId id="300" r:id="rId6"/>
    <p:sldId id="299" r:id="rId7"/>
    <p:sldId id="268" r:id="rId8"/>
    <p:sldId id="269" r:id="rId9"/>
    <p:sldId id="267" r:id="rId10"/>
    <p:sldId id="271" r:id="rId11"/>
    <p:sldId id="272" r:id="rId12"/>
    <p:sldId id="273" r:id="rId13"/>
    <p:sldId id="301" r:id="rId14"/>
    <p:sldId id="274" r:id="rId15"/>
    <p:sldId id="275" r:id="rId16"/>
    <p:sldId id="276" r:id="rId17"/>
    <p:sldId id="277" r:id="rId18"/>
    <p:sldId id="278" r:id="rId19"/>
    <p:sldId id="279" r:id="rId20"/>
    <p:sldId id="280" r:id="rId21"/>
    <p:sldId id="281" r:id="rId22"/>
    <p:sldId id="282" r:id="rId23"/>
    <p:sldId id="283" r:id="rId24"/>
    <p:sldId id="284" r:id="rId25"/>
    <p:sldId id="285" r:id="rId26"/>
    <p:sldId id="286" r:id="rId27"/>
    <p:sldId id="287" r:id="rId28"/>
    <p:sldId id="407" r:id="rId29"/>
    <p:sldId id="288" r:id="rId30"/>
    <p:sldId id="289" r:id="rId31"/>
    <p:sldId id="290" r:id="rId32"/>
    <p:sldId id="385" r:id="rId33"/>
    <p:sldId id="291" r:id="rId34"/>
    <p:sldId id="302" r:id="rId35"/>
    <p:sldId id="303" r:id="rId36"/>
    <p:sldId id="304" r:id="rId37"/>
    <p:sldId id="305" r:id="rId38"/>
    <p:sldId id="306" r:id="rId39"/>
    <p:sldId id="307" r:id="rId40"/>
    <p:sldId id="308" r:id="rId41"/>
    <p:sldId id="309" r:id="rId42"/>
    <p:sldId id="310" r:id="rId43"/>
    <p:sldId id="311" r:id="rId44"/>
    <p:sldId id="312" r:id="rId45"/>
    <p:sldId id="313" r:id="rId46"/>
    <p:sldId id="314" r:id="rId47"/>
    <p:sldId id="315" r:id="rId48"/>
    <p:sldId id="316" r:id="rId49"/>
    <p:sldId id="317" r:id="rId50"/>
    <p:sldId id="318" r:id="rId51"/>
    <p:sldId id="320" r:id="rId52"/>
    <p:sldId id="321" r:id="rId53"/>
    <p:sldId id="322" r:id="rId54"/>
    <p:sldId id="386" r:id="rId55"/>
    <p:sldId id="387" r:id="rId56"/>
    <p:sldId id="393" r:id="rId57"/>
    <p:sldId id="388" r:id="rId58"/>
    <p:sldId id="389" r:id="rId59"/>
    <p:sldId id="390" r:id="rId60"/>
    <p:sldId id="391" r:id="rId61"/>
    <p:sldId id="392" r:id="rId62"/>
    <p:sldId id="336" r:id="rId63"/>
    <p:sldId id="337" r:id="rId64"/>
    <p:sldId id="338" r:id="rId65"/>
    <p:sldId id="339" r:id="rId66"/>
    <p:sldId id="340" r:id="rId67"/>
    <p:sldId id="341" r:id="rId68"/>
    <p:sldId id="406" r:id="rId69"/>
    <p:sldId id="346" r:id="rId70"/>
    <p:sldId id="347" r:id="rId71"/>
    <p:sldId id="402" r:id="rId72"/>
    <p:sldId id="394" r:id="rId73"/>
    <p:sldId id="395" r:id="rId74"/>
    <p:sldId id="396" r:id="rId75"/>
    <p:sldId id="397" r:id="rId76"/>
    <p:sldId id="398" r:id="rId77"/>
    <p:sldId id="399" r:id="rId78"/>
    <p:sldId id="400" r:id="rId79"/>
    <p:sldId id="403" r:id="rId80"/>
    <p:sldId id="404" r:id="rId81"/>
    <p:sldId id="405" r:id="rId82"/>
    <p:sldId id="292" r:id="rId83"/>
    <p:sldId id="293" r:id="rId84"/>
    <p:sldId id="294" r:id="rId85"/>
    <p:sldId id="297" r:id="rId86"/>
    <p:sldId id="401" r:id="rId87"/>
    <p:sldId id="270" r:id="rId88"/>
    <p:sldId id="263" r:id="rId89"/>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p:defaultTextStyle>
  <p:extLst>
    <p:ext uri="{EFAFB233-063F-42B5-8137-9DF3F51BA10A}">
      <p15:sldGuideLst xmlns:p15="http://schemas.microsoft.com/office/powerpoint/2012/main" xmlns="">
        <p15:guide id="1" orient="horz" pos="400">
          <p15:clr>
            <a:srgbClr val="A4A3A4"/>
          </p15:clr>
        </p15:guide>
        <p15:guide id="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44492"/>
    <a:srgbClr val="163280"/>
    <a:srgbClr val="009FC4"/>
    <a:srgbClr val="4BD4FF"/>
    <a:srgbClr val="012A5B"/>
    <a:srgbClr val="71E4FF"/>
    <a:srgbClr val="01E1FF"/>
    <a:srgbClr val="00003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0" d="100"/>
          <a:sy n="70" d="100"/>
        </p:scale>
        <p:origin x="-1134" y="-102"/>
      </p:cViewPr>
      <p:guideLst>
        <p:guide orient="horz" pos="400"/>
        <p:guide/>
      </p:guideLst>
    </p:cSldViewPr>
  </p:slideViewPr>
  <p:notesTextViewPr>
    <p:cViewPr>
      <p:scale>
        <a:sx n="100" d="100"/>
        <a:sy n="100" d="100"/>
      </p:scale>
      <p:origin x="0" y="0"/>
    </p:cViewPr>
  </p:notesTextViewPr>
  <p:sorterViewPr>
    <p:cViewPr>
      <p:scale>
        <a:sx n="66" d="100"/>
        <a:sy n="66" d="100"/>
      </p:scale>
      <p:origin x="0" y="7284"/>
    </p:cViewPr>
  </p:sorterViewPr>
  <p:gridSpacing cx="76198" cy="7619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slide" Target="slides/slide61.xml"/><Relationship Id="rId68" Type="http://schemas.openxmlformats.org/officeDocument/2006/relationships/slide" Target="slides/slide66.xml"/><Relationship Id="rId76" Type="http://schemas.openxmlformats.org/officeDocument/2006/relationships/slide" Target="slides/slide74.xml"/><Relationship Id="rId84" Type="http://schemas.openxmlformats.org/officeDocument/2006/relationships/slide" Target="slides/slide82.xml"/><Relationship Id="rId89" Type="http://schemas.openxmlformats.org/officeDocument/2006/relationships/slide" Target="slides/slide87.xml"/><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slide" Target="slides/slide64.xml"/><Relationship Id="rId74" Type="http://schemas.openxmlformats.org/officeDocument/2006/relationships/slide" Target="slides/slide72.xml"/><Relationship Id="rId79" Type="http://schemas.openxmlformats.org/officeDocument/2006/relationships/slide" Target="slides/slide77.xml"/><Relationship Id="rId87" Type="http://schemas.openxmlformats.org/officeDocument/2006/relationships/slide" Target="slides/slide85.xml"/><Relationship Id="rId5" Type="http://schemas.openxmlformats.org/officeDocument/2006/relationships/slide" Target="slides/slide3.xml"/><Relationship Id="rId61" Type="http://schemas.openxmlformats.org/officeDocument/2006/relationships/slide" Target="slides/slide59.xml"/><Relationship Id="rId82" Type="http://schemas.openxmlformats.org/officeDocument/2006/relationships/slide" Target="slides/slide80.xml"/><Relationship Id="rId90" Type="http://schemas.openxmlformats.org/officeDocument/2006/relationships/notesMaster" Target="notesMasters/notesMaster1.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77" Type="http://schemas.openxmlformats.org/officeDocument/2006/relationships/slide" Target="slides/slide75.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80" Type="http://schemas.openxmlformats.org/officeDocument/2006/relationships/slide" Target="slides/slide78.xml"/><Relationship Id="rId85" Type="http://schemas.openxmlformats.org/officeDocument/2006/relationships/slide" Target="slides/slide83.xml"/><Relationship Id="rId93" Type="http://schemas.openxmlformats.org/officeDocument/2006/relationships/theme" Target="theme/theme1.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83" Type="http://schemas.openxmlformats.org/officeDocument/2006/relationships/slide" Target="slides/slide81.xml"/><Relationship Id="rId88" Type="http://schemas.openxmlformats.org/officeDocument/2006/relationships/slide" Target="slides/slide86.xml"/><Relationship Id="rId9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slide" Target="slides/slide79.xml"/><Relationship Id="rId86" Type="http://schemas.openxmlformats.org/officeDocument/2006/relationships/slide" Target="slides/slide84.xml"/><Relationship Id="rId94"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6_3">
  <dgm:title val=""/>
  <dgm:desc val=""/>
  <dgm:catLst>
    <dgm:cat type="accent6" pri="11300"/>
  </dgm:catLst>
  <dgm:styleLbl name="node0">
    <dgm:fillClrLst meth="repeat">
      <a:schemeClr val="accent6">
        <a:shade val="80000"/>
      </a:schemeClr>
    </dgm:fillClrLst>
    <dgm:linClrLst meth="repeat">
      <a:schemeClr val="lt1"/>
    </dgm:linClrLst>
    <dgm:effectClrLst/>
    <dgm:txLinClrLst/>
    <dgm:txFillClrLst/>
    <dgm:txEffectClrLst/>
  </dgm:styleLbl>
  <dgm:styleLbl name="node1">
    <dgm:fillClrLst>
      <a:schemeClr val="accent6">
        <a:shade val="80000"/>
      </a:schemeClr>
      <a:schemeClr val="accent6">
        <a:tint val="70000"/>
      </a:schemeClr>
    </dgm:fillClrLst>
    <dgm:linClrLst meth="repeat">
      <a:schemeClr val="lt1"/>
    </dgm:linClrLst>
    <dgm:effectClrLst/>
    <dgm:txLinClrLst/>
    <dgm:txFillClrLst/>
    <dgm:txEffectClrLst/>
  </dgm:styleLbl>
  <dgm:styleLbl name="alignNode1">
    <dgm:fillClrLst>
      <a:schemeClr val="accent6">
        <a:shade val="80000"/>
      </a:schemeClr>
      <a:schemeClr val="accent6">
        <a:tint val="70000"/>
      </a:schemeClr>
    </dgm:fillClrLst>
    <dgm:linClrLst>
      <a:schemeClr val="accent6">
        <a:shade val="80000"/>
      </a:schemeClr>
      <a:schemeClr val="accent6">
        <a:tint val="70000"/>
      </a:schemeClr>
    </dgm:linClrLst>
    <dgm:effectClrLst/>
    <dgm:txLinClrLst/>
    <dgm:txFillClrLst/>
    <dgm:txEffectClrLst/>
  </dgm:styleLbl>
  <dgm:styleLbl name="lnNode1">
    <dgm:fillClrLst>
      <a:schemeClr val="accent6">
        <a:shade val="80000"/>
      </a:schemeClr>
      <a:schemeClr val="accent6">
        <a:tint val="70000"/>
      </a:schemeClr>
    </dgm:fillClrLst>
    <dgm:linClrLst meth="repeat">
      <a:schemeClr val="lt1"/>
    </dgm:linClrLst>
    <dgm:effectClrLst/>
    <dgm:txLinClrLst/>
    <dgm:txFillClrLst/>
    <dgm:txEffectClrLst/>
  </dgm:styleLbl>
  <dgm:styleLbl name="vennNode1">
    <dgm:fillClrLst>
      <a:schemeClr val="accent6">
        <a:shade val="80000"/>
        <a:alpha val="50000"/>
      </a:schemeClr>
      <a:schemeClr val="accent6">
        <a:tint val="70000"/>
        <a:alpha val="50000"/>
      </a:schemeClr>
    </dgm:fillClrLst>
    <dgm:linClrLst meth="repeat">
      <a:schemeClr val="lt1"/>
    </dgm:linClrLst>
    <dgm:effectClrLst/>
    <dgm:txLinClrLst/>
    <dgm:txFillClrLst/>
    <dgm:txEffectClrLst/>
  </dgm:styleLbl>
  <dgm:styleLbl name="node2">
    <dgm:fillClrLst>
      <a:schemeClr val="accent6">
        <a:tint val="99000"/>
      </a:schemeClr>
    </dgm:fillClrLst>
    <dgm:linClrLst meth="repeat">
      <a:schemeClr val="lt1"/>
    </dgm:linClrLst>
    <dgm:effectClrLst/>
    <dgm:txLinClrLst/>
    <dgm:txFillClrLst/>
    <dgm:txEffectClrLst/>
  </dgm:styleLbl>
  <dgm:styleLbl name="node3">
    <dgm:fillClrLst>
      <a:schemeClr val="accent6">
        <a:tint val="80000"/>
      </a:schemeClr>
    </dgm:fillClrLst>
    <dgm:linClrLst meth="repeat">
      <a:schemeClr val="lt1"/>
    </dgm:linClrLst>
    <dgm:effectClrLst/>
    <dgm:txLinClrLst/>
    <dgm:txFillClrLst/>
    <dgm:txEffectClrLst/>
  </dgm:styleLbl>
  <dgm:styleLbl name="node4">
    <dgm:fillClrLst>
      <a:schemeClr val="accent6">
        <a:tint val="70000"/>
      </a:schemeClr>
    </dgm:fillClrLst>
    <dgm:linClrLst meth="repeat">
      <a:schemeClr val="lt1"/>
    </dgm:linClrLst>
    <dgm:effectClrLst/>
    <dgm:txLinClrLst/>
    <dgm:txFillClrLst/>
    <dgm:txEffectClrLst/>
  </dgm:styleLbl>
  <dgm:styleLbl name="fg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dgm:txEffectClrLst/>
  </dgm:styleLbl>
  <dgm:styleLbl name="fgSibTrans2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meth="repeat">
      <a:schemeClr val="lt1"/>
    </dgm:txFillClrLst>
    <dgm:txEffectClrLst/>
  </dgm:styleLbl>
  <dgm:styleLbl name="bgSibTrans2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meth="repeat">
      <a:schemeClr val="lt1"/>
    </dgm:txFillClrLst>
    <dgm:txEffectClrLst/>
  </dgm:styleLbl>
  <dgm:styleLbl name="sibTrans1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meth="repeat">
      <a:schemeClr val="tx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asst0">
    <dgm:fillClrLst meth="repeat">
      <a:schemeClr val="accent6">
        <a:shade val="80000"/>
      </a:schemeClr>
    </dgm:fillClrLst>
    <dgm:linClrLst meth="repeat">
      <a:schemeClr val="lt1"/>
    </dgm:linClrLst>
    <dgm:effectClrLst/>
    <dgm:txLinClrLst/>
    <dgm:txFillClrLst/>
    <dgm:txEffectClrLst/>
  </dgm:styleLbl>
  <dgm:styleLbl name="asst1">
    <dgm:fillClrLst meth="repeat">
      <a:schemeClr val="accent6">
        <a:shade val="80000"/>
      </a:schemeClr>
    </dgm:fillClrLst>
    <dgm:linClrLst meth="repeat">
      <a:schemeClr val="lt1"/>
    </dgm:linClrLst>
    <dgm:effectClrLst/>
    <dgm:txLinClrLst/>
    <dgm:txFillClrLst/>
    <dgm:txEffectClrLst/>
  </dgm:styleLbl>
  <dgm:styleLbl name="asst2">
    <dgm:fillClrLst>
      <a:schemeClr val="accent6">
        <a:tint val="99000"/>
      </a:schemeClr>
    </dgm:fillClrLst>
    <dgm:linClrLst meth="repeat">
      <a:schemeClr val="lt1"/>
    </dgm:linClrLst>
    <dgm:effectClrLst/>
    <dgm:txLinClrLst/>
    <dgm:txFillClrLst/>
    <dgm:txEffectClrLst/>
  </dgm:styleLbl>
  <dgm:styleLbl name="asst3">
    <dgm:fillClrLst>
      <a:schemeClr val="accent6">
        <a:tint val="80000"/>
      </a:schemeClr>
    </dgm:fillClrLst>
    <dgm:linClrLst meth="repeat">
      <a:schemeClr val="lt1"/>
    </dgm:linClrLst>
    <dgm:effectClrLst/>
    <dgm:txLinClrLst/>
    <dgm:txFillClrLst/>
    <dgm:txEffectClrLst/>
  </dgm:styleLbl>
  <dgm:styleLbl name="asst4">
    <dgm:fillClrLst>
      <a:schemeClr val="accent6">
        <a:tint val="70000"/>
      </a:schemeClr>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a:tint val="90000"/>
      </a:schemeClr>
    </dgm:fillClrLst>
    <dgm:linClrLst meth="repeat">
      <a:schemeClr val="accent6">
        <a:tint val="90000"/>
      </a:schemeClr>
    </dgm:linClrLst>
    <dgm:effectClrLst/>
    <dgm:txLinClrLst/>
    <dgm:txFillClrLst/>
    <dgm:txEffectClrLst/>
  </dgm:styleLbl>
  <dgm:styleLbl name="parChTrans2D3">
    <dgm:fillClrLst meth="repeat">
      <a:schemeClr val="accent6">
        <a:tint val="70000"/>
      </a:schemeClr>
    </dgm:fillClrLst>
    <dgm:linClrLst meth="repeat">
      <a:schemeClr val="accent6">
        <a:tint val="70000"/>
      </a:schemeClr>
    </dgm:linClrLst>
    <dgm:effectClrLst/>
    <dgm:txLinClrLst/>
    <dgm:txFillClrLst/>
    <dgm:txEffectClrLst/>
  </dgm:styleLbl>
  <dgm:styleLbl name="parChTrans2D4">
    <dgm:fillClrLst meth="repeat">
      <a:schemeClr val="accent6">
        <a:tint val="50000"/>
      </a:schemeClr>
    </dgm:fillClrLst>
    <dgm:linClrLst meth="repeat">
      <a:schemeClr val="accent6">
        <a:tint val="50000"/>
      </a:schemeClr>
    </dgm:linClrLst>
    <dgm:effectClrLst/>
    <dgm:txLinClrLst/>
    <dgm:txFillClrLst meth="repeat">
      <a:schemeClr val="lt1"/>
    </dgm:txFillClrLst>
    <dgm:txEffectClrLst/>
  </dgm:styleLbl>
  <dgm:styleLbl name="parChTrans1D1">
    <dgm:fillClrLst meth="repeat">
      <a:schemeClr val="accent6">
        <a:shade val="80000"/>
      </a:schemeClr>
    </dgm:fillClrLst>
    <dgm:linClrLst meth="repeat">
      <a:schemeClr val="accent6">
        <a:shade val="80000"/>
      </a:schemeClr>
    </dgm:linClrLst>
    <dgm:effectClrLst/>
    <dgm:txLinClrLst/>
    <dgm:txFillClrLst meth="repeat">
      <a:schemeClr val="tx1"/>
    </dgm:txFillClrLst>
    <dgm:txEffectClrLst/>
  </dgm:styleLbl>
  <dgm:styleLbl name="parChTrans1D2">
    <dgm:fillClrLst meth="repeat">
      <a:schemeClr val="accent6">
        <a:tint val="99000"/>
      </a:schemeClr>
    </dgm:fillClrLst>
    <dgm:linClrLst meth="repeat">
      <a:schemeClr val="accent6">
        <a:tint val="99000"/>
      </a:schemeClr>
    </dgm:linClrLst>
    <dgm:effectClrLst/>
    <dgm:txLinClrLst/>
    <dgm:txFillClrLst meth="repeat">
      <a:schemeClr val="tx1"/>
    </dgm:txFillClrLst>
    <dgm:txEffectClrLst/>
  </dgm:styleLbl>
  <dgm:styleLbl name="parChTrans1D3">
    <dgm:fillClrLst meth="repeat">
      <a:schemeClr val="accent6">
        <a:tint val="80000"/>
      </a:schemeClr>
    </dgm:fillClrLst>
    <dgm:linClrLst meth="repeat">
      <a:schemeClr val="accent6">
        <a:tint val="80000"/>
      </a:schemeClr>
    </dgm:linClrLst>
    <dgm:effectClrLst/>
    <dgm:txLinClrLst/>
    <dgm:txFillClrLst meth="repeat">
      <a:schemeClr val="tx1"/>
    </dgm:txFillClrLst>
    <dgm:txEffectClrLst/>
  </dgm:styleLbl>
  <dgm:styleLbl name="parChTrans1D4">
    <dgm:fillClrLst meth="repeat">
      <a:schemeClr val="accent6">
        <a:tint val="70000"/>
      </a:schemeClr>
    </dgm:fillClrLst>
    <dgm:linClrLst meth="repeat">
      <a:schemeClr val="accent6">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6">
        <a:shade val="80000"/>
      </a:schemeClr>
      <a:schemeClr val="accent6">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a:tint val="70000"/>
      </a:schemeClr>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6">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83A39E3-38F8-4CAA-B134-724E7865176A}" type="doc">
      <dgm:prSet loTypeId="urn:microsoft.com/office/officeart/2005/8/layout/target3" loCatId="list" qsTypeId="urn:microsoft.com/office/officeart/2005/8/quickstyle/3d1" qsCatId="3D" csTypeId="urn:microsoft.com/office/officeart/2005/8/colors/accent1_2" csCatId="accent1" phldr="1"/>
      <dgm:spPr/>
    </dgm:pt>
    <dgm:pt modelId="{D8C7B2D9-9A86-4448-B265-1EB79A6BAB93}">
      <dgm:prSet phldrT="[文本]"/>
      <dgm:spPr/>
      <dgm:t>
        <a:bodyPr/>
        <a:lstStyle/>
        <a:p>
          <a:r>
            <a:rPr lang="zh-CN" altLang="en-US" dirty="0" smtClean="0"/>
            <a:t>码多项式</a:t>
          </a:r>
          <a:endParaRPr lang="zh-CN" altLang="en-US" dirty="0"/>
        </a:p>
      </dgm:t>
    </dgm:pt>
    <dgm:pt modelId="{0309F435-63F3-4C06-B5B8-9979973FE0AA}" type="parTrans" cxnId="{F316ADC7-ABE8-400D-88D4-AF687FE208A1}">
      <dgm:prSet/>
      <dgm:spPr/>
      <dgm:t>
        <a:bodyPr/>
        <a:lstStyle/>
        <a:p>
          <a:endParaRPr lang="zh-CN" altLang="en-US"/>
        </a:p>
      </dgm:t>
    </dgm:pt>
    <dgm:pt modelId="{7624E57B-1C90-48D8-A2F8-C30C53277C1C}" type="sibTrans" cxnId="{F316ADC7-ABE8-400D-88D4-AF687FE208A1}">
      <dgm:prSet/>
      <dgm:spPr/>
      <dgm:t>
        <a:bodyPr/>
        <a:lstStyle/>
        <a:p>
          <a:endParaRPr lang="zh-CN" altLang="en-US"/>
        </a:p>
      </dgm:t>
    </dgm:pt>
    <dgm:pt modelId="{F9AAB516-3114-4FCD-B6DE-CD063729ED7A}">
      <dgm:prSet phldrT="[文本]"/>
      <dgm:spPr/>
      <dgm:t>
        <a:bodyPr/>
        <a:lstStyle/>
        <a:p>
          <a:r>
            <a:rPr lang="zh-CN" altLang="en-US" dirty="0" smtClean="0"/>
            <a:t>多项式除法</a:t>
          </a:r>
          <a:endParaRPr lang="zh-CN" altLang="en-US" dirty="0"/>
        </a:p>
      </dgm:t>
    </dgm:pt>
    <dgm:pt modelId="{4664252A-2DEC-4C06-9C09-239F37B41337}" type="parTrans" cxnId="{94DF0F38-4F4D-455C-B2F3-1F1BD7EBE732}">
      <dgm:prSet/>
      <dgm:spPr/>
      <dgm:t>
        <a:bodyPr/>
        <a:lstStyle/>
        <a:p>
          <a:endParaRPr lang="zh-CN" altLang="en-US"/>
        </a:p>
      </dgm:t>
    </dgm:pt>
    <dgm:pt modelId="{AF3BF828-F5A9-4E8D-923B-3F7298F7F4B5}" type="sibTrans" cxnId="{94DF0F38-4F4D-455C-B2F3-1F1BD7EBE732}">
      <dgm:prSet/>
      <dgm:spPr/>
      <dgm:t>
        <a:bodyPr/>
        <a:lstStyle/>
        <a:p>
          <a:endParaRPr lang="zh-CN" altLang="en-US"/>
        </a:p>
      </dgm:t>
    </dgm:pt>
    <dgm:pt modelId="{6B95B37B-011A-4B94-A82E-BCACBDEBFCF4}">
      <dgm:prSet phldrT="[文本]"/>
      <dgm:spPr/>
      <dgm:t>
        <a:bodyPr/>
        <a:lstStyle/>
        <a:p>
          <a:r>
            <a:rPr lang="zh-CN" altLang="en-US" dirty="0" smtClean="0"/>
            <a:t>矩阵初等变换</a:t>
          </a:r>
          <a:endParaRPr lang="zh-CN" altLang="en-US" dirty="0"/>
        </a:p>
      </dgm:t>
    </dgm:pt>
    <dgm:pt modelId="{FB2B170F-4986-4168-A59E-297BC35CC5CB}" type="parTrans" cxnId="{D4EE0DD4-6E59-40C1-9D14-C6FC75D24540}">
      <dgm:prSet/>
      <dgm:spPr/>
      <dgm:t>
        <a:bodyPr/>
        <a:lstStyle/>
        <a:p>
          <a:endParaRPr lang="zh-CN" altLang="en-US"/>
        </a:p>
      </dgm:t>
    </dgm:pt>
    <dgm:pt modelId="{ED2B9B0A-1475-40C7-B63A-D34033990E58}" type="sibTrans" cxnId="{D4EE0DD4-6E59-40C1-9D14-C6FC75D24540}">
      <dgm:prSet/>
      <dgm:spPr/>
      <dgm:t>
        <a:bodyPr/>
        <a:lstStyle/>
        <a:p>
          <a:endParaRPr lang="zh-CN" altLang="en-US"/>
        </a:p>
      </dgm:t>
    </dgm:pt>
    <dgm:pt modelId="{B8CEB9AF-6492-4D07-AEA1-996854DF4CE8}" type="pres">
      <dgm:prSet presAssocID="{D83A39E3-38F8-4CAA-B134-724E7865176A}" presName="Name0" presStyleCnt="0">
        <dgm:presLayoutVars>
          <dgm:chMax val="7"/>
          <dgm:dir/>
          <dgm:animLvl val="lvl"/>
          <dgm:resizeHandles val="exact"/>
        </dgm:presLayoutVars>
      </dgm:prSet>
      <dgm:spPr/>
    </dgm:pt>
    <dgm:pt modelId="{BCC78298-281A-41CC-A97A-F66A1EAFD739}" type="pres">
      <dgm:prSet presAssocID="{D8C7B2D9-9A86-4448-B265-1EB79A6BAB93}" presName="circle1" presStyleLbl="node1" presStyleIdx="0" presStyleCnt="3"/>
      <dgm:spPr/>
    </dgm:pt>
    <dgm:pt modelId="{3F192D96-6204-4E74-AAA9-EA2DBB83DA10}" type="pres">
      <dgm:prSet presAssocID="{D8C7B2D9-9A86-4448-B265-1EB79A6BAB93}" presName="space" presStyleCnt="0"/>
      <dgm:spPr/>
    </dgm:pt>
    <dgm:pt modelId="{B881E101-8CFB-4B2D-B9F1-D18E2D6B5CBD}" type="pres">
      <dgm:prSet presAssocID="{D8C7B2D9-9A86-4448-B265-1EB79A6BAB93}" presName="rect1" presStyleLbl="alignAcc1" presStyleIdx="0" presStyleCnt="3"/>
      <dgm:spPr/>
      <dgm:t>
        <a:bodyPr/>
        <a:lstStyle/>
        <a:p>
          <a:endParaRPr lang="zh-CN" altLang="en-US"/>
        </a:p>
      </dgm:t>
    </dgm:pt>
    <dgm:pt modelId="{65CD78FA-A181-4ACD-BCE0-97D3AC9EE3CD}" type="pres">
      <dgm:prSet presAssocID="{F9AAB516-3114-4FCD-B6DE-CD063729ED7A}" presName="vertSpace2" presStyleLbl="node1" presStyleIdx="0" presStyleCnt="3"/>
      <dgm:spPr/>
    </dgm:pt>
    <dgm:pt modelId="{D297DFB9-B176-4396-B0E9-4CD2F9C4387F}" type="pres">
      <dgm:prSet presAssocID="{F9AAB516-3114-4FCD-B6DE-CD063729ED7A}" presName="circle2" presStyleLbl="node1" presStyleIdx="1" presStyleCnt="3"/>
      <dgm:spPr/>
    </dgm:pt>
    <dgm:pt modelId="{BB6EC4DE-7651-478D-8B10-AB44B67F1D79}" type="pres">
      <dgm:prSet presAssocID="{F9AAB516-3114-4FCD-B6DE-CD063729ED7A}" presName="rect2" presStyleLbl="alignAcc1" presStyleIdx="1" presStyleCnt="3"/>
      <dgm:spPr/>
      <dgm:t>
        <a:bodyPr/>
        <a:lstStyle/>
        <a:p>
          <a:endParaRPr lang="zh-CN" altLang="en-US"/>
        </a:p>
      </dgm:t>
    </dgm:pt>
    <dgm:pt modelId="{E5A0798B-73D6-45A2-944A-3D96BFECEFBD}" type="pres">
      <dgm:prSet presAssocID="{6B95B37B-011A-4B94-A82E-BCACBDEBFCF4}" presName="vertSpace3" presStyleLbl="node1" presStyleIdx="1" presStyleCnt="3"/>
      <dgm:spPr/>
    </dgm:pt>
    <dgm:pt modelId="{58D105B5-7672-432A-8DEF-84AE7DA58917}" type="pres">
      <dgm:prSet presAssocID="{6B95B37B-011A-4B94-A82E-BCACBDEBFCF4}" presName="circle3" presStyleLbl="node1" presStyleIdx="2" presStyleCnt="3"/>
      <dgm:spPr/>
    </dgm:pt>
    <dgm:pt modelId="{5C9142FF-B6E7-40C8-8B7F-BB5097893A2B}" type="pres">
      <dgm:prSet presAssocID="{6B95B37B-011A-4B94-A82E-BCACBDEBFCF4}" presName="rect3" presStyleLbl="alignAcc1" presStyleIdx="2" presStyleCnt="3"/>
      <dgm:spPr/>
      <dgm:t>
        <a:bodyPr/>
        <a:lstStyle/>
        <a:p>
          <a:endParaRPr lang="zh-CN" altLang="en-US"/>
        </a:p>
      </dgm:t>
    </dgm:pt>
    <dgm:pt modelId="{F11A3B85-A7F3-4617-AB7F-76DEAD6EE371}" type="pres">
      <dgm:prSet presAssocID="{D8C7B2D9-9A86-4448-B265-1EB79A6BAB93}" presName="rect1ParTxNoCh" presStyleLbl="alignAcc1" presStyleIdx="2" presStyleCnt="3">
        <dgm:presLayoutVars>
          <dgm:chMax val="1"/>
          <dgm:bulletEnabled val="1"/>
        </dgm:presLayoutVars>
      </dgm:prSet>
      <dgm:spPr/>
      <dgm:t>
        <a:bodyPr/>
        <a:lstStyle/>
        <a:p>
          <a:endParaRPr lang="zh-CN" altLang="en-US"/>
        </a:p>
      </dgm:t>
    </dgm:pt>
    <dgm:pt modelId="{581BA2C1-7D8A-4BE9-BF30-B8854AC04567}" type="pres">
      <dgm:prSet presAssocID="{F9AAB516-3114-4FCD-B6DE-CD063729ED7A}" presName="rect2ParTxNoCh" presStyleLbl="alignAcc1" presStyleIdx="2" presStyleCnt="3">
        <dgm:presLayoutVars>
          <dgm:chMax val="1"/>
          <dgm:bulletEnabled val="1"/>
        </dgm:presLayoutVars>
      </dgm:prSet>
      <dgm:spPr/>
      <dgm:t>
        <a:bodyPr/>
        <a:lstStyle/>
        <a:p>
          <a:endParaRPr lang="zh-CN" altLang="en-US"/>
        </a:p>
      </dgm:t>
    </dgm:pt>
    <dgm:pt modelId="{7FE74451-B091-47AE-BD02-D5A3C5C755E0}" type="pres">
      <dgm:prSet presAssocID="{6B95B37B-011A-4B94-A82E-BCACBDEBFCF4}" presName="rect3ParTxNoCh" presStyleLbl="alignAcc1" presStyleIdx="2" presStyleCnt="3">
        <dgm:presLayoutVars>
          <dgm:chMax val="1"/>
          <dgm:bulletEnabled val="1"/>
        </dgm:presLayoutVars>
      </dgm:prSet>
      <dgm:spPr/>
      <dgm:t>
        <a:bodyPr/>
        <a:lstStyle/>
        <a:p>
          <a:endParaRPr lang="zh-CN" altLang="en-US"/>
        </a:p>
      </dgm:t>
    </dgm:pt>
  </dgm:ptLst>
  <dgm:cxnLst>
    <dgm:cxn modelId="{982C3115-4859-471A-97CA-8F4006DB2D2A}" type="presOf" srcId="{D8C7B2D9-9A86-4448-B265-1EB79A6BAB93}" destId="{F11A3B85-A7F3-4617-AB7F-76DEAD6EE371}" srcOrd="1" destOrd="0" presId="urn:microsoft.com/office/officeart/2005/8/layout/target3"/>
    <dgm:cxn modelId="{EF96AFC9-FEA9-4FCB-B616-742CAED47933}" type="presOf" srcId="{6B95B37B-011A-4B94-A82E-BCACBDEBFCF4}" destId="{7FE74451-B091-47AE-BD02-D5A3C5C755E0}" srcOrd="1" destOrd="0" presId="urn:microsoft.com/office/officeart/2005/8/layout/target3"/>
    <dgm:cxn modelId="{D4EE0DD4-6E59-40C1-9D14-C6FC75D24540}" srcId="{D83A39E3-38F8-4CAA-B134-724E7865176A}" destId="{6B95B37B-011A-4B94-A82E-BCACBDEBFCF4}" srcOrd="2" destOrd="0" parTransId="{FB2B170F-4986-4168-A59E-297BC35CC5CB}" sibTransId="{ED2B9B0A-1475-40C7-B63A-D34033990E58}"/>
    <dgm:cxn modelId="{434C9EAA-8B33-4CE8-AEA6-EE7B835F4BD0}" type="presOf" srcId="{F9AAB516-3114-4FCD-B6DE-CD063729ED7A}" destId="{BB6EC4DE-7651-478D-8B10-AB44B67F1D79}" srcOrd="0" destOrd="0" presId="urn:microsoft.com/office/officeart/2005/8/layout/target3"/>
    <dgm:cxn modelId="{F316ADC7-ABE8-400D-88D4-AF687FE208A1}" srcId="{D83A39E3-38F8-4CAA-B134-724E7865176A}" destId="{D8C7B2D9-9A86-4448-B265-1EB79A6BAB93}" srcOrd="0" destOrd="0" parTransId="{0309F435-63F3-4C06-B5B8-9979973FE0AA}" sibTransId="{7624E57B-1C90-48D8-A2F8-C30C53277C1C}"/>
    <dgm:cxn modelId="{D7FEFE48-6A07-4344-8EC4-238632592C81}" type="presOf" srcId="{6B95B37B-011A-4B94-A82E-BCACBDEBFCF4}" destId="{5C9142FF-B6E7-40C8-8B7F-BB5097893A2B}" srcOrd="0" destOrd="0" presId="urn:microsoft.com/office/officeart/2005/8/layout/target3"/>
    <dgm:cxn modelId="{F751C48B-7E7B-4582-8B03-BB1AFAD6213C}" type="presOf" srcId="{F9AAB516-3114-4FCD-B6DE-CD063729ED7A}" destId="{581BA2C1-7D8A-4BE9-BF30-B8854AC04567}" srcOrd="1" destOrd="0" presId="urn:microsoft.com/office/officeart/2005/8/layout/target3"/>
    <dgm:cxn modelId="{84E67BC9-EF3B-46B3-AA33-FE3FCA28ACD0}" type="presOf" srcId="{D8C7B2D9-9A86-4448-B265-1EB79A6BAB93}" destId="{B881E101-8CFB-4B2D-B9F1-D18E2D6B5CBD}" srcOrd="0" destOrd="0" presId="urn:microsoft.com/office/officeart/2005/8/layout/target3"/>
    <dgm:cxn modelId="{94DF0F38-4F4D-455C-B2F3-1F1BD7EBE732}" srcId="{D83A39E3-38F8-4CAA-B134-724E7865176A}" destId="{F9AAB516-3114-4FCD-B6DE-CD063729ED7A}" srcOrd="1" destOrd="0" parTransId="{4664252A-2DEC-4C06-9C09-239F37B41337}" sibTransId="{AF3BF828-F5A9-4E8D-923B-3F7298F7F4B5}"/>
    <dgm:cxn modelId="{6ACCFF44-03A6-4B94-A676-96A0B511A3B4}" type="presOf" srcId="{D83A39E3-38F8-4CAA-B134-724E7865176A}" destId="{B8CEB9AF-6492-4D07-AEA1-996854DF4CE8}" srcOrd="0" destOrd="0" presId="urn:microsoft.com/office/officeart/2005/8/layout/target3"/>
    <dgm:cxn modelId="{87D40760-EB8C-4D6E-A504-D9F63D8FFEC1}" type="presParOf" srcId="{B8CEB9AF-6492-4D07-AEA1-996854DF4CE8}" destId="{BCC78298-281A-41CC-A97A-F66A1EAFD739}" srcOrd="0" destOrd="0" presId="urn:microsoft.com/office/officeart/2005/8/layout/target3"/>
    <dgm:cxn modelId="{4085EB94-BFFB-4AA7-A87F-D5ED7785E06A}" type="presParOf" srcId="{B8CEB9AF-6492-4D07-AEA1-996854DF4CE8}" destId="{3F192D96-6204-4E74-AAA9-EA2DBB83DA10}" srcOrd="1" destOrd="0" presId="urn:microsoft.com/office/officeart/2005/8/layout/target3"/>
    <dgm:cxn modelId="{44B5B70F-F993-44C2-8DE3-41F3AA7F1FE6}" type="presParOf" srcId="{B8CEB9AF-6492-4D07-AEA1-996854DF4CE8}" destId="{B881E101-8CFB-4B2D-B9F1-D18E2D6B5CBD}" srcOrd="2" destOrd="0" presId="urn:microsoft.com/office/officeart/2005/8/layout/target3"/>
    <dgm:cxn modelId="{8BDEBD8C-294A-4206-B993-6C06DD8CBE26}" type="presParOf" srcId="{B8CEB9AF-6492-4D07-AEA1-996854DF4CE8}" destId="{65CD78FA-A181-4ACD-BCE0-97D3AC9EE3CD}" srcOrd="3" destOrd="0" presId="urn:microsoft.com/office/officeart/2005/8/layout/target3"/>
    <dgm:cxn modelId="{BDC45516-FA80-483A-91D4-C1F099AD5A8C}" type="presParOf" srcId="{B8CEB9AF-6492-4D07-AEA1-996854DF4CE8}" destId="{D297DFB9-B176-4396-B0E9-4CD2F9C4387F}" srcOrd="4" destOrd="0" presId="urn:microsoft.com/office/officeart/2005/8/layout/target3"/>
    <dgm:cxn modelId="{237877DD-B030-4C76-A58D-A562328AFD3A}" type="presParOf" srcId="{B8CEB9AF-6492-4D07-AEA1-996854DF4CE8}" destId="{BB6EC4DE-7651-478D-8B10-AB44B67F1D79}" srcOrd="5" destOrd="0" presId="urn:microsoft.com/office/officeart/2005/8/layout/target3"/>
    <dgm:cxn modelId="{9C728F00-0422-4BA8-9202-177601466AA1}" type="presParOf" srcId="{B8CEB9AF-6492-4D07-AEA1-996854DF4CE8}" destId="{E5A0798B-73D6-45A2-944A-3D96BFECEFBD}" srcOrd="6" destOrd="0" presId="urn:microsoft.com/office/officeart/2005/8/layout/target3"/>
    <dgm:cxn modelId="{E6822E41-EFF0-462F-84B6-290DB70D935E}" type="presParOf" srcId="{B8CEB9AF-6492-4D07-AEA1-996854DF4CE8}" destId="{58D105B5-7672-432A-8DEF-84AE7DA58917}" srcOrd="7" destOrd="0" presId="urn:microsoft.com/office/officeart/2005/8/layout/target3"/>
    <dgm:cxn modelId="{F8C7B350-782A-4774-ADA0-997AA42D305C}" type="presParOf" srcId="{B8CEB9AF-6492-4D07-AEA1-996854DF4CE8}" destId="{5C9142FF-B6E7-40C8-8B7F-BB5097893A2B}" srcOrd="8" destOrd="0" presId="urn:microsoft.com/office/officeart/2005/8/layout/target3"/>
    <dgm:cxn modelId="{DE16FD35-0200-44CB-95BC-AF90DF0248CC}" type="presParOf" srcId="{B8CEB9AF-6492-4D07-AEA1-996854DF4CE8}" destId="{F11A3B85-A7F3-4617-AB7F-76DEAD6EE371}" srcOrd="9" destOrd="0" presId="urn:microsoft.com/office/officeart/2005/8/layout/target3"/>
    <dgm:cxn modelId="{7ACA231B-8FCA-47F3-857C-244D76B4235B}" type="presParOf" srcId="{B8CEB9AF-6492-4D07-AEA1-996854DF4CE8}" destId="{581BA2C1-7D8A-4BE9-BF30-B8854AC04567}" srcOrd="10" destOrd="0" presId="urn:microsoft.com/office/officeart/2005/8/layout/target3"/>
    <dgm:cxn modelId="{6A6E2FBE-7A84-40B2-A501-146F3CDAF71B}" type="presParOf" srcId="{B8CEB9AF-6492-4D07-AEA1-996854DF4CE8}" destId="{7FE74451-B091-47AE-BD02-D5A3C5C755E0}" srcOrd="11" destOrd="0" presId="urn:microsoft.com/office/officeart/2005/8/layout/target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3CAC87F1-8FCC-4622-B2E6-8FFA96A393CD}" type="doc">
      <dgm:prSet loTypeId="urn:microsoft.com/office/officeart/2005/8/layout/hList1" loCatId="list" qsTypeId="urn:microsoft.com/office/officeart/2005/8/quickstyle/simple5" qsCatId="simple" csTypeId="urn:microsoft.com/office/officeart/2005/8/colors/accent6_3" csCatId="accent6" phldr="1"/>
      <dgm:spPr/>
      <dgm:t>
        <a:bodyPr/>
        <a:lstStyle/>
        <a:p>
          <a:endParaRPr lang="zh-CN" altLang="en-US"/>
        </a:p>
      </dgm:t>
    </dgm:pt>
    <dgm:pt modelId="{ABA80751-73F9-485D-A150-3DB653175D14}">
      <dgm:prSet phldrT="[文本]" custT="1"/>
      <dgm:spPr/>
      <dgm:t>
        <a:bodyPr/>
        <a:lstStyle/>
        <a:p>
          <a:r>
            <a:rPr lang="zh-CN" altLang="en-US" sz="2400" dirty="0" smtClean="0"/>
            <a:t>差错控制方式</a:t>
          </a:r>
          <a:endParaRPr lang="zh-CN" altLang="en-US" sz="2400" dirty="0"/>
        </a:p>
      </dgm:t>
    </dgm:pt>
    <dgm:pt modelId="{4E7FB10B-D267-41C3-BEBC-DD783B6DD8F1}" type="parTrans" cxnId="{D0A5B257-A965-402A-BD44-FEB7EA843A36}">
      <dgm:prSet/>
      <dgm:spPr/>
      <dgm:t>
        <a:bodyPr/>
        <a:lstStyle/>
        <a:p>
          <a:endParaRPr lang="zh-CN" altLang="en-US"/>
        </a:p>
      </dgm:t>
    </dgm:pt>
    <dgm:pt modelId="{A5AD79A0-8429-4F60-8F81-15415BF13D7C}" type="sibTrans" cxnId="{D0A5B257-A965-402A-BD44-FEB7EA843A36}">
      <dgm:prSet/>
      <dgm:spPr/>
      <dgm:t>
        <a:bodyPr/>
        <a:lstStyle/>
        <a:p>
          <a:endParaRPr lang="zh-CN" altLang="en-US"/>
        </a:p>
      </dgm:t>
    </dgm:pt>
    <dgm:pt modelId="{DEACB69C-C2E5-4E81-969F-955AF77D5B19}">
      <dgm:prSet phldrT="[文本]"/>
      <dgm:spPr/>
      <dgm:t>
        <a:bodyPr/>
        <a:lstStyle/>
        <a:p>
          <a:r>
            <a:rPr lang="zh-CN" altLang="en-US" dirty="0" smtClean="0"/>
            <a:t>检错重发</a:t>
          </a:r>
          <a:endParaRPr lang="zh-CN" altLang="en-US" dirty="0"/>
        </a:p>
      </dgm:t>
    </dgm:pt>
    <dgm:pt modelId="{3D65C917-0A2D-40E6-B621-E5899F75DAB3}" type="parTrans" cxnId="{729058BD-47F9-4FE8-8BC8-2795D630F5DF}">
      <dgm:prSet/>
      <dgm:spPr/>
      <dgm:t>
        <a:bodyPr/>
        <a:lstStyle/>
        <a:p>
          <a:endParaRPr lang="zh-CN" altLang="en-US"/>
        </a:p>
      </dgm:t>
    </dgm:pt>
    <dgm:pt modelId="{28D498F9-8785-471C-86D8-11171910D299}" type="sibTrans" cxnId="{729058BD-47F9-4FE8-8BC8-2795D630F5DF}">
      <dgm:prSet/>
      <dgm:spPr/>
      <dgm:t>
        <a:bodyPr/>
        <a:lstStyle/>
        <a:p>
          <a:endParaRPr lang="zh-CN" altLang="en-US"/>
        </a:p>
      </dgm:t>
    </dgm:pt>
    <dgm:pt modelId="{AD9E3EB1-3EDC-47E2-96E7-C805E1BA1B6B}">
      <dgm:prSet phldrT="[文本]"/>
      <dgm:spPr/>
      <dgm:t>
        <a:bodyPr/>
        <a:lstStyle/>
        <a:p>
          <a:r>
            <a:rPr lang="zh-CN" altLang="en-US" dirty="0" smtClean="0"/>
            <a:t>前向纠错</a:t>
          </a:r>
          <a:endParaRPr lang="zh-CN" altLang="en-US" dirty="0"/>
        </a:p>
      </dgm:t>
    </dgm:pt>
    <dgm:pt modelId="{E302491B-EFEA-44F1-93CB-2BD83797E47F}" type="parTrans" cxnId="{C33B9DD4-6341-4DF2-AC92-1BC0032335BE}">
      <dgm:prSet/>
      <dgm:spPr/>
      <dgm:t>
        <a:bodyPr/>
        <a:lstStyle/>
        <a:p>
          <a:endParaRPr lang="zh-CN" altLang="en-US"/>
        </a:p>
      </dgm:t>
    </dgm:pt>
    <dgm:pt modelId="{BFAD3197-4AF6-425B-A0E8-8752B23D8972}" type="sibTrans" cxnId="{C33B9DD4-6341-4DF2-AC92-1BC0032335BE}">
      <dgm:prSet/>
      <dgm:spPr/>
      <dgm:t>
        <a:bodyPr/>
        <a:lstStyle/>
        <a:p>
          <a:endParaRPr lang="zh-CN" altLang="en-US"/>
        </a:p>
      </dgm:t>
    </dgm:pt>
    <dgm:pt modelId="{004D8FC5-183F-4391-BEA9-4A46298B181F}">
      <dgm:prSet phldrT="[文本]" custT="1"/>
      <dgm:spPr/>
      <dgm:t>
        <a:bodyPr/>
        <a:lstStyle/>
        <a:p>
          <a:r>
            <a:rPr lang="zh-CN" altLang="en-US" sz="2400" dirty="0" smtClean="0"/>
            <a:t>差错控制原理</a:t>
          </a:r>
          <a:endParaRPr lang="zh-CN" altLang="en-US" sz="2400" dirty="0"/>
        </a:p>
      </dgm:t>
    </dgm:pt>
    <dgm:pt modelId="{DA0527AA-4A30-454D-A233-594298012158}" type="parTrans" cxnId="{3AD976E3-C5AE-4283-BED4-8C0CA934D47C}">
      <dgm:prSet/>
      <dgm:spPr/>
      <dgm:t>
        <a:bodyPr/>
        <a:lstStyle/>
        <a:p>
          <a:endParaRPr lang="zh-CN" altLang="en-US"/>
        </a:p>
      </dgm:t>
    </dgm:pt>
    <dgm:pt modelId="{E3641AB2-E24C-400F-8701-6D223E8FEC92}" type="sibTrans" cxnId="{3AD976E3-C5AE-4283-BED4-8C0CA934D47C}">
      <dgm:prSet/>
      <dgm:spPr/>
      <dgm:t>
        <a:bodyPr/>
        <a:lstStyle/>
        <a:p>
          <a:endParaRPr lang="zh-CN" altLang="en-US"/>
        </a:p>
      </dgm:t>
    </dgm:pt>
    <dgm:pt modelId="{456C8928-7799-4B9F-85D2-847DEBC6E045}">
      <dgm:prSet phldrT="[文本]"/>
      <dgm:spPr/>
      <dgm:t>
        <a:bodyPr/>
        <a:lstStyle/>
        <a:p>
          <a:r>
            <a:rPr lang="zh-CN" altLang="en-US" dirty="0" smtClean="0"/>
            <a:t>编码效率</a:t>
          </a:r>
          <a:endParaRPr lang="zh-CN" altLang="en-US" dirty="0"/>
        </a:p>
      </dgm:t>
    </dgm:pt>
    <dgm:pt modelId="{1272846E-A408-42F2-95AC-3099FC6CE008}" type="parTrans" cxnId="{799B75AA-565B-42E9-AE00-9591E710594F}">
      <dgm:prSet/>
      <dgm:spPr/>
      <dgm:t>
        <a:bodyPr/>
        <a:lstStyle/>
        <a:p>
          <a:endParaRPr lang="zh-CN" altLang="en-US"/>
        </a:p>
      </dgm:t>
    </dgm:pt>
    <dgm:pt modelId="{20852E20-9630-43AA-9061-072DF648839A}" type="sibTrans" cxnId="{799B75AA-565B-42E9-AE00-9591E710594F}">
      <dgm:prSet/>
      <dgm:spPr/>
      <dgm:t>
        <a:bodyPr/>
        <a:lstStyle/>
        <a:p>
          <a:endParaRPr lang="zh-CN" altLang="en-US"/>
        </a:p>
      </dgm:t>
    </dgm:pt>
    <dgm:pt modelId="{9BFC20C4-A58A-4DFE-B2D3-93B4946783BE}">
      <dgm:prSet phldrT="[文本]" custT="1"/>
      <dgm:spPr/>
      <dgm:t>
        <a:bodyPr/>
        <a:lstStyle/>
        <a:p>
          <a:r>
            <a:rPr lang="zh-CN" altLang="en-US" sz="2400" dirty="0" smtClean="0"/>
            <a:t>差错控制编码</a:t>
          </a:r>
          <a:endParaRPr lang="zh-CN" altLang="en-US" sz="2400" dirty="0"/>
        </a:p>
      </dgm:t>
    </dgm:pt>
    <dgm:pt modelId="{249FF41B-7942-442A-A298-32C48DE59939}" type="parTrans" cxnId="{2EF69AFC-D23E-4343-9542-334D410DD25D}">
      <dgm:prSet/>
      <dgm:spPr/>
      <dgm:t>
        <a:bodyPr/>
        <a:lstStyle/>
        <a:p>
          <a:endParaRPr lang="zh-CN" altLang="en-US"/>
        </a:p>
      </dgm:t>
    </dgm:pt>
    <dgm:pt modelId="{C1065D66-D003-41E5-AD62-75ECA7A9E62F}" type="sibTrans" cxnId="{2EF69AFC-D23E-4343-9542-334D410DD25D}">
      <dgm:prSet/>
      <dgm:spPr/>
      <dgm:t>
        <a:bodyPr/>
        <a:lstStyle/>
        <a:p>
          <a:endParaRPr lang="zh-CN" altLang="en-US"/>
        </a:p>
      </dgm:t>
    </dgm:pt>
    <dgm:pt modelId="{E92678A0-5FE1-44F9-A33F-C5F1A20B2D0C}">
      <dgm:prSet phldrT="[文本]"/>
      <dgm:spPr/>
      <dgm:t>
        <a:bodyPr/>
        <a:lstStyle/>
        <a:p>
          <a:r>
            <a:rPr lang="zh-CN" altLang="en-US" dirty="0" smtClean="0"/>
            <a:t>混合纠错</a:t>
          </a:r>
          <a:endParaRPr lang="zh-CN" altLang="en-US" dirty="0"/>
        </a:p>
      </dgm:t>
    </dgm:pt>
    <dgm:pt modelId="{391C5915-34C5-433B-84F2-960D21116676}" type="parTrans" cxnId="{362B9CF4-8C86-49EB-AFA8-071F31FE31E1}">
      <dgm:prSet/>
      <dgm:spPr/>
      <dgm:t>
        <a:bodyPr/>
        <a:lstStyle/>
        <a:p>
          <a:endParaRPr lang="zh-CN" altLang="en-US"/>
        </a:p>
      </dgm:t>
    </dgm:pt>
    <dgm:pt modelId="{46DC153B-8330-4EF2-A182-B6986E442F2B}" type="sibTrans" cxnId="{362B9CF4-8C86-49EB-AFA8-071F31FE31E1}">
      <dgm:prSet/>
      <dgm:spPr/>
      <dgm:t>
        <a:bodyPr/>
        <a:lstStyle/>
        <a:p>
          <a:endParaRPr lang="zh-CN" altLang="en-US"/>
        </a:p>
      </dgm:t>
    </dgm:pt>
    <dgm:pt modelId="{227092B4-28EA-4719-B4BC-93B8BB3878C0}">
      <dgm:prSet phldrT="[文本]"/>
      <dgm:spPr/>
      <dgm:t>
        <a:bodyPr/>
        <a:lstStyle/>
        <a:p>
          <a:r>
            <a:rPr lang="zh-CN" altLang="en-US" dirty="0" smtClean="0"/>
            <a:t>码距</a:t>
          </a:r>
          <a:endParaRPr lang="zh-CN" altLang="en-US" dirty="0"/>
        </a:p>
      </dgm:t>
    </dgm:pt>
    <dgm:pt modelId="{E9B2B1BE-797F-4F43-9FDA-527E11BEA17C}" type="parTrans" cxnId="{ADFC5300-0566-4386-B95C-6DA381EC81D2}">
      <dgm:prSet/>
      <dgm:spPr/>
      <dgm:t>
        <a:bodyPr/>
        <a:lstStyle/>
        <a:p>
          <a:endParaRPr lang="zh-CN" altLang="en-US"/>
        </a:p>
      </dgm:t>
    </dgm:pt>
    <dgm:pt modelId="{A16B1347-0889-48A9-91A7-44D67184FE84}" type="sibTrans" cxnId="{ADFC5300-0566-4386-B95C-6DA381EC81D2}">
      <dgm:prSet/>
      <dgm:spPr/>
      <dgm:t>
        <a:bodyPr/>
        <a:lstStyle/>
        <a:p>
          <a:endParaRPr lang="zh-CN" altLang="en-US"/>
        </a:p>
      </dgm:t>
    </dgm:pt>
    <dgm:pt modelId="{C24FC374-C17F-49FF-82F5-4727205FC8E4}">
      <dgm:prSet phldrT="[文本]"/>
      <dgm:spPr/>
      <dgm:t>
        <a:bodyPr/>
        <a:lstStyle/>
        <a:p>
          <a:r>
            <a:rPr lang="zh-CN" altLang="en-US" dirty="0" smtClean="0"/>
            <a:t>码重</a:t>
          </a:r>
          <a:endParaRPr lang="zh-CN" altLang="en-US" dirty="0"/>
        </a:p>
      </dgm:t>
    </dgm:pt>
    <dgm:pt modelId="{0B9B7DB8-801D-4CC2-8B68-6EDC3FF8D2BA}" type="parTrans" cxnId="{BB03B2D2-CCA6-4EE5-BAB8-6A186D83DA32}">
      <dgm:prSet/>
      <dgm:spPr/>
      <dgm:t>
        <a:bodyPr/>
        <a:lstStyle/>
        <a:p>
          <a:endParaRPr lang="zh-CN" altLang="en-US"/>
        </a:p>
      </dgm:t>
    </dgm:pt>
    <dgm:pt modelId="{782689B8-9BCF-4829-A442-DDA4350582BE}" type="sibTrans" cxnId="{BB03B2D2-CCA6-4EE5-BAB8-6A186D83DA32}">
      <dgm:prSet/>
      <dgm:spPr/>
      <dgm:t>
        <a:bodyPr/>
        <a:lstStyle/>
        <a:p>
          <a:endParaRPr lang="zh-CN" altLang="en-US"/>
        </a:p>
      </dgm:t>
    </dgm:pt>
    <dgm:pt modelId="{F4314A5C-19D3-4EA0-8119-43A47C8BA3E3}">
      <dgm:prSet phldrT="[文本]"/>
      <dgm:spPr/>
      <dgm:t>
        <a:bodyPr/>
        <a:lstStyle/>
        <a:p>
          <a:r>
            <a:rPr lang="zh-CN" altLang="en-US" dirty="0" smtClean="0"/>
            <a:t>奇偶监督码</a:t>
          </a:r>
          <a:endParaRPr lang="zh-CN" altLang="en-US" dirty="0"/>
        </a:p>
      </dgm:t>
    </dgm:pt>
    <dgm:pt modelId="{DC2F4A9C-7769-4931-9B40-9A56F89B4BF5}" type="parTrans" cxnId="{D0DBB12B-1B65-454B-B70F-6D5EEE373B28}">
      <dgm:prSet/>
      <dgm:spPr/>
      <dgm:t>
        <a:bodyPr/>
        <a:lstStyle/>
        <a:p>
          <a:endParaRPr lang="zh-CN" altLang="en-US"/>
        </a:p>
      </dgm:t>
    </dgm:pt>
    <dgm:pt modelId="{B3535C27-9FF5-4923-A9CD-62B217C03730}" type="sibTrans" cxnId="{D0DBB12B-1B65-454B-B70F-6D5EEE373B28}">
      <dgm:prSet/>
      <dgm:spPr/>
      <dgm:t>
        <a:bodyPr/>
        <a:lstStyle/>
        <a:p>
          <a:endParaRPr lang="zh-CN" altLang="en-US"/>
        </a:p>
      </dgm:t>
    </dgm:pt>
    <dgm:pt modelId="{F829A730-E051-4438-A549-2440A486EE6A}">
      <dgm:prSet phldrT="[文本]"/>
      <dgm:spPr/>
      <dgm:t>
        <a:bodyPr/>
        <a:lstStyle/>
        <a:p>
          <a:r>
            <a:rPr lang="zh-CN" altLang="en-US" dirty="0" smtClean="0"/>
            <a:t>纠错码</a:t>
          </a:r>
          <a:endParaRPr lang="zh-CN" altLang="en-US" dirty="0"/>
        </a:p>
      </dgm:t>
    </dgm:pt>
    <dgm:pt modelId="{543E2573-9037-46C6-B3FC-A8635BE99125}" type="parTrans" cxnId="{F9BB3BDB-0A31-43ED-8CE7-15DADD914D20}">
      <dgm:prSet/>
      <dgm:spPr/>
      <dgm:t>
        <a:bodyPr/>
        <a:lstStyle/>
        <a:p>
          <a:endParaRPr lang="zh-CN" altLang="en-US"/>
        </a:p>
      </dgm:t>
    </dgm:pt>
    <dgm:pt modelId="{B683A45F-5F73-4D6F-890D-2A6680DF57E8}" type="sibTrans" cxnId="{F9BB3BDB-0A31-43ED-8CE7-15DADD914D20}">
      <dgm:prSet/>
      <dgm:spPr/>
      <dgm:t>
        <a:bodyPr/>
        <a:lstStyle/>
        <a:p>
          <a:endParaRPr lang="zh-CN" altLang="en-US"/>
        </a:p>
      </dgm:t>
    </dgm:pt>
    <dgm:pt modelId="{D4EFC07C-AEAD-4B5B-BE58-5D92F9186415}">
      <dgm:prSet phldrT="[文本]"/>
      <dgm:spPr/>
      <dgm:t>
        <a:bodyPr/>
        <a:lstStyle/>
        <a:p>
          <a:r>
            <a:rPr lang="zh-CN" altLang="en-US" dirty="0" smtClean="0"/>
            <a:t>检错码</a:t>
          </a:r>
          <a:endParaRPr lang="zh-CN" altLang="en-US" dirty="0"/>
        </a:p>
      </dgm:t>
    </dgm:pt>
    <dgm:pt modelId="{A66E1F43-940B-4217-98DC-D8D4840D0FA2}" type="parTrans" cxnId="{2C3740ED-F187-49D4-B839-4D5CD027610B}">
      <dgm:prSet/>
      <dgm:spPr/>
      <dgm:t>
        <a:bodyPr/>
        <a:lstStyle/>
        <a:p>
          <a:endParaRPr lang="zh-CN" altLang="en-US"/>
        </a:p>
      </dgm:t>
    </dgm:pt>
    <dgm:pt modelId="{1380DB76-6C0B-42CE-90CB-0BD319FF19E5}" type="sibTrans" cxnId="{2C3740ED-F187-49D4-B839-4D5CD027610B}">
      <dgm:prSet/>
      <dgm:spPr/>
      <dgm:t>
        <a:bodyPr/>
        <a:lstStyle/>
        <a:p>
          <a:endParaRPr lang="zh-CN" altLang="en-US"/>
        </a:p>
      </dgm:t>
    </dgm:pt>
    <dgm:pt modelId="{1D9A33E3-589B-4F3C-A30E-EA2154DC1665}">
      <dgm:prSet phldrT="[文本]"/>
      <dgm:spPr/>
      <dgm:t>
        <a:bodyPr/>
        <a:lstStyle/>
        <a:p>
          <a:r>
            <a:rPr lang="zh-CN" altLang="en-US" dirty="0" smtClean="0"/>
            <a:t>恒比码</a:t>
          </a:r>
          <a:endParaRPr lang="zh-CN" altLang="en-US" dirty="0"/>
        </a:p>
      </dgm:t>
    </dgm:pt>
    <dgm:pt modelId="{4EB37221-206E-4A24-AA1D-D33EBBD9469D}" type="parTrans" cxnId="{086F355C-ED07-443B-9D99-15A36E567B4C}">
      <dgm:prSet/>
      <dgm:spPr/>
      <dgm:t>
        <a:bodyPr/>
        <a:lstStyle/>
        <a:p>
          <a:endParaRPr lang="zh-CN" altLang="en-US"/>
        </a:p>
      </dgm:t>
    </dgm:pt>
    <dgm:pt modelId="{72235DBF-8CC0-446E-91A7-E30D707A64F2}" type="sibTrans" cxnId="{086F355C-ED07-443B-9D99-15A36E567B4C}">
      <dgm:prSet/>
      <dgm:spPr/>
      <dgm:t>
        <a:bodyPr/>
        <a:lstStyle/>
        <a:p>
          <a:endParaRPr lang="zh-CN" altLang="en-US"/>
        </a:p>
      </dgm:t>
    </dgm:pt>
    <dgm:pt modelId="{011DC8EB-D448-4314-8EB0-EC03B796B0B9}">
      <dgm:prSet phldrT="[文本]"/>
      <dgm:spPr/>
      <dgm:t>
        <a:bodyPr/>
        <a:lstStyle/>
        <a:p>
          <a:r>
            <a:rPr lang="zh-CN" altLang="en-US" dirty="0" smtClean="0"/>
            <a:t>正反码</a:t>
          </a:r>
          <a:r>
            <a:rPr lang="en-US" altLang="en-US" dirty="0" smtClean="0"/>
            <a:t>※</a:t>
          </a:r>
          <a:endParaRPr lang="zh-CN" altLang="en-US" dirty="0"/>
        </a:p>
      </dgm:t>
    </dgm:pt>
    <dgm:pt modelId="{864FBFB6-D160-4FE3-AEE8-34E99BC0142E}" type="parTrans" cxnId="{1AB32B68-045A-4857-9463-8C51B2A6AAD6}">
      <dgm:prSet/>
      <dgm:spPr/>
      <dgm:t>
        <a:bodyPr/>
        <a:lstStyle/>
        <a:p>
          <a:endParaRPr lang="zh-CN" altLang="en-US"/>
        </a:p>
      </dgm:t>
    </dgm:pt>
    <dgm:pt modelId="{1F871C2A-95EF-4460-9DEE-8554DCF37734}" type="sibTrans" cxnId="{1AB32B68-045A-4857-9463-8C51B2A6AAD6}">
      <dgm:prSet/>
      <dgm:spPr/>
      <dgm:t>
        <a:bodyPr/>
        <a:lstStyle/>
        <a:p>
          <a:endParaRPr lang="zh-CN" altLang="en-US"/>
        </a:p>
      </dgm:t>
    </dgm:pt>
    <dgm:pt modelId="{C53E7EED-740C-4449-AF56-13FDB29E2A69}">
      <dgm:prSet phldrT="[文本]"/>
      <dgm:spPr/>
      <dgm:t>
        <a:bodyPr/>
        <a:lstStyle/>
        <a:p>
          <a:r>
            <a:rPr lang="zh-CN" altLang="en-US" dirty="0" smtClean="0"/>
            <a:t>汉明码</a:t>
          </a:r>
          <a:r>
            <a:rPr lang="en-US" altLang="en-US" dirty="0" smtClean="0"/>
            <a:t>※</a:t>
          </a:r>
          <a:endParaRPr lang="zh-CN" altLang="en-US" dirty="0"/>
        </a:p>
      </dgm:t>
    </dgm:pt>
    <dgm:pt modelId="{5B19A74F-0C2A-4FBE-B65F-E3A2E22FBC19}" type="parTrans" cxnId="{B5D35E33-CAF0-4FE3-939C-FBEBF0A538FB}">
      <dgm:prSet/>
      <dgm:spPr/>
      <dgm:t>
        <a:bodyPr/>
        <a:lstStyle/>
        <a:p>
          <a:endParaRPr lang="zh-CN" altLang="en-US"/>
        </a:p>
      </dgm:t>
    </dgm:pt>
    <dgm:pt modelId="{4F65C1B8-0C41-4F6E-AD9B-33AB7D67A727}" type="sibTrans" cxnId="{B5D35E33-CAF0-4FE3-939C-FBEBF0A538FB}">
      <dgm:prSet/>
      <dgm:spPr/>
      <dgm:t>
        <a:bodyPr/>
        <a:lstStyle/>
        <a:p>
          <a:endParaRPr lang="zh-CN" altLang="en-US"/>
        </a:p>
      </dgm:t>
    </dgm:pt>
    <dgm:pt modelId="{496C9D1B-0031-42D4-81D2-6F62F83ACB3E}">
      <dgm:prSet phldrT="[文本]"/>
      <dgm:spPr/>
      <dgm:t>
        <a:bodyPr/>
        <a:lstStyle/>
        <a:p>
          <a:r>
            <a:rPr lang="zh-CN" altLang="en-US" dirty="0" smtClean="0"/>
            <a:t>循环码</a:t>
          </a:r>
          <a:r>
            <a:rPr lang="en-US" altLang="en-US" dirty="0" smtClean="0"/>
            <a:t>※</a:t>
          </a:r>
          <a:endParaRPr lang="zh-CN" altLang="en-US" dirty="0"/>
        </a:p>
      </dgm:t>
    </dgm:pt>
    <dgm:pt modelId="{DE281E0F-592F-41E6-AECA-50A089CE3703}" type="parTrans" cxnId="{A2D049C8-558F-4E20-9C07-F35A13F72087}">
      <dgm:prSet/>
      <dgm:spPr/>
      <dgm:t>
        <a:bodyPr/>
        <a:lstStyle/>
        <a:p>
          <a:endParaRPr lang="zh-CN" altLang="en-US"/>
        </a:p>
      </dgm:t>
    </dgm:pt>
    <dgm:pt modelId="{8E9A1CC9-94E1-4BE1-8620-FA41BAEDCCF8}" type="sibTrans" cxnId="{A2D049C8-558F-4E20-9C07-F35A13F72087}">
      <dgm:prSet/>
      <dgm:spPr/>
      <dgm:t>
        <a:bodyPr/>
        <a:lstStyle/>
        <a:p>
          <a:endParaRPr lang="zh-CN" altLang="en-US"/>
        </a:p>
      </dgm:t>
    </dgm:pt>
    <dgm:pt modelId="{C6D073AC-6D24-4763-959F-28ADE9E30F70}">
      <dgm:prSet phldrT="[文本]"/>
      <dgm:spPr/>
      <dgm:t>
        <a:bodyPr/>
        <a:lstStyle/>
        <a:p>
          <a:r>
            <a:rPr lang="zh-CN" altLang="en-US" dirty="0" smtClean="0"/>
            <a:t>卷积码</a:t>
          </a:r>
          <a:endParaRPr lang="zh-CN" altLang="en-US" dirty="0"/>
        </a:p>
      </dgm:t>
    </dgm:pt>
    <dgm:pt modelId="{DF2F0A37-A51B-4D80-A309-EE7742EC26A1}" type="parTrans" cxnId="{08194A9B-CE32-4718-8005-AC5AD83CF1A6}">
      <dgm:prSet/>
      <dgm:spPr/>
      <dgm:t>
        <a:bodyPr/>
        <a:lstStyle/>
        <a:p>
          <a:endParaRPr lang="zh-CN" altLang="en-US"/>
        </a:p>
      </dgm:t>
    </dgm:pt>
    <dgm:pt modelId="{A7994907-52D4-4EF6-A488-522D7C6BC5B4}" type="sibTrans" cxnId="{08194A9B-CE32-4718-8005-AC5AD83CF1A6}">
      <dgm:prSet/>
      <dgm:spPr/>
      <dgm:t>
        <a:bodyPr/>
        <a:lstStyle/>
        <a:p>
          <a:endParaRPr lang="zh-CN" altLang="en-US"/>
        </a:p>
      </dgm:t>
    </dgm:pt>
    <dgm:pt modelId="{3B691A53-3A34-45AF-AFED-DC3B933C452A}">
      <dgm:prSet phldrT="[文本]"/>
      <dgm:spPr/>
      <dgm:t>
        <a:bodyPr/>
        <a:lstStyle/>
        <a:p>
          <a:r>
            <a:rPr lang="zh-CN" altLang="en-US" dirty="0" smtClean="0"/>
            <a:t>交织编码</a:t>
          </a:r>
          <a:endParaRPr lang="zh-CN" altLang="en-US" dirty="0"/>
        </a:p>
      </dgm:t>
    </dgm:pt>
    <dgm:pt modelId="{03577303-673A-4DD2-8B41-A8834A3952C8}" type="parTrans" cxnId="{58920D08-9A9B-4C53-8936-8DB410ECB9A2}">
      <dgm:prSet/>
      <dgm:spPr/>
      <dgm:t>
        <a:bodyPr/>
        <a:lstStyle/>
        <a:p>
          <a:endParaRPr lang="zh-CN" altLang="en-US"/>
        </a:p>
      </dgm:t>
    </dgm:pt>
    <dgm:pt modelId="{ADF0FD98-02A2-4C07-A132-2541B165BD0D}" type="sibTrans" cxnId="{58920D08-9A9B-4C53-8936-8DB410ECB9A2}">
      <dgm:prSet/>
      <dgm:spPr/>
      <dgm:t>
        <a:bodyPr/>
        <a:lstStyle/>
        <a:p>
          <a:endParaRPr lang="zh-CN" altLang="en-US"/>
        </a:p>
      </dgm:t>
    </dgm:pt>
    <dgm:pt modelId="{D4193766-7266-48D8-9868-B4498FD650FF}" type="pres">
      <dgm:prSet presAssocID="{3CAC87F1-8FCC-4622-B2E6-8FFA96A393CD}" presName="Name0" presStyleCnt="0">
        <dgm:presLayoutVars>
          <dgm:dir/>
          <dgm:animLvl val="lvl"/>
          <dgm:resizeHandles val="exact"/>
        </dgm:presLayoutVars>
      </dgm:prSet>
      <dgm:spPr/>
      <dgm:t>
        <a:bodyPr/>
        <a:lstStyle/>
        <a:p>
          <a:endParaRPr lang="zh-CN" altLang="en-US"/>
        </a:p>
      </dgm:t>
    </dgm:pt>
    <dgm:pt modelId="{E1DCBB4A-A290-4E56-B186-23602DA437F6}" type="pres">
      <dgm:prSet presAssocID="{ABA80751-73F9-485D-A150-3DB653175D14}" presName="composite" presStyleCnt="0"/>
      <dgm:spPr/>
    </dgm:pt>
    <dgm:pt modelId="{84366D8C-3C86-47E0-A601-289631880160}" type="pres">
      <dgm:prSet presAssocID="{ABA80751-73F9-485D-A150-3DB653175D14}" presName="parTx" presStyleLbl="alignNode1" presStyleIdx="0" presStyleCnt="3">
        <dgm:presLayoutVars>
          <dgm:chMax val="0"/>
          <dgm:chPref val="0"/>
          <dgm:bulletEnabled val="1"/>
        </dgm:presLayoutVars>
      </dgm:prSet>
      <dgm:spPr/>
      <dgm:t>
        <a:bodyPr/>
        <a:lstStyle/>
        <a:p>
          <a:endParaRPr lang="zh-CN" altLang="en-US"/>
        </a:p>
      </dgm:t>
    </dgm:pt>
    <dgm:pt modelId="{61F4ADF7-3C7E-4810-8AE9-6EBD0B8A9450}" type="pres">
      <dgm:prSet presAssocID="{ABA80751-73F9-485D-A150-3DB653175D14}" presName="desTx" presStyleLbl="alignAccFollowNode1" presStyleIdx="0" presStyleCnt="3">
        <dgm:presLayoutVars>
          <dgm:bulletEnabled val="1"/>
        </dgm:presLayoutVars>
      </dgm:prSet>
      <dgm:spPr/>
      <dgm:t>
        <a:bodyPr/>
        <a:lstStyle/>
        <a:p>
          <a:endParaRPr lang="zh-CN" altLang="en-US"/>
        </a:p>
      </dgm:t>
    </dgm:pt>
    <dgm:pt modelId="{7FD7EC0D-E675-43E3-9C7D-C92A456E13C7}" type="pres">
      <dgm:prSet presAssocID="{A5AD79A0-8429-4F60-8F81-15415BF13D7C}" presName="space" presStyleCnt="0"/>
      <dgm:spPr/>
    </dgm:pt>
    <dgm:pt modelId="{7AB8BE84-45B7-4933-B68A-D1A4BE91C6F9}" type="pres">
      <dgm:prSet presAssocID="{004D8FC5-183F-4391-BEA9-4A46298B181F}" presName="composite" presStyleCnt="0"/>
      <dgm:spPr/>
    </dgm:pt>
    <dgm:pt modelId="{EABA873D-853A-4BC9-9F2C-9CE007A2B103}" type="pres">
      <dgm:prSet presAssocID="{004D8FC5-183F-4391-BEA9-4A46298B181F}" presName="parTx" presStyleLbl="alignNode1" presStyleIdx="1" presStyleCnt="3">
        <dgm:presLayoutVars>
          <dgm:chMax val="0"/>
          <dgm:chPref val="0"/>
          <dgm:bulletEnabled val="1"/>
        </dgm:presLayoutVars>
      </dgm:prSet>
      <dgm:spPr/>
      <dgm:t>
        <a:bodyPr/>
        <a:lstStyle/>
        <a:p>
          <a:endParaRPr lang="zh-CN" altLang="en-US"/>
        </a:p>
      </dgm:t>
    </dgm:pt>
    <dgm:pt modelId="{85E38DD3-79B8-4B96-9154-49AF3B19E1A9}" type="pres">
      <dgm:prSet presAssocID="{004D8FC5-183F-4391-BEA9-4A46298B181F}" presName="desTx" presStyleLbl="alignAccFollowNode1" presStyleIdx="1" presStyleCnt="3">
        <dgm:presLayoutVars>
          <dgm:bulletEnabled val="1"/>
        </dgm:presLayoutVars>
      </dgm:prSet>
      <dgm:spPr/>
      <dgm:t>
        <a:bodyPr/>
        <a:lstStyle/>
        <a:p>
          <a:endParaRPr lang="zh-CN" altLang="en-US"/>
        </a:p>
      </dgm:t>
    </dgm:pt>
    <dgm:pt modelId="{8538A89C-086C-4537-948C-8EA3062A521B}" type="pres">
      <dgm:prSet presAssocID="{E3641AB2-E24C-400F-8701-6D223E8FEC92}" presName="space" presStyleCnt="0"/>
      <dgm:spPr/>
    </dgm:pt>
    <dgm:pt modelId="{97269F8E-A823-43F3-9631-212FD8187C7F}" type="pres">
      <dgm:prSet presAssocID="{9BFC20C4-A58A-4DFE-B2D3-93B4946783BE}" presName="composite" presStyleCnt="0"/>
      <dgm:spPr/>
    </dgm:pt>
    <dgm:pt modelId="{DD9907BC-1A47-44B2-A4EF-BC7B053E673B}" type="pres">
      <dgm:prSet presAssocID="{9BFC20C4-A58A-4DFE-B2D3-93B4946783BE}" presName="parTx" presStyleLbl="alignNode1" presStyleIdx="2" presStyleCnt="3">
        <dgm:presLayoutVars>
          <dgm:chMax val="0"/>
          <dgm:chPref val="0"/>
          <dgm:bulletEnabled val="1"/>
        </dgm:presLayoutVars>
      </dgm:prSet>
      <dgm:spPr/>
      <dgm:t>
        <a:bodyPr/>
        <a:lstStyle/>
        <a:p>
          <a:endParaRPr lang="zh-CN" altLang="en-US"/>
        </a:p>
      </dgm:t>
    </dgm:pt>
    <dgm:pt modelId="{ADF864DB-ACCA-437A-8309-60B62EFDFAB8}" type="pres">
      <dgm:prSet presAssocID="{9BFC20C4-A58A-4DFE-B2D3-93B4946783BE}" presName="desTx" presStyleLbl="alignAccFollowNode1" presStyleIdx="2" presStyleCnt="3">
        <dgm:presLayoutVars>
          <dgm:bulletEnabled val="1"/>
        </dgm:presLayoutVars>
      </dgm:prSet>
      <dgm:spPr/>
      <dgm:t>
        <a:bodyPr/>
        <a:lstStyle/>
        <a:p>
          <a:endParaRPr lang="zh-CN" altLang="en-US"/>
        </a:p>
      </dgm:t>
    </dgm:pt>
  </dgm:ptLst>
  <dgm:cxnLst>
    <dgm:cxn modelId="{B873BA9D-1C38-40A2-A993-BA94B3C6FF3E}" type="presOf" srcId="{3B691A53-3A34-45AF-AFED-DC3B933C452A}" destId="{ADF864DB-ACCA-437A-8309-60B62EFDFAB8}" srcOrd="0" destOrd="8" presId="urn:microsoft.com/office/officeart/2005/8/layout/hList1"/>
    <dgm:cxn modelId="{58920D08-9A9B-4C53-8936-8DB410ECB9A2}" srcId="{9BFC20C4-A58A-4DFE-B2D3-93B4946783BE}" destId="{3B691A53-3A34-45AF-AFED-DC3B933C452A}" srcOrd="2" destOrd="0" parTransId="{03577303-673A-4DD2-8B41-A8834A3952C8}" sibTransId="{ADF0FD98-02A2-4C07-A132-2541B165BD0D}"/>
    <dgm:cxn modelId="{A8F75162-4BD3-4255-BE6A-1E78C6AFB902}" type="presOf" srcId="{AD9E3EB1-3EDC-47E2-96E7-C805E1BA1B6B}" destId="{61F4ADF7-3C7E-4810-8AE9-6EBD0B8A9450}" srcOrd="0" destOrd="1" presId="urn:microsoft.com/office/officeart/2005/8/layout/hList1"/>
    <dgm:cxn modelId="{F9BB3BDB-0A31-43ED-8CE7-15DADD914D20}" srcId="{9BFC20C4-A58A-4DFE-B2D3-93B4946783BE}" destId="{F829A730-E051-4438-A549-2440A486EE6A}" srcOrd="1" destOrd="0" parTransId="{543E2573-9037-46C6-B3FC-A8635BE99125}" sibTransId="{B683A45F-5F73-4D6F-890D-2A6680DF57E8}"/>
    <dgm:cxn modelId="{FFBF8939-B00F-423F-90FE-3F19C989854A}" type="presOf" srcId="{C6D073AC-6D24-4763-959F-28ADE9E30F70}" destId="{ADF864DB-ACCA-437A-8309-60B62EFDFAB8}" srcOrd="0" destOrd="7" presId="urn:microsoft.com/office/officeart/2005/8/layout/hList1"/>
    <dgm:cxn modelId="{A2D049C8-558F-4E20-9C07-F35A13F72087}" srcId="{F829A730-E051-4438-A549-2440A486EE6A}" destId="{496C9D1B-0031-42D4-81D2-6F62F83ACB3E}" srcOrd="2" destOrd="0" parTransId="{DE281E0F-592F-41E6-AECA-50A089CE3703}" sibTransId="{8E9A1CC9-94E1-4BE1-8620-FA41BAEDCCF8}"/>
    <dgm:cxn modelId="{729058BD-47F9-4FE8-8BC8-2795D630F5DF}" srcId="{ABA80751-73F9-485D-A150-3DB653175D14}" destId="{DEACB69C-C2E5-4E81-969F-955AF77D5B19}" srcOrd="0" destOrd="0" parTransId="{3D65C917-0A2D-40E6-B621-E5899F75DAB3}" sibTransId="{28D498F9-8785-471C-86D8-11171910D299}"/>
    <dgm:cxn modelId="{3AD976E3-C5AE-4283-BED4-8C0CA934D47C}" srcId="{3CAC87F1-8FCC-4622-B2E6-8FFA96A393CD}" destId="{004D8FC5-183F-4391-BEA9-4A46298B181F}" srcOrd="1" destOrd="0" parTransId="{DA0527AA-4A30-454D-A233-594298012158}" sibTransId="{E3641AB2-E24C-400F-8701-6D223E8FEC92}"/>
    <dgm:cxn modelId="{ADFC5300-0566-4386-B95C-6DA381EC81D2}" srcId="{004D8FC5-183F-4391-BEA9-4A46298B181F}" destId="{227092B4-28EA-4719-B4BC-93B8BB3878C0}" srcOrd="0" destOrd="0" parTransId="{E9B2B1BE-797F-4F43-9FDA-527E11BEA17C}" sibTransId="{A16B1347-0889-48A9-91A7-44D67184FE84}"/>
    <dgm:cxn modelId="{29AECEBC-1AFA-4117-96F3-23FAC4142456}" type="presOf" srcId="{DEACB69C-C2E5-4E81-969F-955AF77D5B19}" destId="{61F4ADF7-3C7E-4810-8AE9-6EBD0B8A9450}" srcOrd="0" destOrd="0" presId="urn:microsoft.com/office/officeart/2005/8/layout/hList1"/>
    <dgm:cxn modelId="{1AB32B68-045A-4857-9463-8C51B2A6AAD6}" srcId="{F829A730-E051-4438-A549-2440A486EE6A}" destId="{011DC8EB-D448-4314-8EB0-EC03B796B0B9}" srcOrd="0" destOrd="0" parTransId="{864FBFB6-D160-4FE3-AEE8-34E99BC0142E}" sibTransId="{1F871C2A-95EF-4460-9DEE-8554DCF37734}"/>
    <dgm:cxn modelId="{E190B848-62C2-49FB-80E2-3AB435D6EEBD}" type="presOf" srcId="{496C9D1B-0031-42D4-81D2-6F62F83ACB3E}" destId="{ADF864DB-ACCA-437A-8309-60B62EFDFAB8}" srcOrd="0" destOrd="6" presId="urn:microsoft.com/office/officeart/2005/8/layout/hList1"/>
    <dgm:cxn modelId="{2C3740ED-F187-49D4-B839-4D5CD027610B}" srcId="{9BFC20C4-A58A-4DFE-B2D3-93B4946783BE}" destId="{D4EFC07C-AEAD-4B5B-BE58-5D92F9186415}" srcOrd="0" destOrd="0" parTransId="{A66E1F43-940B-4217-98DC-D8D4840D0FA2}" sibTransId="{1380DB76-6C0B-42CE-90CB-0BD319FF19E5}"/>
    <dgm:cxn modelId="{A96246C6-A234-41A0-973D-2477EDA268B8}" type="presOf" srcId="{9BFC20C4-A58A-4DFE-B2D3-93B4946783BE}" destId="{DD9907BC-1A47-44B2-A4EF-BC7B053E673B}" srcOrd="0" destOrd="0" presId="urn:microsoft.com/office/officeart/2005/8/layout/hList1"/>
    <dgm:cxn modelId="{D504E1D3-29F7-4CB3-8619-76D3C48C3D2C}" type="presOf" srcId="{227092B4-28EA-4719-B4BC-93B8BB3878C0}" destId="{85E38DD3-79B8-4B96-9154-49AF3B19E1A9}" srcOrd="0" destOrd="0" presId="urn:microsoft.com/office/officeart/2005/8/layout/hList1"/>
    <dgm:cxn modelId="{C11A2F0E-96B1-42C0-B43B-833C34B07221}" type="presOf" srcId="{3CAC87F1-8FCC-4622-B2E6-8FFA96A393CD}" destId="{D4193766-7266-48D8-9868-B4498FD650FF}" srcOrd="0" destOrd="0" presId="urn:microsoft.com/office/officeart/2005/8/layout/hList1"/>
    <dgm:cxn modelId="{B5D35E33-CAF0-4FE3-939C-FBEBF0A538FB}" srcId="{F829A730-E051-4438-A549-2440A486EE6A}" destId="{C53E7EED-740C-4449-AF56-13FDB29E2A69}" srcOrd="1" destOrd="0" parTransId="{5B19A74F-0C2A-4FBE-B65F-E3A2E22FBC19}" sibTransId="{4F65C1B8-0C41-4F6E-AD9B-33AB7D67A727}"/>
    <dgm:cxn modelId="{7F3432E8-8CA5-4655-AD72-1858279EA109}" type="presOf" srcId="{004D8FC5-183F-4391-BEA9-4A46298B181F}" destId="{EABA873D-853A-4BC9-9F2C-9CE007A2B103}" srcOrd="0" destOrd="0" presId="urn:microsoft.com/office/officeart/2005/8/layout/hList1"/>
    <dgm:cxn modelId="{2A021B36-284F-4DB7-83B7-FA6819E7A4EB}" type="presOf" srcId="{1D9A33E3-589B-4F3C-A30E-EA2154DC1665}" destId="{ADF864DB-ACCA-437A-8309-60B62EFDFAB8}" srcOrd="0" destOrd="2" presId="urn:microsoft.com/office/officeart/2005/8/layout/hList1"/>
    <dgm:cxn modelId="{367E6778-A1E1-4FA0-BB67-F62230397AE0}" type="presOf" srcId="{C24FC374-C17F-49FF-82F5-4727205FC8E4}" destId="{85E38DD3-79B8-4B96-9154-49AF3B19E1A9}" srcOrd="0" destOrd="1" presId="urn:microsoft.com/office/officeart/2005/8/layout/hList1"/>
    <dgm:cxn modelId="{8FD4F638-D93E-46EC-8F94-425709B4FDBB}" type="presOf" srcId="{C53E7EED-740C-4449-AF56-13FDB29E2A69}" destId="{ADF864DB-ACCA-437A-8309-60B62EFDFAB8}" srcOrd="0" destOrd="5" presId="urn:microsoft.com/office/officeart/2005/8/layout/hList1"/>
    <dgm:cxn modelId="{08194A9B-CE32-4718-8005-AC5AD83CF1A6}" srcId="{F829A730-E051-4438-A549-2440A486EE6A}" destId="{C6D073AC-6D24-4763-959F-28ADE9E30F70}" srcOrd="3" destOrd="0" parTransId="{DF2F0A37-A51B-4D80-A309-EE7742EC26A1}" sibTransId="{A7994907-52D4-4EF6-A488-522D7C6BC5B4}"/>
    <dgm:cxn modelId="{165233E8-A8B6-4DE8-9C59-A7E269793218}" type="presOf" srcId="{ABA80751-73F9-485D-A150-3DB653175D14}" destId="{84366D8C-3C86-47E0-A601-289631880160}" srcOrd="0" destOrd="0" presId="urn:microsoft.com/office/officeart/2005/8/layout/hList1"/>
    <dgm:cxn modelId="{CAD2ABE1-E05E-48B6-87A6-B987851E2A15}" type="presOf" srcId="{011DC8EB-D448-4314-8EB0-EC03B796B0B9}" destId="{ADF864DB-ACCA-437A-8309-60B62EFDFAB8}" srcOrd="0" destOrd="4" presId="urn:microsoft.com/office/officeart/2005/8/layout/hList1"/>
    <dgm:cxn modelId="{086F355C-ED07-443B-9D99-15A36E567B4C}" srcId="{D4EFC07C-AEAD-4B5B-BE58-5D92F9186415}" destId="{1D9A33E3-589B-4F3C-A30E-EA2154DC1665}" srcOrd="1" destOrd="0" parTransId="{4EB37221-206E-4A24-AA1D-D33EBBD9469D}" sibTransId="{72235DBF-8CC0-446E-91A7-E30D707A64F2}"/>
    <dgm:cxn modelId="{A2E4FB2D-AD61-4B93-9E6C-12172672D2BA}" type="presOf" srcId="{D4EFC07C-AEAD-4B5B-BE58-5D92F9186415}" destId="{ADF864DB-ACCA-437A-8309-60B62EFDFAB8}" srcOrd="0" destOrd="0" presId="urn:microsoft.com/office/officeart/2005/8/layout/hList1"/>
    <dgm:cxn modelId="{BB03B2D2-CCA6-4EE5-BAB8-6A186D83DA32}" srcId="{004D8FC5-183F-4391-BEA9-4A46298B181F}" destId="{C24FC374-C17F-49FF-82F5-4727205FC8E4}" srcOrd="1" destOrd="0" parTransId="{0B9B7DB8-801D-4CC2-8B68-6EDC3FF8D2BA}" sibTransId="{782689B8-9BCF-4829-A442-DDA4350582BE}"/>
    <dgm:cxn modelId="{799B75AA-565B-42E9-AE00-9591E710594F}" srcId="{004D8FC5-183F-4391-BEA9-4A46298B181F}" destId="{456C8928-7799-4B9F-85D2-847DEBC6E045}" srcOrd="2" destOrd="0" parTransId="{1272846E-A408-42F2-95AC-3099FC6CE008}" sibTransId="{20852E20-9630-43AA-9061-072DF648839A}"/>
    <dgm:cxn modelId="{06BBB36C-559A-4EA5-B3A1-DD1FEFDFF49E}" type="presOf" srcId="{E92678A0-5FE1-44F9-A33F-C5F1A20B2D0C}" destId="{61F4ADF7-3C7E-4810-8AE9-6EBD0B8A9450}" srcOrd="0" destOrd="2" presId="urn:microsoft.com/office/officeart/2005/8/layout/hList1"/>
    <dgm:cxn modelId="{2EF69AFC-D23E-4343-9542-334D410DD25D}" srcId="{3CAC87F1-8FCC-4622-B2E6-8FFA96A393CD}" destId="{9BFC20C4-A58A-4DFE-B2D3-93B4946783BE}" srcOrd="2" destOrd="0" parTransId="{249FF41B-7942-442A-A298-32C48DE59939}" sibTransId="{C1065D66-D003-41E5-AD62-75ECA7A9E62F}"/>
    <dgm:cxn modelId="{362B9CF4-8C86-49EB-AFA8-071F31FE31E1}" srcId="{ABA80751-73F9-485D-A150-3DB653175D14}" destId="{E92678A0-5FE1-44F9-A33F-C5F1A20B2D0C}" srcOrd="2" destOrd="0" parTransId="{391C5915-34C5-433B-84F2-960D21116676}" sibTransId="{46DC153B-8330-4EF2-A182-B6986E442F2B}"/>
    <dgm:cxn modelId="{C33B9DD4-6341-4DF2-AC92-1BC0032335BE}" srcId="{ABA80751-73F9-485D-A150-3DB653175D14}" destId="{AD9E3EB1-3EDC-47E2-96E7-C805E1BA1B6B}" srcOrd="1" destOrd="0" parTransId="{E302491B-EFEA-44F1-93CB-2BD83797E47F}" sibTransId="{BFAD3197-4AF6-425B-A0E8-8752B23D8972}"/>
    <dgm:cxn modelId="{AC808183-2E6E-440E-B8C4-8F07BDC7188B}" type="presOf" srcId="{F829A730-E051-4438-A549-2440A486EE6A}" destId="{ADF864DB-ACCA-437A-8309-60B62EFDFAB8}" srcOrd="0" destOrd="3" presId="urn:microsoft.com/office/officeart/2005/8/layout/hList1"/>
    <dgm:cxn modelId="{D0A5B257-A965-402A-BD44-FEB7EA843A36}" srcId="{3CAC87F1-8FCC-4622-B2E6-8FFA96A393CD}" destId="{ABA80751-73F9-485D-A150-3DB653175D14}" srcOrd="0" destOrd="0" parTransId="{4E7FB10B-D267-41C3-BEBC-DD783B6DD8F1}" sibTransId="{A5AD79A0-8429-4F60-8F81-15415BF13D7C}"/>
    <dgm:cxn modelId="{62D5570F-47BD-4909-A272-FFDB49EEBDDC}" type="presOf" srcId="{F4314A5C-19D3-4EA0-8119-43A47C8BA3E3}" destId="{ADF864DB-ACCA-437A-8309-60B62EFDFAB8}" srcOrd="0" destOrd="1" presId="urn:microsoft.com/office/officeart/2005/8/layout/hList1"/>
    <dgm:cxn modelId="{D0DBB12B-1B65-454B-B70F-6D5EEE373B28}" srcId="{D4EFC07C-AEAD-4B5B-BE58-5D92F9186415}" destId="{F4314A5C-19D3-4EA0-8119-43A47C8BA3E3}" srcOrd="0" destOrd="0" parTransId="{DC2F4A9C-7769-4931-9B40-9A56F89B4BF5}" sibTransId="{B3535C27-9FF5-4923-A9CD-62B217C03730}"/>
    <dgm:cxn modelId="{E56B280C-1061-4A9B-84CD-2E98161263A2}" type="presOf" srcId="{456C8928-7799-4B9F-85D2-847DEBC6E045}" destId="{85E38DD3-79B8-4B96-9154-49AF3B19E1A9}" srcOrd="0" destOrd="2" presId="urn:microsoft.com/office/officeart/2005/8/layout/hList1"/>
    <dgm:cxn modelId="{950068ED-7BC1-4D69-B98F-0D0B040155C8}" type="presParOf" srcId="{D4193766-7266-48D8-9868-B4498FD650FF}" destId="{E1DCBB4A-A290-4E56-B186-23602DA437F6}" srcOrd="0" destOrd="0" presId="urn:microsoft.com/office/officeart/2005/8/layout/hList1"/>
    <dgm:cxn modelId="{808E1082-7653-4A2F-ADAE-E62E3BE6D906}" type="presParOf" srcId="{E1DCBB4A-A290-4E56-B186-23602DA437F6}" destId="{84366D8C-3C86-47E0-A601-289631880160}" srcOrd="0" destOrd="0" presId="urn:microsoft.com/office/officeart/2005/8/layout/hList1"/>
    <dgm:cxn modelId="{4AFC89C7-DAFD-433C-96BC-60D7CF0872B8}" type="presParOf" srcId="{E1DCBB4A-A290-4E56-B186-23602DA437F6}" destId="{61F4ADF7-3C7E-4810-8AE9-6EBD0B8A9450}" srcOrd="1" destOrd="0" presId="urn:microsoft.com/office/officeart/2005/8/layout/hList1"/>
    <dgm:cxn modelId="{3DD4BFA9-E5D7-40B2-A35D-C4F27CAC0F96}" type="presParOf" srcId="{D4193766-7266-48D8-9868-B4498FD650FF}" destId="{7FD7EC0D-E675-43E3-9C7D-C92A456E13C7}" srcOrd="1" destOrd="0" presId="urn:microsoft.com/office/officeart/2005/8/layout/hList1"/>
    <dgm:cxn modelId="{5D00D322-A66B-4B3C-A14B-C664838ACD88}" type="presParOf" srcId="{D4193766-7266-48D8-9868-B4498FD650FF}" destId="{7AB8BE84-45B7-4933-B68A-D1A4BE91C6F9}" srcOrd="2" destOrd="0" presId="urn:microsoft.com/office/officeart/2005/8/layout/hList1"/>
    <dgm:cxn modelId="{7720B743-1CBC-43D7-86C7-C4B46E4EC7D0}" type="presParOf" srcId="{7AB8BE84-45B7-4933-B68A-D1A4BE91C6F9}" destId="{EABA873D-853A-4BC9-9F2C-9CE007A2B103}" srcOrd="0" destOrd="0" presId="urn:microsoft.com/office/officeart/2005/8/layout/hList1"/>
    <dgm:cxn modelId="{95CADB2E-FEB0-495B-8915-7D824BB9813A}" type="presParOf" srcId="{7AB8BE84-45B7-4933-B68A-D1A4BE91C6F9}" destId="{85E38DD3-79B8-4B96-9154-49AF3B19E1A9}" srcOrd="1" destOrd="0" presId="urn:microsoft.com/office/officeart/2005/8/layout/hList1"/>
    <dgm:cxn modelId="{36D58EFC-090E-4CE0-979D-64E70528A1C3}" type="presParOf" srcId="{D4193766-7266-48D8-9868-B4498FD650FF}" destId="{8538A89C-086C-4537-948C-8EA3062A521B}" srcOrd="3" destOrd="0" presId="urn:microsoft.com/office/officeart/2005/8/layout/hList1"/>
    <dgm:cxn modelId="{9ABD50B5-927D-4B05-8D01-A26053846B03}" type="presParOf" srcId="{D4193766-7266-48D8-9868-B4498FD650FF}" destId="{97269F8E-A823-43F3-9631-212FD8187C7F}" srcOrd="4" destOrd="0" presId="urn:microsoft.com/office/officeart/2005/8/layout/hList1"/>
    <dgm:cxn modelId="{5CB5BB69-602D-4517-A2E7-29AA009A3F84}" type="presParOf" srcId="{97269F8E-A823-43F3-9631-212FD8187C7F}" destId="{DD9907BC-1A47-44B2-A4EF-BC7B053E673B}" srcOrd="0" destOrd="0" presId="urn:microsoft.com/office/officeart/2005/8/layout/hList1"/>
    <dgm:cxn modelId="{19B3CBAD-AD03-40A1-B42C-F1F891C3E451}" type="presParOf" srcId="{97269F8E-A823-43F3-9631-212FD8187C7F}" destId="{ADF864DB-ACCA-437A-8309-60B62EFDFAB8}" srcOrd="1" destOrd="0" presId="urn:microsoft.com/office/officeart/2005/8/layout/h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CC78298-281A-41CC-A97A-F66A1EAFD739}">
      <dsp:nvSpPr>
        <dsp:cNvPr id="0" name=""/>
        <dsp:cNvSpPr/>
      </dsp:nvSpPr>
      <dsp:spPr>
        <a:xfrm>
          <a:off x="0" y="0"/>
          <a:ext cx="2895599" cy="2895599"/>
        </a:xfrm>
        <a:prstGeom prst="pie">
          <a:avLst>
            <a:gd name="adj1" fmla="val 5400000"/>
            <a:gd name="adj2" fmla="val 1620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sp>
    <dsp:sp modelId="{B881E101-8CFB-4B2D-B9F1-D18E2D6B5CBD}">
      <dsp:nvSpPr>
        <dsp:cNvPr id="0" name=""/>
        <dsp:cNvSpPr/>
      </dsp:nvSpPr>
      <dsp:spPr>
        <a:xfrm>
          <a:off x="1447799" y="0"/>
          <a:ext cx="4419599" cy="2895599"/>
        </a:xfrm>
        <a:prstGeom prst="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144780" tIns="144780" rIns="144780" bIns="144780" numCol="1" spcCol="1270" anchor="ctr" anchorCtr="0">
          <a:noAutofit/>
        </a:bodyPr>
        <a:lstStyle/>
        <a:p>
          <a:pPr lvl="0" algn="ctr" defTabSz="1689100">
            <a:lnSpc>
              <a:spcPct val="90000"/>
            </a:lnSpc>
            <a:spcBef>
              <a:spcPct val="0"/>
            </a:spcBef>
            <a:spcAft>
              <a:spcPct val="35000"/>
            </a:spcAft>
          </a:pPr>
          <a:r>
            <a:rPr lang="zh-CN" altLang="en-US" sz="3800" kern="1200" dirty="0" smtClean="0"/>
            <a:t>码多项式</a:t>
          </a:r>
          <a:endParaRPr lang="zh-CN" altLang="en-US" sz="3800" kern="1200" dirty="0"/>
        </a:p>
      </dsp:txBody>
      <dsp:txXfrm>
        <a:off x="1447799" y="0"/>
        <a:ext cx="4419599" cy="868681"/>
      </dsp:txXfrm>
    </dsp:sp>
    <dsp:sp modelId="{D297DFB9-B176-4396-B0E9-4CD2F9C4387F}">
      <dsp:nvSpPr>
        <dsp:cNvPr id="0" name=""/>
        <dsp:cNvSpPr/>
      </dsp:nvSpPr>
      <dsp:spPr>
        <a:xfrm>
          <a:off x="506730" y="868681"/>
          <a:ext cx="1882138" cy="1882138"/>
        </a:xfrm>
        <a:prstGeom prst="pie">
          <a:avLst>
            <a:gd name="adj1" fmla="val 5400000"/>
            <a:gd name="adj2" fmla="val 1620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sp>
    <dsp:sp modelId="{BB6EC4DE-7651-478D-8B10-AB44B67F1D79}">
      <dsp:nvSpPr>
        <dsp:cNvPr id="0" name=""/>
        <dsp:cNvSpPr/>
      </dsp:nvSpPr>
      <dsp:spPr>
        <a:xfrm>
          <a:off x="1447799" y="868681"/>
          <a:ext cx="4419599" cy="1882138"/>
        </a:xfrm>
        <a:prstGeom prst="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144780" tIns="144780" rIns="144780" bIns="144780" numCol="1" spcCol="1270" anchor="ctr" anchorCtr="0">
          <a:noAutofit/>
        </a:bodyPr>
        <a:lstStyle/>
        <a:p>
          <a:pPr lvl="0" algn="ctr" defTabSz="1689100">
            <a:lnSpc>
              <a:spcPct val="90000"/>
            </a:lnSpc>
            <a:spcBef>
              <a:spcPct val="0"/>
            </a:spcBef>
            <a:spcAft>
              <a:spcPct val="35000"/>
            </a:spcAft>
          </a:pPr>
          <a:r>
            <a:rPr lang="zh-CN" altLang="en-US" sz="3800" kern="1200" dirty="0" smtClean="0"/>
            <a:t>多项式除法</a:t>
          </a:r>
          <a:endParaRPr lang="zh-CN" altLang="en-US" sz="3800" kern="1200" dirty="0"/>
        </a:p>
      </dsp:txBody>
      <dsp:txXfrm>
        <a:off x="1447799" y="868681"/>
        <a:ext cx="4419599" cy="868678"/>
      </dsp:txXfrm>
    </dsp:sp>
    <dsp:sp modelId="{58D105B5-7672-432A-8DEF-84AE7DA58917}">
      <dsp:nvSpPr>
        <dsp:cNvPr id="0" name=""/>
        <dsp:cNvSpPr/>
      </dsp:nvSpPr>
      <dsp:spPr>
        <a:xfrm>
          <a:off x="1013460" y="1737360"/>
          <a:ext cx="868679" cy="868679"/>
        </a:xfrm>
        <a:prstGeom prst="pie">
          <a:avLst>
            <a:gd name="adj1" fmla="val 5400000"/>
            <a:gd name="adj2" fmla="val 1620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sp>
    <dsp:sp modelId="{5C9142FF-B6E7-40C8-8B7F-BB5097893A2B}">
      <dsp:nvSpPr>
        <dsp:cNvPr id="0" name=""/>
        <dsp:cNvSpPr/>
      </dsp:nvSpPr>
      <dsp:spPr>
        <a:xfrm>
          <a:off x="1447799" y="1737360"/>
          <a:ext cx="4419599" cy="868679"/>
        </a:xfrm>
        <a:prstGeom prst="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144780" tIns="144780" rIns="144780" bIns="144780" numCol="1" spcCol="1270" anchor="ctr" anchorCtr="0">
          <a:noAutofit/>
        </a:bodyPr>
        <a:lstStyle/>
        <a:p>
          <a:pPr lvl="0" algn="ctr" defTabSz="1689100">
            <a:lnSpc>
              <a:spcPct val="90000"/>
            </a:lnSpc>
            <a:spcBef>
              <a:spcPct val="0"/>
            </a:spcBef>
            <a:spcAft>
              <a:spcPct val="35000"/>
            </a:spcAft>
          </a:pPr>
          <a:r>
            <a:rPr lang="zh-CN" altLang="en-US" sz="3800" kern="1200" dirty="0" smtClean="0"/>
            <a:t>矩阵初等变换</a:t>
          </a:r>
          <a:endParaRPr lang="zh-CN" altLang="en-US" sz="3800" kern="1200" dirty="0"/>
        </a:p>
      </dsp:txBody>
      <dsp:txXfrm>
        <a:off x="1447799" y="1737360"/>
        <a:ext cx="4419599" cy="868679"/>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4366D8C-3C86-47E0-A601-289631880160}">
      <dsp:nvSpPr>
        <dsp:cNvPr id="0" name=""/>
        <dsp:cNvSpPr/>
      </dsp:nvSpPr>
      <dsp:spPr>
        <a:xfrm>
          <a:off x="2643" y="79753"/>
          <a:ext cx="2577107" cy="633600"/>
        </a:xfrm>
        <a:prstGeom prst="rect">
          <a:avLst/>
        </a:prstGeom>
        <a:gradFill rotWithShape="0">
          <a:gsLst>
            <a:gs pos="0">
              <a:schemeClr val="accent6">
                <a:shade val="80000"/>
                <a:hueOff val="0"/>
                <a:satOff val="0"/>
                <a:lumOff val="0"/>
                <a:alphaOff val="0"/>
                <a:shade val="51000"/>
                <a:satMod val="130000"/>
              </a:schemeClr>
            </a:gs>
            <a:gs pos="80000">
              <a:schemeClr val="accent6">
                <a:shade val="80000"/>
                <a:hueOff val="0"/>
                <a:satOff val="0"/>
                <a:lumOff val="0"/>
                <a:alphaOff val="0"/>
                <a:shade val="93000"/>
                <a:satMod val="130000"/>
              </a:schemeClr>
            </a:gs>
            <a:gs pos="100000">
              <a:schemeClr val="accent6">
                <a:shade val="80000"/>
                <a:hueOff val="0"/>
                <a:satOff val="0"/>
                <a:lumOff val="0"/>
                <a:alphaOff val="0"/>
                <a:shade val="94000"/>
                <a:satMod val="135000"/>
              </a:schemeClr>
            </a:gs>
          </a:gsLst>
          <a:lin ang="16200000" scaled="0"/>
        </a:gradFill>
        <a:ln w="9525" cap="flat" cmpd="sng" algn="ctr">
          <a:solidFill>
            <a:schemeClr val="accent6">
              <a:shade val="80000"/>
              <a:hueOff val="0"/>
              <a:satOff val="0"/>
              <a:lumOff val="0"/>
              <a:alphaOff val="0"/>
            </a:schemeClr>
          </a:solidFill>
          <a:prstDash val="soli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1">
          <a:scrgbClr r="0" g="0" b="0"/>
        </a:lnRef>
        <a:fillRef idx="3">
          <a:scrgbClr r="0" g="0" b="0"/>
        </a:fillRef>
        <a:effectRef idx="3">
          <a:scrgbClr r="0" g="0" b="0"/>
        </a:effectRef>
        <a:fontRef idx="minor">
          <a:schemeClr val="lt1"/>
        </a:fontRef>
      </dsp:style>
      <dsp:txBody>
        <a:bodyPr spcFirstLastPara="0" vert="horz" wrap="square" lIns="170688" tIns="97536" rIns="170688" bIns="97536" numCol="1" spcCol="1270" anchor="ctr" anchorCtr="0">
          <a:noAutofit/>
        </a:bodyPr>
        <a:lstStyle/>
        <a:p>
          <a:pPr lvl="0" algn="ctr" defTabSz="1066800">
            <a:lnSpc>
              <a:spcPct val="90000"/>
            </a:lnSpc>
            <a:spcBef>
              <a:spcPct val="0"/>
            </a:spcBef>
            <a:spcAft>
              <a:spcPct val="35000"/>
            </a:spcAft>
          </a:pPr>
          <a:r>
            <a:rPr lang="zh-CN" altLang="en-US" sz="2400" kern="1200" dirty="0" smtClean="0"/>
            <a:t>差错控制方式</a:t>
          </a:r>
          <a:endParaRPr lang="zh-CN" altLang="en-US" sz="2400" kern="1200" dirty="0"/>
        </a:p>
      </dsp:txBody>
      <dsp:txXfrm>
        <a:off x="2643" y="79753"/>
        <a:ext cx="2577107" cy="633600"/>
      </dsp:txXfrm>
    </dsp:sp>
    <dsp:sp modelId="{61F4ADF7-3C7E-4810-8AE9-6EBD0B8A9450}">
      <dsp:nvSpPr>
        <dsp:cNvPr id="0" name=""/>
        <dsp:cNvSpPr/>
      </dsp:nvSpPr>
      <dsp:spPr>
        <a:xfrm>
          <a:off x="2643" y="713353"/>
          <a:ext cx="2577107" cy="3732856"/>
        </a:xfrm>
        <a:prstGeom prst="rect">
          <a:avLst/>
        </a:prstGeom>
        <a:solidFill>
          <a:schemeClr val="accent6">
            <a:alpha val="90000"/>
            <a:tint val="40000"/>
            <a:hueOff val="0"/>
            <a:satOff val="0"/>
            <a:lumOff val="0"/>
            <a:alphaOff val="0"/>
          </a:schemeClr>
        </a:solidFill>
        <a:ln w="9525" cap="flat" cmpd="sng" algn="ctr">
          <a:solidFill>
            <a:schemeClr val="accent6">
              <a:alpha val="90000"/>
              <a:tint val="40000"/>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1">
          <a:scrgbClr r="0" g="0" b="0"/>
        </a:fillRef>
        <a:effectRef idx="2">
          <a:scrgbClr r="0" g="0" b="0"/>
        </a:effectRef>
        <a:fontRef idx="minor"/>
      </dsp:style>
      <dsp:txBody>
        <a:bodyPr spcFirstLastPara="0" vert="horz" wrap="square" lIns="117348" tIns="117348" rIns="156464" bIns="176022" numCol="1" spcCol="1270" anchor="t" anchorCtr="0">
          <a:noAutofit/>
        </a:bodyPr>
        <a:lstStyle/>
        <a:p>
          <a:pPr marL="228600" lvl="1" indent="-228600" algn="l" defTabSz="977900">
            <a:lnSpc>
              <a:spcPct val="90000"/>
            </a:lnSpc>
            <a:spcBef>
              <a:spcPct val="0"/>
            </a:spcBef>
            <a:spcAft>
              <a:spcPct val="15000"/>
            </a:spcAft>
            <a:buChar char="••"/>
          </a:pPr>
          <a:r>
            <a:rPr lang="zh-CN" altLang="en-US" sz="2200" kern="1200" dirty="0" smtClean="0"/>
            <a:t>检错重发</a:t>
          </a:r>
          <a:endParaRPr lang="zh-CN" altLang="en-US" sz="2200" kern="1200" dirty="0"/>
        </a:p>
        <a:p>
          <a:pPr marL="228600" lvl="1" indent="-228600" algn="l" defTabSz="977900">
            <a:lnSpc>
              <a:spcPct val="90000"/>
            </a:lnSpc>
            <a:spcBef>
              <a:spcPct val="0"/>
            </a:spcBef>
            <a:spcAft>
              <a:spcPct val="15000"/>
            </a:spcAft>
            <a:buChar char="••"/>
          </a:pPr>
          <a:r>
            <a:rPr lang="zh-CN" altLang="en-US" sz="2200" kern="1200" dirty="0" smtClean="0"/>
            <a:t>前向纠错</a:t>
          </a:r>
          <a:endParaRPr lang="zh-CN" altLang="en-US" sz="2200" kern="1200" dirty="0"/>
        </a:p>
        <a:p>
          <a:pPr marL="228600" lvl="1" indent="-228600" algn="l" defTabSz="977900">
            <a:lnSpc>
              <a:spcPct val="90000"/>
            </a:lnSpc>
            <a:spcBef>
              <a:spcPct val="0"/>
            </a:spcBef>
            <a:spcAft>
              <a:spcPct val="15000"/>
            </a:spcAft>
            <a:buChar char="••"/>
          </a:pPr>
          <a:r>
            <a:rPr lang="zh-CN" altLang="en-US" sz="2200" kern="1200" dirty="0" smtClean="0"/>
            <a:t>混合纠错</a:t>
          </a:r>
          <a:endParaRPr lang="zh-CN" altLang="en-US" sz="2200" kern="1200" dirty="0"/>
        </a:p>
      </dsp:txBody>
      <dsp:txXfrm>
        <a:off x="2643" y="713353"/>
        <a:ext cx="2577107" cy="3732856"/>
      </dsp:txXfrm>
    </dsp:sp>
    <dsp:sp modelId="{EABA873D-853A-4BC9-9F2C-9CE007A2B103}">
      <dsp:nvSpPr>
        <dsp:cNvPr id="0" name=""/>
        <dsp:cNvSpPr/>
      </dsp:nvSpPr>
      <dsp:spPr>
        <a:xfrm>
          <a:off x="2940546" y="79753"/>
          <a:ext cx="2577107" cy="633600"/>
        </a:xfrm>
        <a:prstGeom prst="rect">
          <a:avLst/>
        </a:prstGeom>
        <a:gradFill rotWithShape="0">
          <a:gsLst>
            <a:gs pos="0">
              <a:schemeClr val="accent6">
                <a:shade val="80000"/>
                <a:hueOff val="0"/>
                <a:satOff val="-16910"/>
                <a:lumOff val="16907"/>
                <a:alphaOff val="0"/>
                <a:shade val="51000"/>
                <a:satMod val="130000"/>
              </a:schemeClr>
            </a:gs>
            <a:gs pos="80000">
              <a:schemeClr val="accent6">
                <a:shade val="80000"/>
                <a:hueOff val="0"/>
                <a:satOff val="-16910"/>
                <a:lumOff val="16907"/>
                <a:alphaOff val="0"/>
                <a:shade val="93000"/>
                <a:satMod val="130000"/>
              </a:schemeClr>
            </a:gs>
            <a:gs pos="100000">
              <a:schemeClr val="accent6">
                <a:shade val="80000"/>
                <a:hueOff val="0"/>
                <a:satOff val="-16910"/>
                <a:lumOff val="16907"/>
                <a:alphaOff val="0"/>
                <a:shade val="94000"/>
                <a:satMod val="135000"/>
              </a:schemeClr>
            </a:gs>
          </a:gsLst>
          <a:lin ang="16200000" scaled="0"/>
        </a:gradFill>
        <a:ln w="9525" cap="flat" cmpd="sng" algn="ctr">
          <a:solidFill>
            <a:schemeClr val="accent6">
              <a:shade val="80000"/>
              <a:hueOff val="0"/>
              <a:satOff val="-16910"/>
              <a:lumOff val="16907"/>
              <a:alphaOff val="0"/>
            </a:schemeClr>
          </a:solidFill>
          <a:prstDash val="soli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1">
          <a:scrgbClr r="0" g="0" b="0"/>
        </a:lnRef>
        <a:fillRef idx="3">
          <a:scrgbClr r="0" g="0" b="0"/>
        </a:fillRef>
        <a:effectRef idx="3">
          <a:scrgbClr r="0" g="0" b="0"/>
        </a:effectRef>
        <a:fontRef idx="minor">
          <a:schemeClr val="lt1"/>
        </a:fontRef>
      </dsp:style>
      <dsp:txBody>
        <a:bodyPr spcFirstLastPara="0" vert="horz" wrap="square" lIns="170688" tIns="97536" rIns="170688" bIns="97536" numCol="1" spcCol="1270" anchor="ctr" anchorCtr="0">
          <a:noAutofit/>
        </a:bodyPr>
        <a:lstStyle/>
        <a:p>
          <a:pPr lvl="0" algn="ctr" defTabSz="1066800">
            <a:lnSpc>
              <a:spcPct val="90000"/>
            </a:lnSpc>
            <a:spcBef>
              <a:spcPct val="0"/>
            </a:spcBef>
            <a:spcAft>
              <a:spcPct val="35000"/>
            </a:spcAft>
          </a:pPr>
          <a:r>
            <a:rPr lang="zh-CN" altLang="en-US" sz="2400" kern="1200" dirty="0" smtClean="0"/>
            <a:t>差错控制原理</a:t>
          </a:r>
          <a:endParaRPr lang="zh-CN" altLang="en-US" sz="2400" kern="1200" dirty="0"/>
        </a:p>
      </dsp:txBody>
      <dsp:txXfrm>
        <a:off x="2940546" y="79753"/>
        <a:ext cx="2577107" cy="633600"/>
      </dsp:txXfrm>
    </dsp:sp>
    <dsp:sp modelId="{85E38DD3-79B8-4B96-9154-49AF3B19E1A9}">
      <dsp:nvSpPr>
        <dsp:cNvPr id="0" name=""/>
        <dsp:cNvSpPr/>
      </dsp:nvSpPr>
      <dsp:spPr>
        <a:xfrm>
          <a:off x="2940546" y="713353"/>
          <a:ext cx="2577107" cy="3732856"/>
        </a:xfrm>
        <a:prstGeom prst="rect">
          <a:avLst/>
        </a:prstGeom>
        <a:solidFill>
          <a:schemeClr val="accent6">
            <a:alpha val="90000"/>
            <a:tint val="40000"/>
            <a:hueOff val="0"/>
            <a:satOff val="0"/>
            <a:lumOff val="0"/>
            <a:alphaOff val="0"/>
          </a:schemeClr>
        </a:solidFill>
        <a:ln w="9525" cap="flat" cmpd="sng" algn="ctr">
          <a:solidFill>
            <a:schemeClr val="accent6">
              <a:alpha val="90000"/>
              <a:tint val="40000"/>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1">
          <a:scrgbClr r="0" g="0" b="0"/>
        </a:fillRef>
        <a:effectRef idx="2">
          <a:scrgbClr r="0" g="0" b="0"/>
        </a:effectRef>
        <a:fontRef idx="minor"/>
      </dsp:style>
      <dsp:txBody>
        <a:bodyPr spcFirstLastPara="0" vert="horz" wrap="square" lIns="117348" tIns="117348" rIns="156464" bIns="176022" numCol="1" spcCol="1270" anchor="t" anchorCtr="0">
          <a:noAutofit/>
        </a:bodyPr>
        <a:lstStyle/>
        <a:p>
          <a:pPr marL="228600" lvl="1" indent="-228600" algn="l" defTabSz="977900">
            <a:lnSpc>
              <a:spcPct val="90000"/>
            </a:lnSpc>
            <a:spcBef>
              <a:spcPct val="0"/>
            </a:spcBef>
            <a:spcAft>
              <a:spcPct val="15000"/>
            </a:spcAft>
            <a:buChar char="••"/>
          </a:pPr>
          <a:r>
            <a:rPr lang="zh-CN" altLang="en-US" sz="2200" kern="1200" dirty="0" smtClean="0"/>
            <a:t>码距</a:t>
          </a:r>
          <a:endParaRPr lang="zh-CN" altLang="en-US" sz="2200" kern="1200" dirty="0"/>
        </a:p>
        <a:p>
          <a:pPr marL="228600" lvl="1" indent="-228600" algn="l" defTabSz="977900">
            <a:lnSpc>
              <a:spcPct val="90000"/>
            </a:lnSpc>
            <a:spcBef>
              <a:spcPct val="0"/>
            </a:spcBef>
            <a:spcAft>
              <a:spcPct val="15000"/>
            </a:spcAft>
            <a:buChar char="••"/>
          </a:pPr>
          <a:r>
            <a:rPr lang="zh-CN" altLang="en-US" sz="2200" kern="1200" dirty="0" smtClean="0"/>
            <a:t>码重</a:t>
          </a:r>
          <a:endParaRPr lang="zh-CN" altLang="en-US" sz="2200" kern="1200" dirty="0"/>
        </a:p>
        <a:p>
          <a:pPr marL="228600" lvl="1" indent="-228600" algn="l" defTabSz="977900">
            <a:lnSpc>
              <a:spcPct val="90000"/>
            </a:lnSpc>
            <a:spcBef>
              <a:spcPct val="0"/>
            </a:spcBef>
            <a:spcAft>
              <a:spcPct val="15000"/>
            </a:spcAft>
            <a:buChar char="••"/>
          </a:pPr>
          <a:r>
            <a:rPr lang="zh-CN" altLang="en-US" sz="2200" kern="1200" dirty="0" smtClean="0"/>
            <a:t>编码效率</a:t>
          </a:r>
          <a:endParaRPr lang="zh-CN" altLang="en-US" sz="2200" kern="1200" dirty="0"/>
        </a:p>
      </dsp:txBody>
      <dsp:txXfrm>
        <a:off x="2940546" y="713353"/>
        <a:ext cx="2577107" cy="3732856"/>
      </dsp:txXfrm>
    </dsp:sp>
    <dsp:sp modelId="{DD9907BC-1A47-44B2-A4EF-BC7B053E673B}">
      <dsp:nvSpPr>
        <dsp:cNvPr id="0" name=""/>
        <dsp:cNvSpPr/>
      </dsp:nvSpPr>
      <dsp:spPr>
        <a:xfrm>
          <a:off x="5878448" y="79753"/>
          <a:ext cx="2577107" cy="633600"/>
        </a:xfrm>
        <a:prstGeom prst="rect">
          <a:avLst/>
        </a:prstGeom>
        <a:gradFill rotWithShape="0">
          <a:gsLst>
            <a:gs pos="0">
              <a:schemeClr val="accent6">
                <a:shade val="80000"/>
                <a:hueOff val="0"/>
                <a:satOff val="-33821"/>
                <a:lumOff val="33815"/>
                <a:alphaOff val="0"/>
                <a:shade val="51000"/>
                <a:satMod val="130000"/>
              </a:schemeClr>
            </a:gs>
            <a:gs pos="80000">
              <a:schemeClr val="accent6">
                <a:shade val="80000"/>
                <a:hueOff val="0"/>
                <a:satOff val="-33821"/>
                <a:lumOff val="33815"/>
                <a:alphaOff val="0"/>
                <a:shade val="93000"/>
                <a:satMod val="130000"/>
              </a:schemeClr>
            </a:gs>
            <a:gs pos="100000">
              <a:schemeClr val="accent6">
                <a:shade val="80000"/>
                <a:hueOff val="0"/>
                <a:satOff val="-33821"/>
                <a:lumOff val="33815"/>
                <a:alphaOff val="0"/>
                <a:shade val="94000"/>
                <a:satMod val="135000"/>
              </a:schemeClr>
            </a:gs>
          </a:gsLst>
          <a:lin ang="16200000" scaled="0"/>
        </a:gradFill>
        <a:ln w="9525" cap="flat" cmpd="sng" algn="ctr">
          <a:solidFill>
            <a:schemeClr val="accent6">
              <a:shade val="80000"/>
              <a:hueOff val="0"/>
              <a:satOff val="-33821"/>
              <a:lumOff val="33815"/>
              <a:alphaOff val="0"/>
            </a:schemeClr>
          </a:solidFill>
          <a:prstDash val="soli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1">
          <a:scrgbClr r="0" g="0" b="0"/>
        </a:lnRef>
        <a:fillRef idx="3">
          <a:scrgbClr r="0" g="0" b="0"/>
        </a:fillRef>
        <a:effectRef idx="3">
          <a:scrgbClr r="0" g="0" b="0"/>
        </a:effectRef>
        <a:fontRef idx="minor">
          <a:schemeClr val="lt1"/>
        </a:fontRef>
      </dsp:style>
      <dsp:txBody>
        <a:bodyPr spcFirstLastPara="0" vert="horz" wrap="square" lIns="170688" tIns="97536" rIns="170688" bIns="97536" numCol="1" spcCol="1270" anchor="ctr" anchorCtr="0">
          <a:noAutofit/>
        </a:bodyPr>
        <a:lstStyle/>
        <a:p>
          <a:pPr lvl="0" algn="ctr" defTabSz="1066800">
            <a:lnSpc>
              <a:spcPct val="90000"/>
            </a:lnSpc>
            <a:spcBef>
              <a:spcPct val="0"/>
            </a:spcBef>
            <a:spcAft>
              <a:spcPct val="35000"/>
            </a:spcAft>
          </a:pPr>
          <a:r>
            <a:rPr lang="zh-CN" altLang="en-US" sz="2400" kern="1200" dirty="0" smtClean="0"/>
            <a:t>差错控制编码</a:t>
          </a:r>
          <a:endParaRPr lang="zh-CN" altLang="en-US" sz="2400" kern="1200" dirty="0"/>
        </a:p>
      </dsp:txBody>
      <dsp:txXfrm>
        <a:off x="5878448" y="79753"/>
        <a:ext cx="2577107" cy="633600"/>
      </dsp:txXfrm>
    </dsp:sp>
    <dsp:sp modelId="{ADF864DB-ACCA-437A-8309-60B62EFDFAB8}">
      <dsp:nvSpPr>
        <dsp:cNvPr id="0" name=""/>
        <dsp:cNvSpPr/>
      </dsp:nvSpPr>
      <dsp:spPr>
        <a:xfrm>
          <a:off x="5878448" y="713353"/>
          <a:ext cx="2577107" cy="3732856"/>
        </a:xfrm>
        <a:prstGeom prst="rect">
          <a:avLst/>
        </a:prstGeom>
        <a:solidFill>
          <a:schemeClr val="accent6">
            <a:alpha val="90000"/>
            <a:tint val="40000"/>
            <a:hueOff val="0"/>
            <a:satOff val="0"/>
            <a:lumOff val="0"/>
            <a:alphaOff val="0"/>
          </a:schemeClr>
        </a:solidFill>
        <a:ln w="9525" cap="flat" cmpd="sng" algn="ctr">
          <a:solidFill>
            <a:schemeClr val="accent6">
              <a:alpha val="90000"/>
              <a:tint val="40000"/>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1">
          <a:scrgbClr r="0" g="0" b="0"/>
        </a:fillRef>
        <a:effectRef idx="2">
          <a:scrgbClr r="0" g="0" b="0"/>
        </a:effectRef>
        <a:fontRef idx="minor"/>
      </dsp:style>
      <dsp:txBody>
        <a:bodyPr spcFirstLastPara="0" vert="horz" wrap="square" lIns="117348" tIns="117348" rIns="156464" bIns="176022" numCol="1" spcCol="1270" anchor="t" anchorCtr="0">
          <a:noAutofit/>
        </a:bodyPr>
        <a:lstStyle/>
        <a:p>
          <a:pPr marL="228600" lvl="1" indent="-228600" algn="l" defTabSz="977900">
            <a:lnSpc>
              <a:spcPct val="90000"/>
            </a:lnSpc>
            <a:spcBef>
              <a:spcPct val="0"/>
            </a:spcBef>
            <a:spcAft>
              <a:spcPct val="15000"/>
            </a:spcAft>
            <a:buChar char="••"/>
          </a:pPr>
          <a:r>
            <a:rPr lang="zh-CN" altLang="en-US" sz="2200" kern="1200" dirty="0" smtClean="0"/>
            <a:t>检错码</a:t>
          </a:r>
          <a:endParaRPr lang="zh-CN" altLang="en-US" sz="2200" kern="1200" dirty="0"/>
        </a:p>
        <a:p>
          <a:pPr marL="457200" lvl="2" indent="-228600" algn="l" defTabSz="977900">
            <a:lnSpc>
              <a:spcPct val="90000"/>
            </a:lnSpc>
            <a:spcBef>
              <a:spcPct val="0"/>
            </a:spcBef>
            <a:spcAft>
              <a:spcPct val="15000"/>
            </a:spcAft>
            <a:buChar char="••"/>
          </a:pPr>
          <a:r>
            <a:rPr lang="zh-CN" altLang="en-US" sz="2200" kern="1200" dirty="0" smtClean="0"/>
            <a:t>奇偶监督码</a:t>
          </a:r>
          <a:endParaRPr lang="zh-CN" altLang="en-US" sz="2200" kern="1200" dirty="0"/>
        </a:p>
        <a:p>
          <a:pPr marL="457200" lvl="2" indent="-228600" algn="l" defTabSz="977900">
            <a:lnSpc>
              <a:spcPct val="90000"/>
            </a:lnSpc>
            <a:spcBef>
              <a:spcPct val="0"/>
            </a:spcBef>
            <a:spcAft>
              <a:spcPct val="15000"/>
            </a:spcAft>
            <a:buChar char="••"/>
          </a:pPr>
          <a:r>
            <a:rPr lang="zh-CN" altLang="en-US" sz="2200" kern="1200" dirty="0" smtClean="0"/>
            <a:t>恒比码</a:t>
          </a:r>
          <a:endParaRPr lang="zh-CN" altLang="en-US" sz="2200" kern="1200" dirty="0"/>
        </a:p>
        <a:p>
          <a:pPr marL="228600" lvl="1" indent="-228600" algn="l" defTabSz="977900">
            <a:lnSpc>
              <a:spcPct val="90000"/>
            </a:lnSpc>
            <a:spcBef>
              <a:spcPct val="0"/>
            </a:spcBef>
            <a:spcAft>
              <a:spcPct val="15000"/>
            </a:spcAft>
            <a:buChar char="••"/>
          </a:pPr>
          <a:r>
            <a:rPr lang="zh-CN" altLang="en-US" sz="2200" kern="1200" dirty="0" smtClean="0"/>
            <a:t>纠错码</a:t>
          </a:r>
          <a:endParaRPr lang="zh-CN" altLang="en-US" sz="2200" kern="1200" dirty="0"/>
        </a:p>
        <a:p>
          <a:pPr marL="457200" lvl="2" indent="-228600" algn="l" defTabSz="977900">
            <a:lnSpc>
              <a:spcPct val="90000"/>
            </a:lnSpc>
            <a:spcBef>
              <a:spcPct val="0"/>
            </a:spcBef>
            <a:spcAft>
              <a:spcPct val="15000"/>
            </a:spcAft>
            <a:buChar char="••"/>
          </a:pPr>
          <a:r>
            <a:rPr lang="zh-CN" altLang="en-US" sz="2200" kern="1200" dirty="0" smtClean="0"/>
            <a:t>正反码</a:t>
          </a:r>
          <a:r>
            <a:rPr lang="en-US" altLang="en-US" sz="2200" kern="1200" dirty="0" smtClean="0"/>
            <a:t>※</a:t>
          </a:r>
          <a:endParaRPr lang="zh-CN" altLang="en-US" sz="2200" kern="1200" dirty="0"/>
        </a:p>
        <a:p>
          <a:pPr marL="457200" lvl="2" indent="-228600" algn="l" defTabSz="977900">
            <a:lnSpc>
              <a:spcPct val="90000"/>
            </a:lnSpc>
            <a:spcBef>
              <a:spcPct val="0"/>
            </a:spcBef>
            <a:spcAft>
              <a:spcPct val="15000"/>
            </a:spcAft>
            <a:buChar char="••"/>
          </a:pPr>
          <a:r>
            <a:rPr lang="zh-CN" altLang="en-US" sz="2200" kern="1200" dirty="0" smtClean="0"/>
            <a:t>汉明码</a:t>
          </a:r>
          <a:r>
            <a:rPr lang="en-US" altLang="en-US" sz="2200" kern="1200" dirty="0" smtClean="0"/>
            <a:t>※</a:t>
          </a:r>
          <a:endParaRPr lang="zh-CN" altLang="en-US" sz="2200" kern="1200" dirty="0"/>
        </a:p>
        <a:p>
          <a:pPr marL="457200" lvl="2" indent="-228600" algn="l" defTabSz="977900">
            <a:lnSpc>
              <a:spcPct val="90000"/>
            </a:lnSpc>
            <a:spcBef>
              <a:spcPct val="0"/>
            </a:spcBef>
            <a:spcAft>
              <a:spcPct val="15000"/>
            </a:spcAft>
            <a:buChar char="••"/>
          </a:pPr>
          <a:r>
            <a:rPr lang="zh-CN" altLang="en-US" sz="2200" kern="1200" dirty="0" smtClean="0"/>
            <a:t>循环码</a:t>
          </a:r>
          <a:r>
            <a:rPr lang="en-US" altLang="en-US" sz="2200" kern="1200" dirty="0" smtClean="0"/>
            <a:t>※</a:t>
          </a:r>
          <a:endParaRPr lang="zh-CN" altLang="en-US" sz="2200" kern="1200" dirty="0"/>
        </a:p>
        <a:p>
          <a:pPr marL="457200" lvl="2" indent="-228600" algn="l" defTabSz="977900">
            <a:lnSpc>
              <a:spcPct val="90000"/>
            </a:lnSpc>
            <a:spcBef>
              <a:spcPct val="0"/>
            </a:spcBef>
            <a:spcAft>
              <a:spcPct val="15000"/>
            </a:spcAft>
            <a:buChar char="••"/>
          </a:pPr>
          <a:r>
            <a:rPr lang="zh-CN" altLang="en-US" sz="2200" kern="1200" dirty="0" smtClean="0"/>
            <a:t>卷积码</a:t>
          </a:r>
          <a:endParaRPr lang="zh-CN" altLang="en-US" sz="2200" kern="1200" dirty="0"/>
        </a:p>
        <a:p>
          <a:pPr marL="228600" lvl="1" indent="-228600" algn="l" defTabSz="977900">
            <a:lnSpc>
              <a:spcPct val="90000"/>
            </a:lnSpc>
            <a:spcBef>
              <a:spcPct val="0"/>
            </a:spcBef>
            <a:spcAft>
              <a:spcPct val="15000"/>
            </a:spcAft>
            <a:buChar char="••"/>
          </a:pPr>
          <a:r>
            <a:rPr lang="zh-CN" altLang="en-US" sz="2200" kern="1200" dirty="0" smtClean="0"/>
            <a:t>交织编码</a:t>
          </a:r>
          <a:endParaRPr lang="zh-CN" altLang="en-US" sz="2200" kern="1200" dirty="0"/>
        </a:p>
      </dsp:txBody>
      <dsp:txXfrm>
        <a:off x="5878448" y="713353"/>
        <a:ext cx="2577107" cy="3732856"/>
      </dsp:txXfrm>
    </dsp:sp>
  </dsp:spTree>
</dsp:drawing>
</file>

<file path=ppt/diagrams/layout1.xml><?xml version="1.0" encoding="utf-8"?>
<dgm:layoutDef xmlns:dgm="http://schemas.openxmlformats.org/drawingml/2006/diagram" xmlns:a="http://schemas.openxmlformats.org/drawingml/2006/main" uniqueId="urn:microsoft.com/office/officeart/2005/8/layout/target3">
  <dgm:title val=""/>
  <dgm:desc val=""/>
  <dgm:catLst>
    <dgm:cat type="relationship" pri="11000"/>
    <dgm:cat type="list" pri="22000"/>
    <dgm:cat type="convert"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tyleData>
  <dgm:clr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clrData>
  <dgm:layoutNode name="Name0">
    <dgm:varLst>
      <dgm:chMax val="7"/>
      <dgm:dir/>
      <dgm:animLvl val="lvl"/>
      <dgm:resizeHandles val="exact"/>
    </dgm:varLst>
    <dgm:alg type="composite"/>
    <dgm:shape xmlns:r="http://schemas.openxmlformats.org/officeDocument/2006/relationships" r:blip="">
      <dgm:adjLst/>
    </dgm:shape>
    <dgm:presOf/>
    <dgm:choose name="Name1">
      <dgm:if name="Name2" func="var" arg="dir" op="equ" val="norm">
        <dgm:choose name="Name3">
          <dgm:if name="Name4" axis="ch" ptType="node" func="cnt" op="equ" val="1">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rect1ParTx" refType="r" refFor="ch" refForName="space"/>
              <dgm:constr type="w" for="ch" forName="rect1ParTx" refType="w" refFor="ch" refForName="rect1" fact="0.5"/>
              <dgm:constr type="t" for="ch" forName="rect1ParTx" refType="t" refFor="ch" refForName="rect1"/>
              <dgm:constr type="b" for="ch" forName="rect1ParTx" refType="b" refFor="ch" refForName="rect1"/>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5" axis="ch" ptType="node" func="cnt" op="equ" val="2">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rect2ParTx" refType="r" refFor="ch" refForName="space"/>
              <dgm:constr type="w" for="ch" forName="rect2ParTx" refType="w" refFor="ch" refForName="rect2" fact="0.5"/>
              <dgm:constr type="t" for="ch" forName="rect2ParTx" refType="t" refFor="ch" refForName="rect2"/>
              <dgm:constr type="b" for="ch" forName="rect2ParTx" refType="b" refFor="ch" refForName="rect2"/>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b" refFor="ch" refForName="rect2"/>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6" axis="ch" ptType="node" func="cnt" op="equ" val="3">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rect3ParTx" refType="r" refFor="ch" refForName="space"/>
              <dgm:constr type="w" for="ch" forName="rect3ParTx" refType="w" refFor="ch" refForName="rect3" fact="0.5"/>
              <dgm:constr type="t" for="ch" forName="rect3ParTx" refType="t" refFor="ch" refForName="rect3"/>
              <dgm:constr type="b" for="ch" forName="rect3ParTx" refType="b" refFor="ch" refForName="rect3"/>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b" refFor="ch" refForName="rect3"/>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7" axis="ch" ptType="node" func="cnt" op="equ" val="4">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rect4ParTx" refType="r" refFor="ch" refForName="space"/>
              <dgm:constr type="w" for="ch" forName="rect4ParTx" refType="w" refFor="ch" refForName="rect4" fact="0.5"/>
              <dgm:constr type="t" for="ch" forName="rect4ParTx" refType="t" refFor="ch" refForName="rect4"/>
              <dgm:constr type="b" for="ch" forName="rect4ParTx" refType="b" refFor="ch" refForName="rect4"/>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b" refFor="ch" refForName="rect4"/>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8" axis="ch" ptType="node" func="cnt" op="equ" val="5">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rect5ParTx" refType="r" refFor="ch" refForName="space"/>
              <dgm:constr type="w" for="ch" forName="rect5ParTx" refType="w" refFor="ch" refForName="rect5" fact="0.5"/>
              <dgm:constr type="t" for="ch" forName="rect5ParTx" refType="t" refFor="ch" refForName="rect5"/>
              <dgm:constr type="b" for="ch" forName="rect5ParTx" refType="b" refFor="ch" refForName="rect5"/>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b" refFor="ch" refForName="rect5"/>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9" axis="ch" ptType="node" func="cnt" op="equ" val="6">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rect6ParTx" refType="r" refFor="ch" refForName="space"/>
              <dgm:constr type="w" for="ch" forName="rect6ParTx" refType="w" refFor="ch" refForName="rect6" fact="0.5"/>
              <dgm:constr type="t" for="ch" forName="rect6ParTx" refType="t" refFor="ch" refForName="rect6"/>
              <dgm:constr type="b" for="ch" forName="rect6ParTx" refType="b" refFor="ch" refForName="rect6"/>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b" refFor="ch" refForName="rect6"/>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10" axis="ch" ptType="node" func="cnt" op="gte" val="7">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l"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l" for="ch" forName="rect7" refType="r" refFor="ch" refForName="space"/>
              <dgm:constr type="r" for="ch" forName="rect7" refType="w"/>
              <dgm:constr type="h" for="ch" forName="rect7" refType="h" refFor="ch" refForName="circle7"/>
              <dgm:constr type="hOff" for="ch" forName="rect7" refType="hOff" refFor="ch" refForName="circle7"/>
              <dgm:constr type="b" for="ch" forName="rect7" refType="b" refFor="ch" refForName="circle7"/>
              <dgm:constr type="l" for="ch" forName="rect7ParTx" refType="r" refFor="ch" refForName="space"/>
              <dgm:constr type="w" for="ch" forName="rect7ParTx" refType="w" refFor="ch" refForName="rect7" fact="0.5"/>
              <dgm:constr type="t" for="ch" forName="rect7ParTx" refType="t" refFor="ch" refForName="rect7"/>
              <dgm:constr type="b" for="ch" forName="rect7ParTx" refType="b" refFor="ch" refForName="rect7"/>
              <dgm:constr type="l" for="ch" forName="rect7ChTx" refType="r" refFor="ch" refForName="rect7ParTx"/>
              <dgm:constr type="w" for="ch" forName="rect7ChTx" refType="w" refFor="ch" refForName="rect7ParTx"/>
              <dgm:constr type="t" for="ch" forName="rect7ChTx" refType="t" refFor="ch" refForName="rect7ParTx"/>
              <dgm:constr type="b" for="ch" forName="rect7ChTx" refType="b" refFor="ch" refForName="rect7ParTx"/>
              <dgm:constr type="l" for="ch" forName="rect7ParTxNoCh" refType="r" refFor="ch" refForName="space"/>
              <dgm:constr type="w" for="ch" forName="rect7ParTxNoCh" refType="w" refFor="ch" refForName="rect7"/>
              <dgm:constr type="t" for="ch" forName="rect7ParTxNoCh" refType="t" refFor="ch" refForName="rect7"/>
              <dgm:constr type="b" for="ch" forName="rect7ParTxNoCh" refType="b" refFor="ch" refForName="rect7"/>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l" for="ch" forName="rect6ParTx" refType="r" refFor="ch" refForName="space"/>
              <dgm:constr type="w" for="ch" forName="rect6ParTx" refType="w" refFor="ch" refForName="rect6" fact="0.5"/>
              <dgm:constr type="t" for="ch" forName="rect6ParTx" refType="t" refFor="ch" refForName="rect6"/>
              <dgm:constr type="b" for="ch" forName="rect6ParTx" refType="t" refFor="ch" refForName="rect7"/>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11">
            <dgm:constrLst/>
          </dgm:else>
        </dgm:choose>
      </dgm:if>
      <dgm:else name="Name12">
        <dgm:choose name="Name13">
          <dgm:if name="Name14" axis="ch" ptType="node" func="cnt" op="equ" val="1">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r" for="ch" forName="rect1ParTx" refType="l" refFor="ch" refForName="space"/>
              <dgm:constr type="w" for="ch" forName="rect1ParTx" refType="w" refFor="ch" refForName="rect1" fact="0.5"/>
              <dgm:constr type="t" for="ch" forName="rect1ParTx" refType="t" refFor="ch" refForName="rect1"/>
              <dgm:constr type="b" for="ch" forName="rect1ParTx" refType="b" refFor="ch" refForName="rect1"/>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15" axis="ch" ptType="node" func="cnt" op="equ" val="2">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r" for="ch" forName="rect2ParTx" refType="l" refFor="ch" refForName="space"/>
              <dgm:constr type="w" for="ch" forName="rect2ParTx" refType="w" refFor="ch" refForName="rect2" fact="0.5"/>
              <dgm:constr type="t" for="ch" forName="rect2ParTx" refType="t" refFor="ch" refForName="rect2"/>
              <dgm:constr type="b" for="ch" forName="rect2ParTx" refType="b" refFor="ch" refForName="rect2"/>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b" refFor="ch" refForName="rect2"/>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16" axis="ch" ptType="node" func="cnt" op="equ" val="3">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r" for="ch" forName="rect3ParTx" refType="l" refFor="ch" refForName="space"/>
              <dgm:constr type="w" for="ch" forName="rect3ParTx" refType="w" refFor="ch" refForName="rect3" fact="0.5"/>
              <dgm:constr type="t" for="ch" forName="rect3ParTx" refType="t" refFor="ch" refForName="rect3"/>
              <dgm:constr type="b" for="ch" forName="rect3ParTx" refType="b" refFor="ch" refForName="rect3"/>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b" refFor="ch" refForName="rect3"/>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17" axis="ch" ptType="node" func="cnt" op="equ" val="4">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r" for="ch" forName="rect4ParTx" refType="l" refFor="ch" refForName="space"/>
              <dgm:constr type="w" for="ch" forName="rect4ParTx" refType="w" refFor="ch" refForName="rect4" fact="0.5"/>
              <dgm:constr type="t" for="ch" forName="rect4ParTx" refType="t" refFor="ch" refForName="rect4"/>
              <dgm:constr type="b" for="ch" forName="rect4ParTx" refType="b" refFor="ch" refForName="rect4"/>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b" refFor="ch" refForName="rect4"/>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18" axis="ch" ptType="node" func="cnt" op="equ" val="5">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r" for="ch" forName="rect5ParTx" refType="l" refFor="ch" refForName="space"/>
              <dgm:constr type="w" for="ch" forName="rect5ParTx" refType="w" refFor="ch" refForName="rect5" fact="0.5"/>
              <dgm:constr type="t" for="ch" forName="rect5ParTx" refType="t" refFor="ch" refForName="rect5"/>
              <dgm:constr type="b" for="ch" forName="rect5ParTx" refType="b" refFor="ch" refForName="rect5"/>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b" refFor="ch" refForName="rect5"/>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19" axis="ch" ptType="node" func="cnt" op="equ" val="6">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r" for="ch" forName="rect6ParTx" refType="l" refFor="ch" refForName="space"/>
              <dgm:constr type="w" for="ch" forName="rect6ParTx" refType="w" refFor="ch" refForName="rect6" fact="0.5"/>
              <dgm:constr type="t" for="ch" forName="rect6ParTx" refType="t" refFor="ch" refForName="rect6"/>
              <dgm:constr type="b" for="ch" forName="rect6ParTx" refType="b" refFor="ch" refForName="rect6"/>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b" refFor="ch" refForName="rect6"/>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20" axis="ch" ptType="node" func="cnt" op="gte" val="7">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r"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r" for="ch" forName="rect7" refType="l" refFor="ch" refForName="space"/>
              <dgm:constr type="l" for="ch" forName="rect7"/>
              <dgm:constr type="h" for="ch" forName="rect7" refType="h" refFor="ch" refForName="circle7"/>
              <dgm:constr type="hOff" for="ch" forName="rect7" refType="hOff" refFor="ch" refForName="circle7"/>
              <dgm:constr type="b" for="ch" forName="rect7" refType="b" refFor="ch" refForName="circle7"/>
              <dgm:constr type="r" for="ch" forName="rect7ParTx" refType="l" refFor="ch" refForName="space"/>
              <dgm:constr type="w" for="ch" forName="rect7ParTx" refType="w" refFor="ch" refForName="rect7" fact="0.5"/>
              <dgm:constr type="t" for="ch" forName="rect7ParTx" refType="t" refFor="ch" refForName="rect7"/>
              <dgm:constr type="b" for="ch" forName="rect7ParTx" refType="b" refFor="ch" refForName="rect7"/>
              <dgm:constr type="r" for="ch" forName="rect7ChTx" refType="l" refFor="ch" refForName="rect7ParTx"/>
              <dgm:constr type="w" for="ch" forName="rect7ChTx" refType="w" refFor="ch" refForName="rect7ParTx"/>
              <dgm:constr type="t" for="ch" forName="rect7ChTx" refType="t" refFor="ch" refForName="rect7ParTx"/>
              <dgm:constr type="b" for="ch" forName="rect7ChTx" refType="b" refFor="ch" refForName="rect7ParTx"/>
              <dgm:constr type="r" for="ch" forName="rect7ParTxNoCh" refType="l" refFor="ch" refForName="space"/>
              <dgm:constr type="w" for="ch" forName="rect7ParTxNoCh" refType="w" refFor="ch" refForName="rect7"/>
              <dgm:constr type="t" for="ch" forName="rect7ParTxNoCh" refType="t" refFor="ch" refForName="rect7"/>
              <dgm:constr type="b" for="ch" forName="rect7ParTxNoCh" refType="b" refFor="ch" refForName="rect7"/>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r" for="ch" forName="rect6ParTx" refType="l" refFor="ch" refForName="space"/>
              <dgm:constr type="w" for="ch" forName="rect6ParTx" refType="w" refFor="ch" refForName="rect6" fact="0.5"/>
              <dgm:constr type="t" for="ch" forName="rect6ParTx" refType="t" refFor="ch" refForName="rect6"/>
              <dgm:constr type="b" for="ch" forName="rect6ParTx" refType="t" refFor="ch" refForName="rect7"/>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21">
            <dgm:constrLst/>
          </dgm:else>
        </dgm:choose>
      </dgm:else>
    </dgm:choose>
    <dgm:ruleLst/>
    <dgm:forEach name="Name22" axis="ch" ptType="node" cnt="1">
      <dgm:layoutNode name="circle1" styleLbl="node1">
        <dgm:alg type="sp"/>
        <dgm:choose name="Name23">
          <dgm:if name="Name24" func="var" arg="dir" op="equ" val="norm">
            <dgm:shape xmlns:r="http://schemas.openxmlformats.org/officeDocument/2006/relationships" type="pie" r:blip="">
              <dgm:adjLst>
                <dgm:adj idx="1" val="90"/>
                <dgm:adj idx="2" val="270"/>
              </dgm:adjLst>
            </dgm:shape>
          </dgm:if>
          <dgm:else name="Name25">
            <dgm:shape xmlns:r="http://schemas.openxmlformats.org/officeDocument/2006/relationships" type="pie" r:blip="">
              <dgm:adjLst>
                <dgm:adj idx="1" val="270"/>
                <dgm:adj idx="2" val="90"/>
              </dgm:adjLst>
            </dgm:shape>
          </dgm:else>
        </dgm:choose>
        <dgm:presOf/>
        <dgm:constrLst/>
        <dgm:ruleLst/>
      </dgm:layoutNode>
      <dgm:layoutNode name="space">
        <dgm:alg type="sp"/>
        <dgm:shape xmlns:r="http://schemas.openxmlformats.org/officeDocument/2006/relationships" r:blip="">
          <dgm:adjLst/>
        </dgm:shape>
        <dgm:presOf/>
        <dgm:constrLst/>
        <dgm:ruleLst/>
      </dgm:layoutNode>
      <dgm:layoutNode name="rect1" styleLbl="alignAcc1">
        <dgm:alg type="sp"/>
        <dgm:shape xmlns:r="http://schemas.openxmlformats.org/officeDocument/2006/relationships" type="rect" r:blip="">
          <dgm:adjLst/>
        </dgm:shape>
        <dgm:presOf axis="self"/>
        <dgm:constrLst/>
        <dgm:ruleLst/>
      </dgm:layoutNode>
    </dgm:forEach>
    <dgm:forEach name="Name26" axis="ch" ptType="node" st="2" cnt="1">
      <dgm:layoutNode name="vertSpace2">
        <dgm:alg type="sp"/>
        <dgm:shape xmlns:r="http://schemas.openxmlformats.org/officeDocument/2006/relationships" type="rect" r:blip="" hideGeom="1">
          <dgm:adjLst/>
        </dgm:shape>
        <dgm:presOf/>
        <dgm:constrLst/>
        <dgm:ruleLst/>
      </dgm:layoutNode>
      <dgm:layoutNode name="circle2" styleLbl="node1">
        <dgm:alg type="sp"/>
        <dgm:choose name="Name27">
          <dgm:if name="Name28" func="var" arg="dir" op="equ" val="norm">
            <dgm:shape xmlns:r="http://schemas.openxmlformats.org/officeDocument/2006/relationships" type="pie" r:blip="">
              <dgm:adjLst>
                <dgm:adj idx="1" val="90"/>
                <dgm:adj idx="2" val="270"/>
              </dgm:adjLst>
            </dgm:shape>
          </dgm:if>
          <dgm:else name="Name29">
            <dgm:shape xmlns:r="http://schemas.openxmlformats.org/officeDocument/2006/relationships" type="pie" r:blip="">
              <dgm:adjLst>
                <dgm:adj idx="1" val="270"/>
                <dgm:adj idx="2" val="90"/>
              </dgm:adjLst>
            </dgm:shape>
          </dgm:else>
        </dgm:choose>
        <dgm:presOf/>
        <dgm:constrLst/>
        <dgm:ruleLst/>
      </dgm:layoutNode>
      <dgm:layoutNode name="rect2" styleLbl="alignAcc1">
        <dgm:alg type="sp"/>
        <dgm:shape xmlns:r="http://schemas.openxmlformats.org/officeDocument/2006/relationships" type="rect" r:blip="">
          <dgm:adjLst/>
        </dgm:shape>
        <dgm:presOf axis="self"/>
        <dgm:constrLst/>
        <dgm:ruleLst/>
      </dgm:layoutNode>
    </dgm:forEach>
    <dgm:forEach name="Name30" axis="ch" ptType="node" st="3" cnt="1">
      <dgm:layoutNode name="vertSpace3">
        <dgm:alg type="sp"/>
        <dgm:shape xmlns:r="http://schemas.openxmlformats.org/officeDocument/2006/relationships" type="rect" r:blip="" hideGeom="1">
          <dgm:adjLst/>
        </dgm:shape>
        <dgm:presOf/>
        <dgm:constrLst/>
        <dgm:ruleLst/>
      </dgm:layoutNode>
      <dgm:layoutNode name="circle3" styleLbl="node1">
        <dgm:alg type="sp"/>
        <dgm:choose name="Name31">
          <dgm:if name="Name32" func="var" arg="dir" op="equ" val="norm">
            <dgm:shape xmlns:r="http://schemas.openxmlformats.org/officeDocument/2006/relationships" type="pie" r:blip="">
              <dgm:adjLst>
                <dgm:adj idx="1" val="90"/>
                <dgm:adj idx="2" val="270"/>
              </dgm:adjLst>
            </dgm:shape>
          </dgm:if>
          <dgm:else name="Name33">
            <dgm:shape xmlns:r="http://schemas.openxmlformats.org/officeDocument/2006/relationships" type="pie" r:blip="">
              <dgm:adjLst>
                <dgm:adj idx="1" val="270"/>
                <dgm:adj idx="2" val="90"/>
              </dgm:adjLst>
            </dgm:shape>
          </dgm:else>
        </dgm:choose>
        <dgm:presOf/>
        <dgm:constrLst/>
        <dgm:ruleLst/>
      </dgm:layoutNode>
      <dgm:layoutNode name="rect3" styleLbl="alignAcc1">
        <dgm:alg type="sp"/>
        <dgm:shape xmlns:r="http://schemas.openxmlformats.org/officeDocument/2006/relationships" type="rect" r:blip="">
          <dgm:adjLst/>
        </dgm:shape>
        <dgm:presOf axis="self"/>
        <dgm:constrLst/>
        <dgm:ruleLst/>
      </dgm:layoutNode>
    </dgm:forEach>
    <dgm:forEach name="Name34" axis="ch" ptType="node" st="4" cnt="1">
      <dgm:layoutNode name="vertSpace4">
        <dgm:alg type="sp"/>
        <dgm:shape xmlns:r="http://schemas.openxmlformats.org/officeDocument/2006/relationships" type="rect" r:blip="" hideGeom="1">
          <dgm:adjLst/>
        </dgm:shape>
        <dgm:presOf/>
        <dgm:constrLst/>
        <dgm:ruleLst/>
      </dgm:layoutNode>
      <dgm:layoutNode name="circle4" styleLbl="node1">
        <dgm:alg type="sp"/>
        <dgm:choose name="Name35">
          <dgm:if name="Name36" func="var" arg="dir" op="equ" val="norm">
            <dgm:shape xmlns:r="http://schemas.openxmlformats.org/officeDocument/2006/relationships" type="pie" r:blip="">
              <dgm:adjLst>
                <dgm:adj idx="1" val="90"/>
                <dgm:adj idx="2" val="270"/>
              </dgm:adjLst>
            </dgm:shape>
          </dgm:if>
          <dgm:else name="Name37">
            <dgm:shape xmlns:r="http://schemas.openxmlformats.org/officeDocument/2006/relationships" type="pie" r:blip="">
              <dgm:adjLst>
                <dgm:adj idx="1" val="270"/>
                <dgm:adj idx="2" val="90"/>
              </dgm:adjLst>
            </dgm:shape>
          </dgm:else>
        </dgm:choose>
        <dgm:presOf/>
        <dgm:constrLst/>
        <dgm:ruleLst/>
      </dgm:layoutNode>
      <dgm:layoutNode name="rect4" styleLbl="alignAcc1">
        <dgm:alg type="sp"/>
        <dgm:shape xmlns:r="http://schemas.openxmlformats.org/officeDocument/2006/relationships" type="rect" r:blip="">
          <dgm:adjLst/>
        </dgm:shape>
        <dgm:presOf axis="self"/>
        <dgm:constrLst/>
        <dgm:ruleLst/>
      </dgm:layoutNode>
    </dgm:forEach>
    <dgm:forEach name="Name38" axis="ch" ptType="node" st="5" cnt="1">
      <dgm:layoutNode name="vertSpace5">
        <dgm:alg type="sp"/>
        <dgm:shape xmlns:r="http://schemas.openxmlformats.org/officeDocument/2006/relationships" type="rect" r:blip="" hideGeom="1">
          <dgm:adjLst/>
        </dgm:shape>
        <dgm:presOf/>
        <dgm:constrLst/>
        <dgm:ruleLst/>
      </dgm:layoutNode>
      <dgm:layoutNode name="circle5" styleLbl="node1">
        <dgm:alg type="sp"/>
        <dgm:choose name="Name39">
          <dgm:if name="Name40" func="var" arg="dir" op="equ" val="norm">
            <dgm:shape xmlns:r="http://schemas.openxmlformats.org/officeDocument/2006/relationships" type="pie" r:blip="">
              <dgm:adjLst>
                <dgm:adj idx="1" val="90"/>
                <dgm:adj idx="2" val="270"/>
              </dgm:adjLst>
            </dgm:shape>
          </dgm:if>
          <dgm:else name="Name41">
            <dgm:shape xmlns:r="http://schemas.openxmlformats.org/officeDocument/2006/relationships" type="pie" r:blip="">
              <dgm:adjLst>
                <dgm:adj idx="1" val="270"/>
                <dgm:adj idx="2" val="90"/>
              </dgm:adjLst>
            </dgm:shape>
          </dgm:else>
        </dgm:choose>
        <dgm:presOf/>
        <dgm:constrLst/>
        <dgm:ruleLst/>
      </dgm:layoutNode>
      <dgm:layoutNode name="rect5" styleLbl="alignAcc1">
        <dgm:alg type="sp"/>
        <dgm:shape xmlns:r="http://schemas.openxmlformats.org/officeDocument/2006/relationships" type="rect" r:blip="">
          <dgm:adjLst/>
        </dgm:shape>
        <dgm:presOf axis="self"/>
        <dgm:constrLst/>
        <dgm:ruleLst/>
      </dgm:layoutNode>
    </dgm:forEach>
    <dgm:forEach name="Name42" axis="ch" ptType="node" st="6" cnt="1">
      <dgm:layoutNode name="vertSpace6">
        <dgm:alg type="sp"/>
        <dgm:shape xmlns:r="http://schemas.openxmlformats.org/officeDocument/2006/relationships" type="rect" r:blip="" hideGeom="1">
          <dgm:adjLst/>
        </dgm:shape>
        <dgm:presOf/>
        <dgm:constrLst/>
        <dgm:ruleLst/>
      </dgm:layoutNode>
      <dgm:layoutNode name="circle6" styleLbl="node1">
        <dgm:alg type="sp"/>
        <dgm:choose name="Name43">
          <dgm:if name="Name44" func="var" arg="dir" op="equ" val="norm">
            <dgm:shape xmlns:r="http://schemas.openxmlformats.org/officeDocument/2006/relationships" type="pie" r:blip="">
              <dgm:adjLst>
                <dgm:adj idx="1" val="90"/>
                <dgm:adj idx="2" val="270"/>
              </dgm:adjLst>
            </dgm:shape>
          </dgm:if>
          <dgm:else name="Name45">
            <dgm:shape xmlns:r="http://schemas.openxmlformats.org/officeDocument/2006/relationships" type="pie" r:blip="">
              <dgm:adjLst>
                <dgm:adj idx="1" val="270"/>
                <dgm:adj idx="2" val="90"/>
              </dgm:adjLst>
            </dgm:shape>
          </dgm:else>
        </dgm:choose>
        <dgm:presOf/>
        <dgm:constrLst/>
        <dgm:ruleLst/>
      </dgm:layoutNode>
      <dgm:layoutNode name="rect6" styleLbl="alignAcc1">
        <dgm:alg type="sp"/>
        <dgm:shape xmlns:r="http://schemas.openxmlformats.org/officeDocument/2006/relationships" type="rect" r:blip="">
          <dgm:adjLst/>
        </dgm:shape>
        <dgm:presOf axis="self"/>
        <dgm:constrLst/>
        <dgm:ruleLst/>
      </dgm:layoutNode>
    </dgm:forEach>
    <dgm:forEach name="Name46" axis="ch" ptType="node" st="7" cnt="1">
      <dgm:layoutNode name="vertSpace7">
        <dgm:alg type="sp"/>
        <dgm:shape xmlns:r="http://schemas.openxmlformats.org/officeDocument/2006/relationships" type="rect" r:blip="" hideGeom="1">
          <dgm:adjLst/>
        </dgm:shape>
        <dgm:presOf/>
        <dgm:constrLst/>
        <dgm:ruleLst/>
      </dgm:layoutNode>
      <dgm:layoutNode name="circle7" styleLbl="node1">
        <dgm:alg type="sp"/>
        <dgm:choose name="Name47">
          <dgm:if name="Name48" func="var" arg="dir" op="equ" val="norm">
            <dgm:shape xmlns:r="http://schemas.openxmlformats.org/officeDocument/2006/relationships" type="pie" r:blip="">
              <dgm:adjLst>
                <dgm:adj idx="1" val="90"/>
                <dgm:adj idx="2" val="270"/>
              </dgm:adjLst>
            </dgm:shape>
          </dgm:if>
          <dgm:else name="Name49">
            <dgm:shape xmlns:r="http://schemas.openxmlformats.org/officeDocument/2006/relationships" type="pie" r:blip="">
              <dgm:adjLst>
                <dgm:adj idx="1" val="270"/>
                <dgm:adj idx="2" val="90"/>
              </dgm:adjLst>
            </dgm:shape>
          </dgm:else>
        </dgm:choose>
        <dgm:presOf/>
        <dgm:constrLst/>
        <dgm:ruleLst/>
      </dgm:layoutNode>
      <dgm:layoutNode name="rect7" styleLbl="alignAcc1">
        <dgm:alg type="sp"/>
        <dgm:shape xmlns:r="http://schemas.openxmlformats.org/officeDocument/2006/relationships" type="rect" r:blip="">
          <dgm:adjLst/>
        </dgm:shape>
        <dgm:presOf axis="self"/>
        <dgm:constrLst/>
        <dgm:ruleLst/>
      </dgm:layoutNode>
    </dgm:forEach>
    <dgm:forEach name="Name50" axis="ch" ptType="node" cnt="1">
      <dgm:choose name="Name51">
        <dgm:if name="Name52" axis="root des" ptType="all node" func="maxDepth" op="gte" val="2">
          <dgm:layoutNode name="rect1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1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3">
          <dgm:layoutNode name="rect1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4" axis="ch" ptType="node" st="2" cnt="1">
      <dgm:choose name="Name55">
        <dgm:if name="Name56" axis="root des" ptType="all node" func="maxDepth" op="gte" val="2">
          <dgm:layoutNode name="rect2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2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7">
          <dgm:layoutNode name="rect2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8" axis="ch" ptType="node" st="3" cnt="1">
      <dgm:choose name="Name59">
        <dgm:if name="Name60" axis="root des" ptType="all node" func="maxDepth" op="gte" val="2">
          <dgm:layoutNode name="rect3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3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1">
          <dgm:layoutNode name="rect3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2" axis="ch" ptType="node" st="4" cnt="1">
      <dgm:choose name="Name63">
        <dgm:if name="Name64" axis="root des" ptType="all node" func="maxDepth" op="gte" val="2">
          <dgm:layoutNode name="rect4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4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5">
          <dgm:layoutNode name="rect4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6" axis="ch" ptType="node" st="5" cnt="1">
      <dgm:choose name="Name67">
        <dgm:if name="Name68" axis="root des" ptType="all node" func="maxDepth" op="gte" val="2">
          <dgm:layoutNode name="rect5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5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9">
          <dgm:layoutNode name="rect5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0" axis="ch" ptType="node" st="6" cnt="1">
      <dgm:choose name="Name71">
        <dgm:if name="Name72" axis="root des" ptType="all node" func="maxDepth" op="gte" val="2">
          <dgm:layoutNode name="rect6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6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3">
          <dgm:layoutNode name="rect6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4" axis="ch" ptType="node" st="7" cnt="1">
      <dgm:choose name="Name75">
        <dgm:if name="Name76" axis="root des" ptType="all node" func="maxDepth" op="gte" val="2">
          <dgm:layoutNode name="rect7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7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7">
          <dgm:layoutNode name="rect7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10.w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16.w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17.wmf"/></Relationships>
</file>

<file path=ppt/drawings/_rels/vmlDrawing12.vml.rels><?xml version="1.0" encoding="UTF-8" standalone="yes"?>
<Relationships xmlns="http://schemas.openxmlformats.org/package/2006/relationships"><Relationship Id="rId3" Type="http://schemas.openxmlformats.org/officeDocument/2006/relationships/image" Target="../media/image20.wmf"/><Relationship Id="rId2" Type="http://schemas.openxmlformats.org/officeDocument/2006/relationships/image" Target="../media/image19.wmf"/><Relationship Id="rId1" Type="http://schemas.openxmlformats.org/officeDocument/2006/relationships/image" Target="../media/image18.w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21.w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22.w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23.w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24.wmf"/></Relationships>
</file>

<file path=ppt/drawings/_rels/vmlDrawing17.vml.rels><?xml version="1.0" encoding="UTF-8" standalone="yes"?>
<Relationships xmlns="http://schemas.openxmlformats.org/package/2006/relationships"><Relationship Id="rId3" Type="http://schemas.openxmlformats.org/officeDocument/2006/relationships/image" Target="../media/image27.wmf"/><Relationship Id="rId2" Type="http://schemas.openxmlformats.org/officeDocument/2006/relationships/image" Target="../media/image26.wmf"/><Relationship Id="rId1" Type="http://schemas.openxmlformats.org/officeDocument/2006/relationships/image" Target="../media/image25.wmf"/></Relationships>
</file>

<file path=ppt/drawings/_rels/vmlDrawing18.vml.rels><?xml version="1.0" encoding="UTF-8" standalone="yes"?>
<Relationships xmlns="http://schemas.openxmlformats.org/package/2006/relationships"><Relationship Id="rId1" Type="http://schemas.openxmlformats.org/officeDocument/2006/relationships/image" Target="../media/image28.wmf"/></Relationships>
</file>

<file path=ppt/drawings/_rels/vmlDrawing19.vml.rels><?xml version="1.0" encoding="UTF-8" standalone="yes"?>
<Relationships xmlns="http://schemas.openxmlformats.org/package/2006/relationships"><Relationship Id="rId2" Type="http://schemas.openxmlformats.org/officeDocument/2006/relationships/image" Target="../media/image31.wmf"/><Relationship Id="rId1" Type="http://schemas.openxmlformats.org/officeDocument/2006/relationships/image" Target="../media/image30.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1.wmf"/></Relationships>
</file>

<file path=ppt/drawings/_rels/vmlDrawing20.vml.rels><?xml version="1.0" encoding="UTF-8" standalone="yes"?>
<Relationships xmlns="http://schemas.openxmlformats.org/package/2006/relationships"><Relationship Id="rId1" Type="http://schemas.openxmlformats.org/officeDocument/2006/relationships/image" Target="../media/image32.wmf"/></Relationships>
</file>

<file path=ppt/drawings/_rels/vmlDrawing21.vml.rels><?xml version="1.0" encoding="UTF-8" standalone="yes"?>
<Relationships xmlns="http://schemas.openxmlformats.org/package/2006/relationships"><Relationship Id="rId2" Type="http://schemas.openxmlformats.org/officeDocument/2006/relationships/image" Target="../media/image34.wmf"/><Relationship Id="rId1" Type="http://schemas.openxmlformats.org/officeDocument/2006/relationships/image" Target="../media/image33.wmf"/></Relationships>
</file>

<file path=ppt/drawings/_rels/vmlDrawing22.vml.rels><?xml version="1.0" encoding="UTF-8" standalone="yes"?>
<Relationships xmlns="http://schemas.openxmlformats.org/package/2006/relationships"><Relationship Id="rId3" Type="http://schemas.openxmlformats.org/officeDocument/2006/relationships/image" Target="../media/image37.wmf"/><Relationship Id="rId2" Type="http://schemas.openxmlformats.org/officeDocument/2006/relationships/image" Target="../media/image36.wmf"/><Relationship Id="rId1" Type="http://schemas.openxmlformats.org/officeDocument/2006/relationships/image" Target="../media/image35.wmf"/><Relationship Id="rId4" Type="http://schemas.openxmlformats.org/officeDocument/2006/relationships/image" Target="../media/image38.wmf"/></Relationships>
</file>

<file path=ppt/drawings/_rels/vmlDrawing23.vml.rels><?xml version="1.0" encoding="UTF-8" standalone="yes"?>
<Relationships xmlns="http://schemas.openxmlformats.org/package/2006/relationships"><Relationship Id="rId2" Type="http://schemas.openxmlformats.org/officeDocument/2006/relationships/image" Target="../media/image40.wmf"/><Relationship Id="rId1" Type="http://schemas.openxmlformats.org/officeDocument/2006/relationships/image" Target="../media/image39.wmf"/></Relationships>
</file>

<file path=ppt/drawings/_rels/vmlDrawing24.vml.rels><?xml version="1.0" encoding="UTF-8" standalone="yes"?>
<Relationships xmlns="http://schemas.openxmlformats.org/package/2006/relationships"><Relationship Id="rId3" Type="http://schemas.openxmlformats.org/officeDocument/2006/relationships/image" Target="../media/image43.wmf"/><Relationship Id="rId2" Type="http://schemas.openxmlformats.org/officeDocument/2006/relationships/image" Target="../media/image42.wmf"/><Relationship Id="rId1" Type="http://schemas.openxmlformats.org/officeDocument/2006/relationships/image" Target="../media/image41.wmf"/><Relationship Id="rId5" Type="http://schemas.openxmlformats.org/officeDocument/2006/relationships/image" Target="../media/image45.wmf"/><Relationship Id="rId4" Type="http://schemas.openxmlformats.org/officeDocument/2006/relationships/image" Target="../media/image44.wmf"/></Relationships>
</file>

<file path=ppt/drawings/_rels/vmlDrawing25.vml.rels><?xml version="1.0" encoding="UTF-8" standalone="yes"?>
<Relationships xmlns="http://schemas.openxmlformats.org/package/2006/relationships"><Relationship Id="rId2" Type="http://schemas.openxmlformats.org/officeDocument/2006/relationships/image" Target="../media/image47.wmf"/><Relationship Id="rId1" Type="http://schemas.openxmlformats.org/officeDocument/2006/relationships/image" Target="../media/image46.wmf"/></Relationships>
</file>

<file path=ppt/drawings/_rels/vmlDrawing26.vml.rels><?xml version="1.0" encoding="UTF-8" standalone="yes"?>
<Relationships xmlns="http://schemas.openxmlformats.org/package/2006/relationships"><Relationship Id="rId3" Type="http://schemas.openxmlformats.org/officeDocument/2006/relationships/image" Target="../media/image50.wmf"/><Relationship Id="rId2" Type="http://schemas.openxmlformats.org/officeDocument/2006/relationships/image" Target="../media/image49.wmf"/><Relationship Id="rId1" Type="http://schemas.openxmlformats.org/officeDocument/2006/relationships/image" Target="../media/image48.wmf"/><Relationship Id="rId5" Type="http://schemas.openxmlformats.org/officeDocument/2006/relationships/image" Target="../media/image52.wmf"/><Relationship Id="rId4" Type="http://schemas.openxmlformats.org/officeDocument/2006/relationships/image" Target="../media/image51.wmf"/></Relationships>
</file>

<file path=ppt/drawings/_rels/vmlDrawing27.vml.rels><?xml version="1.0" encoding="UTF-8" standalone="yes"?>
<Relationships xmlns="http://schemas.openxmlformats.org/package/2006/relationships"><Relationship Id="rId1" Type="http://schemas.openxmlformats.org/officeDocument/2006/relationships/image" Target="../media/image53.wmf"/></Relationships>
</file>

<file path=ppt/drawings/_rels/vmlDrawing28.vml.rels><?xml version="1.0" encoding="UTF-8" standalone="yes"?>
<Relationships xmlns="http://schemas.openxmlformats.org/package/2006/relationships"><Relationship Id="rId2" Type="http://schemas.openxmlformats.org/officeDocument/2006/relationships/image" Target="../media/image55.wmf"/><Relationship Id="rId1" Type="http://schemas.openxmlformats.org/officeDocument/2006/relationships/image" Target="../media/image54.wmf"/></Relationships>
</file>

<file path=ppt/drawings/_rels/vmlDrawing29.vml.rels><?xml version="1.0" encoding="UTF-8" standalone="yes"?>
<Relationships xmlns="http://schemas.openxmlformats.org/package/2006/relationships"><Relationship Id="rId3" Type="http://schemas.openxmlformats.org/officeDocument/2006/relationships/image" Target="../media/image58.wmf"/><Relationship Id="rId2" Type="http://schemas.openxmlformats.org/officeDocument/2006/relationships/image" Target="../media/image57.wmf"/><Relationship Id="rId1" Type="http://schemas.openxmlformats.org/officeDocument/2006/relationships/image" Target="../media/image56.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2.wmf"/></Relationships>
</file>

<file path=ppt/drawings/_rels/vmlDrawing30.vml.rels><?xml version="1.0" encoding="UTF-8" standalone="yes"?>
<Relationships xmlns="http://schemas.openxmlformats.org/package/2006/relationships"><Relationship Id="rId1" Type="http://schemas.openxmlformats.org/officeDocument/2006/relationships/image" Target="../media/image60.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3.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5.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5122" name="页眉占位符 1"/>
          <p:cNvSpPr>
            <a:spLocks noGrp="1" noChangeArrowheads="1"/>
          </p:cNvSpPr>
          <p:nvPr>
            <p:ph type="hdr" sz="quarter"/>
          </p:nvPr>
        </p:nvSpPr>
        <p:spPr bwMode="auto">
          <a:xfrm>
            <a:off x="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defRPr sz="1200"/>
            </a:lvl1pPr>
          </a:lstStyle>
          <a:p>
            <a:endParaRPr lang="zh-CN" altLang="en-US"/>
          </a:p>
        </p:txBody>
      </p:sp>
      <p:sp>
        <p:nvSpPr>
          <p:cNvPr id="5123" name="日期占位符 2"/>
          <p:cNvSpPr>
            <a:spLocks noGrp="1" noChangeArrowheads="1"/>
          </p:cNvSpPr>
          <p:nvPr>
            <p:ph type="dt" idx="1"/>
          </p:nvPr>
        </p:nvSpPr>
        <p:spPr bwMode="auto">
          <a:xfrm>
            <a:off x="3884613"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a:defRPr sz="1200"/>
            </a:lvl1pPr>
          </a:lstStyle>
          <a:p>
            <a:fld id="{0234D4C0-9289-4A04-AAE6-43B05D8792F6}" type="datetimeFigureOut">
              <a:rPr lang="zh-CN" altLang="en-US"/>
              <a:pPr/>
              <a:t>2017/3/20</a:t>
            </a:fld>
            <a:endParaRPr lang="zh-CN" altLang="en-US"/>
          </a:p>
        </p:txBody>
      </p:sp>
      <p:sp>
        <p:nvSpPr>
          <p:cNvPr id="5124" name="幻灯片图像占位符 3"/>
          <p:cNvSpPr>
            <a:spLocks noGrp="1" noRot="1" noChangeAspect="1" noChangeArrowheads="1"/>
          </p:cNvSpPr>
          <p:nvPr>
            <p:ph type="sldImg" idx="2"/>
          </p:nvPr>
        </p:nvSpPr>
        <p:spPr bwMode="auto">
          <a:xfrm>
            <a:off x="1143000" y="685800"/>
            <a:ext cx="4572000" cy="3429000"/>
          </a:xfrm>
          <a:prstGeom prst="rect">
            <a:avLst/>
          </a:prstGeom>
          <a:noFill/>
          <a:ln w="12700" cmpd="sng">
            <a:noFill/>
            <a:miter lim="800000"/>
            <a:headEnd/>
            <a:tailEnd/>
          </a:ln>
        </p:spPr>
      </p:sp>
      <p:sp>
        <p:nvSpPr>
          <p:cNvPr id="5125" name="备注占位符 4"/>
          <p:cNvSpPr>
            <a:spLocks noGrp="1" noChangeArrowheads="1"/>
          </p:cNvSpPr>
          <p:nvPr>
            <p:ph type="body" sz="quarter" idx="3"/>
          </p:nvPr>
        </p:nvSpPr>
        <p:spPr bwMode="auto">
          <a:xfrm>
            <a:off x="685800" y="4343400"/>
            <a:ext cx="5486400" cy="4114800"/>
          </a:xfrm>
          <a:prstGeom prst="rect">
            <a:avLst/>
          </a:prstGeom>
          <a:noFill/>
          <a:ln w="12700" cmpd="sng">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5126" name="页脚占位符 5"/>
          <p:cNvSpPr>
            <a:spLocks noGrp="1" noChangeArrowheads="1"/>
          </p:cNvSpPr>
          <p:nvPr>
            <p:ph type="ftr" sz="quarter" idx="4"/>
          </p:nvPr>
        </p:nvSpPr>
        <p:spPr bwMode="auto">
          <a:xfrm>
            <a:off x="0" y="8685213"/>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defRPr sz="1200"/>
            </a:lvl1pPr>
          </a:lstStyle>
          <a:p>
            <a:endParaRPr lang="zh-CN" altLang="en-US"/>
          </a:p>
        </p:txBody>
      </p:sp>
      <p:sp>
        <p:nvSpPr>
          <p:cNvPr id="5127" name="灯片编号占位符 6"/>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r">
              <a:defRPr sz="1200"/>
            </a:lvl1pPr>
          </a:lstStyle>
          <a:p>
            <a:fld id="{8D76A92D-3D8B-412D-849E-62E3F70F3C39}" type="slidenum">
              <a:rPr lang="zh-CN" altLang="en-US"/>
              <a:pPr/>
              <a:t>‹#›</a:t>
            </a:fld>
            <a:endParaRPr lang="zh-CN" altLang="en-US"/>
          </a:p>
        </p:txBody>
      </p:sp>
    </p:spTree>
    <p:extLst>
      <p:ext uri="{BB962C8B-B14F-4D97-AF65-F5344CB8AC3E}">
        <p14:creationId xmlns:p14="http://schemas.microsoft.com/office/powerpoint/2010/main" val="1140333219"/>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Calibri" pitchFamily="34" charset="0"/>
        <a:ea typeface="+mn-ea"/>
        <a:cs typeface="+mn-cs"/>
      </a:defRPr>
    </a:lvl1pPr>
    <a:lvl2pPr marL="457200" algn="l" rtl="0" fontAlgn="base">
      <a:spcBef>
        <a:spcPct val="30000"/>
      </a:spcBef>
      <a:spcAft>
        <a:spcPct val="0"/>
      </a:spcAft>
      <a:defRPr sz="1200" kern="1200">
        <a:solidFill>
          <a:schemeClr val="tx1"/>
        </a:solidFill>
        <a:latin typeface="Calibri" pitchFamily="34" charset="0"/>
        <a:ea typeface="+mn-ea"/>
        <a:cs typeface="+mn-cs"/>
      </a:defRPr>
    </a:lvl2pPr>
    <a:lvl3pPr marL="914400" algn="l" rtl="0" fontAlgn="base">
      <a:spcBef>
        <a:spcPct val="30000"/>
      </a:spcBef>
      <a:spcAft>
        <a:spcPct val="0"/>
      </a:spcAft>
      <a:defRPr sz="1200" kern="1200">
        <a:solidFill>
          <a:schemeClr val="tx1"/>
        </a:solidFill>
        <a:latin typeface="Calibri" pitchFamily="34" charset="0"/>
        <a:ea typeface="+mn-ea"/>
        <a:cs typeface="+mn-cs"/>
      </a:defRPr>
    </a:lvl3pPr>
    <a:lvl4pPr marL="1371600" algn="l" rtl="0" fontAlgn="base">
      <a:spcBef>
        <a:spcPct val="30000"/>
      </a:spcBef>
      <a:spcAft>
        <a:spcPct val="0"/>
      </a:spcAft>
      <a:defRPr sz="1200" kern="1200">
        <a:solidFill>
          <a:schemeClr val="tx1"/>
        </a:solidFill>
        <a:latin typeface="Calibri" pitchFamily="34" charset="0"/>
        <a:ea typeface="+mn-ea"/>
        <a:cs typeface="+mn-cs"/>
      </a:defRPr>
    </a:lvl4pPr>
    <a:lvl5pPr marL="1828800" algn="l" rtl="0" fontAlgn="base">
      <a:spcBef>
        <a:spcPct val="30000"/>
      </a:spcBef>
      <a:spcAft>
        <a:spcPct val="0"/>
      </a:spcAft>
      <a:defRPr sz="1200" kern="1200">
        <a:solidFill>
          <a:schemeClr val="tx1"/>
        </a:solidFill>
        <a:latin typeface="Calibri"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Rectangle 7"/>
          <p:cNvSpPr>
            <a:spLocks noGrp="1" noChangeArrowheads="1"/>
          </p:cNvSpPr>
          <p:nvPr>
            <p:ph type="sldNum" sz="quarter" idx="5"/>
          </p:nvPr>
        </p:nvSpPr>
        <p:spPr>
          <a:noFill/>
        </p:spPr>
        <p:txBody>
          <a:bodyPr/>
          <a:lstStyle/>
          <a:p>
            <a:fld id="{F439528F-563E-4DA6-988B-1AB50955DD3D}" type="slidenum">
              <a:rPr lang="en-US" altLang="zh-CN">
                <a:ea typeface="宋体" charset="-122"/>
              </a:rPr>
              <a:pPr/>
              <a:t>47</a:t>
            </a:fld>
            <a:endParaRPr lang="en-US" altLang="zh-CN">
              <a:ea typeface="宋体" charset="-122"/>
            </a:endParaRPr>
          </a:p>
        </p:txBody>
      </p:sp>
      <p:sp>
        <p:nvSpPr>
          <p:cNvPr id="150531" name="Rectangle 2050"/>
          <p:cNvSpPr>
            <a:spLocks noGrp="1" noRot="1" noChangeAspect="1" noChangeArrowheads="1" noTextEdit="1"/>
          </p:cNvSpPr>
          <p:nvPr>
            <p:ph type="sldImg"/>
          </p:nvPr>
        </p:nvSpPr>
        <p:spPr>
          <a:solidFill>
            <a:srgbClr val="FFFFFF"/>
          </a:solidFill>
          <a:ln/>
        </p:spPr>
      </p:sp>
      <p:sp>
        <p:nvSpPr>
          <p:cNvPr id="150532" name="Rectangle 2051"/>
          <p:cNvSpPr>
            <a:spLocks noGrp="1" noChangeArrowheads="1"/>
          </p:cNvSpPr>
          <p:nvPr>
            <p:ph type="body" idx="1"/>
          </p:nvPr>
        </p:nvSpPr>
        <p:spPr>
          <a:solidFill>
            <a:srgbClr val="FFFFFF"/>
          </a:solidFill>
          <a:ln>
            <a:solidFill>
              <a:srgbClr val="000000"/>
            </a:solidFill>
          </a:ln>
        </p:spPr>
        <p:txBody>
          <a:bodyPr/>
          <a:lstStyle/>
          <a:p>
            <a:pPr eaLnBrk="1" hangingPunct="1"/>
            <a:endParaRPr lang="zh-CN" altLang="zh-CN" smtClean="0">
              <a:ea typeface="宋体"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7"/>
          <p:cNvSpPr>
            <a:spLocks noGrp="1" noChangeArrowheads="1"/>
          </p:cNvSpPr>
          <p:nvPr>
            <p:ph type="sldNum" sz="quarter" idx="5"/>
          </p:nvPr>
        </p:nvSpPr>
        <p:spPr>
          <a:noFill/>
        </p:spPr>
        <p:txBody>
          <a:bodyPr/>
          <a:lstStyle/>
          <a:p>
            <a:fld id="{3243F5F3-E487-49B8-BD28-1FC1977A135B}" type="slidenum">
              <a:rPr lang="en-US" altLang="zh-CN">
                <a:ea typeface="宋体" charset="-122"/>
              </a:rPr>
              <a:pPr/>
              <a:t>48</a:t>
            </a:fld>
            <a:endParaRPr lang="en-US" altLang="zh-CN">
              <a:ea typeface="宋体" charset="-122"/>
            </a:endParaRPr>
          </a:p>
        </p:txBody>
      </p:sp>
      <p:sp>
        <p:nvSpPr>
          <p:cNvPr id="151555" name="Rectangle 1026"/>
          <p:cNvSpPr>
            <a:spLocks noGrp="1" noRot="1" noChangeAspect="1" noChangeArrowheads="1" noTextEdit="1"/>
          </p:cNvSpPr>
          <p:nvPr>
            <p:ph type="sldImg"/>
          </p:nvPr>
        </p:nvSpPr>
        <p:spPr>
          <a:solidFill>
            <a:srgbClr val="FFFFFF"/>
          </a:solidFill>
          <a:ln/>
        </p:spPr>
      </p:sp>
      <p:sp>
        <p:nvSpPr>
          <p:cNvPr id="151556" name="Rectangle 1027"/>
          <p:cNvSpPr>
            <a:spLocks noGrp="1" noChangeArrowheads="1"/>
          </p:cNvSpPr>
          <p:nvPr>
            <p:ph type="body" idx="1"/>
          </p:nvPr>
        </p:nvSpPr>
        <p:spPr>
          <a:solidFill>
            <a:srgbClr val="FFFFFF"/>
          </a:solidFill>
          <a:ln>
            <a:solidFill>
              <a:srgbClr val="000000"/>
            </a:solidFill>
          </a:ln>
        </p:spPr>
        <p:txBody>
          <a:bodyPr/>
          <a:lstStyle/>
          <a:p>
            <a:pPr eaLnBrk="1" hangingPunct="1"/>
            <a:endParaRPr lang="zh-CN" altLang="zh-CN" smtClean="0">
              <a:ea typeface="宋体" charset="-122"/>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2051"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Tree>
  </p:cSld>
  <p:clrMap bg1="lt1" tx1="dk1" bg2="lt2" tx2="dk2" accent1="accent1" accent2="accent2" accent3="accent3" accent4="accent4" accent5="accent5" accent6="accent6" hlink="hlink" folHlink="folHlink"/>
  <p:sldLayoutIdLst>
    <p:sldLayoutId id="2147483744" r:id="rId1"/>
    <p:sldLayoutId id="2147483745" r:id="rId2"/>
    <p:sldLayoutId id="2147483746" r:id="rId3"/>
    <p:sldLayoutId id="2147483747" r:id="rId4"/>
    <p:sldLayoutId id="2147483748" r:id="rId5"/>
    <p:sldLayoutId id="2147483749" r:id="rId6"/>
    <p:sldLayoutId id="2147483750" r:id="rId7"/>
    <p:sldLayoutId id="2147483751" r:id="rId8"/>
    <p:sldLayoutId id="2147483752" r:id="rId9"/>
    <p:sldLayoutId id="2147483753" r:id="rId10"/>
    <p:sldLayoutId id="2147483754"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pic>
        <p:nvPicPr>
          <p:cNvPr id="4098" name="Picture 2" descr="F:\work\第二\天空纸板\未标题-9.png"/>
          <p:cNvPicPr>
            <a:picLocks noChangeAspect="1" noChangeArrowheads="1"/>
          </p:cNvPicPr>
          <p:nvPr userDrawn="1"/>
        </p:nvPicPr>
        <p:blipFill>
          <a:blip r:embed="rId13"/>
          <a:srcRect/>
          <a:stretch>
            <a:fillRect/>
          </a:stretch>
        </p:blipFill>
        <p:spPr bwMode="auto">
          <a:xfrm>
            <a:off x="0" y="0"/>
            <a:ext cx="9145588" cy="6859588"/>
          </a:xfrm>
          <a:prstGeom prst="rect">
            <a:avLst/>
          </a:prstGeom>
          <a:noFill/>
          <a:ln w="9525">
            <a:noFill/>
            <a:miter lim="800000"/>
            <a:headEnd/>
            <a:tailEnd/>
          </a:ln>
        </p:spPr>
      </p:pic>
      <p:sp>
        <p:nvSpPr>
          <p:cNvPr id="4099"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4100"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Tree>
  </p:cSld>
  <p:clrMap bg1="lt1" tx1="dk1" bg2="lt2" tx2="dk2" accent1="accent1" accent2="accent2" accent3="accent3" accent4="accent4" accent5="accent5" accent6="accent6" hlink="hlink" folHlink="folHlink"/>
  <p:sldLayoutIdLst>
    <p:sldLayoutId id="2147483766" r:id="rId1"/>
    <p:sldLayoutId id="2147483767" r:id="rId2"/>
    <p:sldLayoutId id="2147483768" r:id="rId3"/>
    <p:sldLayoutId id="2147483769" r:id="rId4"/>
    <p:sldLayoutId id="2147483770" r:id="rId5"/>
    <p:sldLayoutId id="2147483771" r:id="rId6"/>
    <p:sldLayoutId id="2147483772" r:id="rId7"/>
    <p:sldLayoutId id="2147483773" r:id="rId8"/>
    <p:sldLayoutId id="2147483774" r:id="rId9"/>
    <p:sldLayoutId id="2147483775" r:id="rId10"/>
    <p:sldLayoutId id="2147483776"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9" Type="http://schemas.openxmlformats.org/officeDocument/2006/relationships/image" Target="../media/image9.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1.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18.xml"/><Relationship Id="rId1" Type="http://schemas.openxmlformats.org/officeDocument/2006/relationships/vmlDrawing" Target="../drawings/vmlDrawing1.vml"/><Relationship Id="rId4" Type="http://schemas.openxmlformats.org/officeDocument/2006/relationships/image" Target="../media/image10.wmf"/></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0.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18.xml"/><Relationship Id="rId1" Type="http://schemas.openxmlformats.org/officeDocument/2006/relationships/vmlDrawing" Target="../drawings/vmlDrawing2.vml"/><Relationship Id="rId4" Type="http://schemas.openxmlformats.org/officeDocument/2006/relationships/image" Target="../media/image11.wmf"/></Relationships>
</file>

<file path=ppt/slides/_rels/slide31.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18.xml"/><Relationship Id="rId1" Type="http://schemas.openxmlformats.org/officeDocument/2006/relationships/vmlDrawing" Target="../drawings/vmlDrawing3.vml"/><Relationship Id="rId4" Type="http://schemas.openxmlformats.org/officeDocument/2006/relationships/image" Target="../media/image12.wmf"/></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18.xml"/><Relationship Id="rId1" Type="http://schemas.openxmlformats.org/officeDocument/2006/relationships/vmlDrawing" Target="../drawings/vmlDrawing4.vml"/><Relationship Id="rId4" Type="http://schemas.openxmlformats.org/officeDocument/2006/relationships/image" Target="../media/image13.wmf"/></Relationships>
</file>

<file path=ppt/slides/_rels/slide35.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Layout" Target="../slideLayouts/slideLayout13.xml"/><Relationship Id="rId1" Type="http://schemas.openxmlformats.org/officeDocument/2006/relationships/vmlDrawing" Target="../drawings/vmlDrawing5.vml"/><Relationship Id="rId4" Type="http://schemas.openxmlformats.org/officeDocument/2006/relationships/image" Target="../media/image14.emf"/></Relationships>
</file>

<file path=ppt/slides/_rels/slide36.xml.rels><?xml version="1.0" encoding="UTF-8" standalone="yes"?>
<Relationships xmlns="http://schemas.openxmlformats.org/package/2006/relationships"><Relationship Id="rId3" Type="http://schemas.openxmlformats.org/officeDocument/2006/relationships/oleObject" Target="../embeddings/oleObject6.bin"/><Relationship Id="rId2" Type="http://schemas.openxmlformats.org/officeDocument/2006/relationships/slideLayout" Target="../slideLayouts/slideLayout13.xml"/><Relationship Id="rId1" Type="http://schemas.openxmlformats.org/officeDocument/2006/relationships/vmlDrawing" Target="../drawings/vmlDrawing6.vml"/><Relationship Id="rId4" Type="http://schemas.openxmlformats.org/officeDocument/2006/relationships/image" Target="../media/image14.emf"/></Relationships>
</file>

<file path=ppt/slides/_rels/slide37.xml.rels><?xml version="1.0" encoding="UTF-8" standalone="yes"?>
<Relationships xmlns="http://schemas.openxmlformats.org/package/2006/relationships"><Relationship Id="rId3" Type="http://schemas.openxmlformats.org/officeDocument/2006/relationships/oleObject" Target="../embeddings/oleObject7.bin"/><Relationship Id="rId2" Type="http://schemas.openxmlformats.org/officeDocument/2006/relationships/slideLayout" Target="../slideLayouts/slideLayout13.xml"/><Relationship Id="rId1" Type="http://schemas.openxmlformats.org/officeDocument/2006/relationships/vmlDrawing" Target="../drawings/vmlDrawing7.vml"/><Relationship Id="rId4" Type="http://schemas.openxmlformats.org/officeDocument/2006/relationships/image" Target="../media/image14.emf"/></Relationships>
</file>

<file path=ppt/slides/_rels/slide38.xml.rels><?xml version="1.0" encoding="UTF-8" standalone="yes"?>
<Relationships xmlns="http://schemas.openxmlformats.org/package/2006/relationships"><Relationship Id="rId3" Type="http://schemas.openxmlformats.org/officeDocument/2006/relationships/oleObject" Target="../embeddings/oleObject8.bin"/><Relationship Id="rId2" Type="http://schemas.openxmlformats.org/officeDocument/2006/relationships/slideLayout" Target="../slideLayouts/slideLayout13.xml"/><Relationship Id="rId1" Type="http://schemas.openxmlformats.org/officeDocument/2006/relationships/vmlDrawing" Target="../drawings/vmlDrawing8.vml"/><Relationship Id="rId4" Type="http://schemas.openxmlformats.org/officeDocument/2006/relationships/image" Target="../media/image14.emf"/></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5.xml.rels><?xml version="1.0" encoding="UTF-8" standalone="yes"?>
<Relationships xmlns="http://schemas.openxmlformats.org/package/2006/relationships"><Relationship Id="rId3" Type="http://schemas.openxmlformats.org/officeDocument/2006/relationships/oleObject" Target="../embeddings/oleObject9.bin"/><Relationship Id="rId2" Type="http://schemas.openxmlformats.org/officeDocument/2006/relationships/slideLayout" Target="../slideLayouts/slideLayout18.xml"/><Relationship Id="rId1" Type="http://schemas.openxmlformats.org/officeDocument/2006/relationships/vmlDrawing" Target="../drawings/vmlDrawing9.vml"/><Relationship Id="rId5" Type="http://schemas.openxmlformats.org/officeDocument/2006/relationships/oleObject" Target="../embeddings/oleObject10.bin"/><Relationship Id="rId4" Type="http://schemas.openxmlformats.org/officeDocument/2006/relationships/image" Target="../media/image15.wmf"/></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2.xml.rels><?xml version="1.0" encoding="UTF-8" standalone="yes"?>
<Relationships xmlns="http://schemas.openxmlformats.org/package/2006/relationships"><Relationship Id="rId2" Type="http://schemas.openxmlformats.org/officeDocument/2006/relationships/slide" Target="slide84.xml"/><Relationship Id="rId1" Type="http://schemas.openxmlformats.org/officeDocument/2006/relationships/slideLayout" Target="../slideLayouts/slideLayout13.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6.xml.rels><?xml version="1.0" encoding="UTF-8" standalone="yes"?>
<Relationships xmlns="http://schemas.openxmlformats.org/package/2006/relationships"><Relationship Id="rId3" Type="http://schemas.openxmlformats.org/officeDocument/2006/relationships/oleObject" Target="../embeddings/oleObject11.bin"/><Relationship Id="rId2" Type="http://schemas.openxmlformats.org/officeDocument/2006/relationships/slideLayout" Target="../slideLayouts/slideLayout13.xml"/><Relationship Id="rId1" Type="http://schemas.openxmlformats.org/officeDocument/2006/relationships/vmlDrawing" Target="../drawings/vmlDrawing10.vml"/><Relationship Id="rId4" Type="http://schemas.openxmlformats.org/officeDocument/2006/relationships/image" Target="../media/image16.wmf"/></Relationships>
</file>

<file path=ppt/slides/_rels/slide57.xml.rels><?xml version="1.0" encoding="UTF-8" standalone="yes"?>
<Relationships xmlns="http://schemas.openxmlformats.org/package/2006/relationships"><Relationship Id="rId3" Type="http://schemas.openxmlformats.org/officeDocument/2006/relationships/oleObject" Target="../embeddings/oleObject12.bin"/><Relationship Id="rId2" Type="http://schemas.openxmlformats.org/officeDocument/2006/relationships/slideLayout" Target="../slideLayouts/slideLayout13.xml"/><Relationship Id="rId1" Type="http://schemas.openxmlformats.org/officeDocument/2006/relationships/vmlDrawing" Target="../drawings/vmlDrawing11.vml"/><Relationship Id="rId4" Type="http://schemas.openxmlformats.org/officeDocument/2006/relationships/image" Target="../media/image17.wmf"/></Relationships>
</file>

<file path=ppt/slides/_rels/slide58.xml.rels><?xml version="1.0" encoding="UTF-8" standalone="yes"?>
<Relationships xmlns="http://schemas.openxmlformats.org/package/2006/relationships"><Relationship Id="rId8" Type="http://schemas.openxmlformats.org/officeDocument/2006/relationships/image" Target="../media/image20.wmf"/><Relationship Id="rId3" Type="http://schemas.openxmlformats.org/officeDocument/2006/relationships/oleObject" Target="../embeddings/oleObject13.bin"/><Relationship Id="rId7" Type="http://schemas.openxmlformats.org/officeDocument/2006/relationships/oleObject" Target="../embeddings/oleObject15.bin"/><Relationship Id="rId2" Type="http://schemas.openxmlformats.org/officeDocument/2006/relationships/slideLayout" Target="../slideLayouts/slideLayout13.xml"/><Relationship Id="rId1" Type="http://schemas.openxmlformats.org/officeDocument/2006/relationships/vmlDrawing" Target="../drawings/vmlDrawing12.vml"/><Relationship Id="rId6" Type="http://schemas.openxmlformats.org/officeDocument/2006/relationships/image" Target="../media/image19.wmf"/><Relationship Id="rId5" Type="http://schemas.openxmlformats.org/officeDocument/2006/relationships/oleObject" Target="../embeddings/oleObject14.bin"/><Relationship Id="rId4" Type="http://schemas.openxmlformats.org/officeDocument/2006/relationships/image" Target="../media/image18.wmf"/></Relationships>
</file>

<file path=ppt/slides/_rels/slide59.xml.rels><?xml version="1.0" encoding="UTF-8" standalone="yes"?>
<Relationships xmlns="http://schemas.openxmlformats.org/package/2006/relationships"><Relationship Id="rId3" Type="http://schemas.openxmlformats.org/officeDocument/2006/relationships/oleObject" Target="../embeddings/oleObject16.bin"/><Relationship Id="rId2" Type="http://schemas.openxmlformats.org/officeDocument/2006/relationships/slideLayout" Target="../slideLayouts/slideLayout13.xml"/><Relationship Id="rId1" Type="http://schemas.openxmlformats.org/officeDocument/2006/relationships/vmlDrawing" Target="../drawings/vmlDrawing13.vml"/><Relationship Id="rId4" Type="http://schemas.openxmlformats.org/officeDocument/2006/relationships/image" Target="../media/image21.wmf"/></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60.xml.rels><?xml version="1.0" encoding="UTF-8" standalone="yes"?>
<Relationships xmlns="http://schemas.openxmlformats.org/package/2006/relationships"><Relationship Id="rId3" Type="http://schemas.openxmlformats.org/officeDocument/2006/relationships/oleObject" Target="../embeddings/oleObject17.bin"/><Relationship Id="rId2" Type="http://schemas.openxmlformats.org/officeDocument/2006/relationships/slideLayout" Target="../slideLayouts/slideLayout13.xml"/><Relationship Id="rId1" Type="http://schemas.openxmlformats.org/officeDocument/2006/relationships/vmlDrawing" Target="../drawings/vmlDrawing14.vml"/><Relationship Id="rId4" Type="http://schemas.openxmlformats.org/officeDocument/2006/relationships/image" Target="../media/image22.wmf"/></Relationships>
</file>

<file path=ppt/slides/_rels/slide61.xml.rels><?xml version="1.0" encoding="UTF-8" standalone="yes"?>
<Relationships xmlns="http://schemas.openxmlformats.org/package/2006/relationships"><Relationship Id="rId3" Type="http://schemas.openxmlformats.org/officeDocument/2006/relationships/oleObject" Target="../embeddings/oleObject18.bin"/><Relationship Id="rId2" Type="http://schemas.openxmlformats.org/officeDocument/2006/relationships/slideLayout" Target="../slideLayouts/slideLayout18.xml"/><Relationship Id="rId1" Type="http://schemas.openxmlformats.org/officeDocument/2006/relationships/vmlDrawing" Target="../drawings/vmlDrawing15.vml"/><Relationship Id="rId4" Type="http://schemas.openxmlformats.org/officeDocument/2006/relationships/image" Target="../media/image23.wmf"/></Relationships>
</file>

<file path=ppt/slides/_rels/slide62.xml.rels><?xml version="1.0" encoding="UTF-8" standalone="yes"?>
<Relationships xmlns="http://schemas.openxmlformats.org/package/2006/relationships"><Relationship Id="rId3" Type="http://schemas.openxmlformats.org/officeDocument/2006/relationships/oleObject" Target="../embeddings/oleObject19.bin"/><Relationship Id="rId2" Type="http://schemas.openxmlformats.org/officeDocument/2006/relationships/slideLayout" Target="../slideLayouts/slideLayout18.xml"/><Relationship Id="rId1" Type="http://schemas.openxmlformats.org/officeDocument/2006/relationships/vmlDrawing" Target="../drawings/vmlDrawing16.vml"/><Relationship Id="rId4" Type="http://schemas.openxmlformats.org/officeDocument/2006/relationships/image" Target="../media/image24.wmf"/></Relationships>
</file>

<file path=ppt/slides/_rels/slide63.xml.rels><?xml version="1.0" encoding="UTF-8" standalone="yes"?>
<Relationships xmlns="http://schemas.openxmlformats.org/package/2006/relationships"><Relationship Id="rId8" Type="http://schemas.openxmlformats.org/officeDocument/2006/relationships/image" Target="../media/image27.wmf"/><Relationship Id="rId3" Type="http://schemas.openxmlformats.org/officeDocument/2006/relationships/oleObject" Target="../embeddings/oleObject20.bin"/><Relationship Id="rId7" Type="http://schemas.openxmlformats.org/officeDocument/2006/relationships/oleObject" Target="../embeddings/oleObject22.bin"/><Relationship Id="rId2" Type="http://schemas.openxmlformats.org/officeDocument/2006/relationships/slideLayout" Target="../slideLayouts/slideLayout18.xml"/><Relationship Id="rId1" Type="http://schemas.openxmlformats.org/officeDocument/2006/relationships/vmlDrawing" Target="../drawings/vmlDrawing17.vml"/><Relationship Id="rId6" Type="http://schemas.openxmlformats.org/officeDocument/2006/relationships/image" Target="../media/image26.wmf"/><Relationship Id="rId5" Type="http://schemas.openxmlformats.org/officeDocument/2006/relationships/oleObject" Target="../embeddings/oleObject21.bin"/><Relationship Id="rId4" Type="http://schemas.openxmlformats.org/officeDocument/2006/relationships/image" Target="../media/image25.wmf"/></Relationships>
</file>

<file path=ppt/slides/_rels/slide64.xml.rels><?xml version="1.0" encoding="UTF-8" standalone="yes"?>
<Relationships xmlns="http://schemas.openxmlformats.org/package/2006/relationships"><Relationship Id="rId3" Type="http://schemas.openxmlformats.org/officeDocument/2006/relationships/oleObject" Target="../embeddings/oleObject23.bin"/><Relationship Id="rId2" Type="http://schemas.openxmlformats.org/officeDocument/2006/relationships/slideLayout" Target="../slideLayouts/slideLayout13.xml"/><Relationship Id="rId1" Type="http://schemas.openxmlformats.org/officeDocument/2006/relationships/vmlDrawing" Target="../drawings/vmlDrawing18.vml"/><Relationship Id="rId5" Type="http://schemas.openxmlformats.org/officeDocument/2006/relationships/image" Target="../media/image29.png"/><Relationship Id="rId4" Type="http://schemas.openxmlformats.org/officeDocument/2006/relationships/image" Target="../media/image28.wmf"/></Relationships>
</file>

<file path=ppt/slides/_rels/slide65.xml.rels><?xml version="1.0" encoding="UTF-8" standalone="yes"?>
<Relationships xmlns="http://schemas.openxmlformats.org/package/2006/relationships"><Relationship Id="rId3" Type="http://schemas.openxmlformats.org/officeDocument/2006/relationships/oleObject" Target="../embeddings/oleObject24.bin"/><Relationship Id="rId2" Type="http://schemas.openxmlformats.org/officeDocument/2006/relationships/slideLayout" Target="../slideLayouts/slideLayout18.xml"/><Relationship Id="rId1" Type="http://schemas.openxmlformats.org/officeDocument/2006/relationships/vmlDrawing" Target="../drawings/vmlDrawing19.vml"/><Relationship Id="rId6" Type="http://schemas.openxmlformats.org/officeDocument/2006/relationships/image" Target="../media/image31.wmf"/><Relationship Id="rId5" Type="http://schemas.openxmlformats.org/officeDocument/2006/relationships/oleObject" Target="../embeddings/oleObject25.bin"/><Relationship Id="rId4" Type="http://schemas.openxmlformats.org/officeDocument/2006/relationships/image" Target="../media/image30.wmf"/></Relationships>
</file>

<file path=ppt/slides/_rels/slide66.xml.rels><?xml version="1.0" encoding="UTF-8" standalone="yes"?>
<Relationships xmlns="http://schemas.openxmlformats.org/package/2006/relationships"><Relationship Id="rId3" Type="http://schemas.openxmlformats.org/officeDocument/2006/relationships/oleObject" Target="../embeddings/oleObject26.bin"/><Relationship Id="rId2" Type="http://schemas.openxmlformats.org/officeDocument/2006/relationships/slideLayout" Target="../slideLayouts/slideLayout13.xml"/><Relationship Id="rId1" Type="http://schemas.openxmlformats.org/officeDocument/2006/relationships/vmlDrawing" Target="../drawings/vmlDrawing20.vml"/><Relationship Id="rId4" Type="http://schemas.openxmlformats.org/officeDocument/2006/relationships/image" Target="../media/image32.wmf"/></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70.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3.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71.xml.rels><?xml version="1.0" encoding="UTF-8" standalone="yes"?>
<Relationships xmlns="http://schemas.openxmlformats.org/package/2006/relationships"><Relationship Id="rId3" Type="http://schemas.openxmlformats.org/officeDocument/2006/relationships/oleObject" Target="../embeddings/oleObject27.bin"/><Relationship Id="rId2" Type="http://schemas.openxmlformats.org/officeDocument/2006/relationships/slideLayout" Target="../slideLayouts/slideLayout13.xml"/><Relationship Id="rId1" Type="http://schemas.openxmlformats.org/officeDocument/2006/relationships/vmlDrawing" Target="../drawings/vmlDrawing21.vml"/><Relationship Id="rId6" Type="http://schemas.openxmlformats.org/officeDocument/2006/relationships/image" Target="../media/image34.wmf"/><Relationship Id="rId5" Type="http://schemas.openxmlformats.org/officeDocument/2006/relationships/oleObject" Target="../embeddings/oleObject28.bin"/><Relationship Id="rId4" Type="http://schemas.openxmlformats.org/officeDocument/2006/relationships/image" Target="../media/image33.wmf"/></Relationships>
</file>

<file path=ppt/slides/_rels/slide72.xml.rels><?xml version="1.0" encoding="UTF-8" standalone="yes"?>
<Relationships xmlns="http://schemas.openxmlformats.org/package/2006/relationships"><Relationship Id="rId8" Type="http://schemas.openxmlformats.org/officeDocument/2006/relationships/image" Target="../media/image37.wmf"/><Relationship Id="rId3" Type="http://schemas.openxmlformats.org/officeDocument/2006/relationships/oleObject" Target="../embeddings/oleObject29.bin"/><Relationship Id="rId7" Type="http://schemas.openxmlformats.org/officeDocument/2006/relationships/oleObject" Target="../embeddings/oleObject31.bin"/><Relationship Id="rId2" Type="http://schemas.openxmlformats.org/officeDocument/2006/relationships/slideLayout" Target="../slideLayouts/slideLayout13.xml"/><Relationship Id="rId1" Type="http://schemas.openxmlformats.org/officeDocument/2006/relationships/vmlDrawing" Target="../drawings/vmlDrawing22.vml"/><Relationship Id="rId6" Type="http://schemas.openxmlformats.org/officeDocument/2006/relationships/image" Target="../media/image36.wmf"/><Relationship Id="rId5" Type="http://schemas.openxmlformats.org/officeDocument/2006/relationships/oleObject" Target="../embeddings/oleObject30.bin"/><Relationship Id="rId10" Type="http://schemas.openxmlformats.org/officeDocument/2006/relationships/image" Target="../media/image38.wmf"/><Relationship Id="rId4" Type="http://schemas.openxmlformats.org/officeDocument/2006/relationships/image" Target="../media/image35.wmf"/><Relationship Id="rId9" Type="http://schemas.openxmlformats.org/officeDocument/2006/relationships/oleObject" Target="../embeddings/oleObject32.bin"/></Relationships>
</file>

<file path=ppt/slides/_rels/slide73.xml.rels><?xml version="1.0" encoding="UTF-8" standalone="yes"?>
<Relationships xmlns="http://schemas.openxmlformats.org/package/2006/relationships"><Relationship Id="rId3" Type="http://schemas.openxmlformats.org/officeDocument/2006/relationships/oleObject" Target="../embeddings/oleObject33.bin"/><Relationship Id="rId2" Type="http://schemas.openxmlformats.org/officeDocument/2006/relationships/slideLayout" Target="../slideLayouts/slideLayout13.xml"/><Relationship Id="rId1" Type="http://schemas.openxmlformats.org/officeDocument/2006/relationships/vmlDrawing" Target="../drawings/vmlDrawing23.vml"/><Relationship Id="rId6" Type="http://schemas.openxmlformats.org/officeDocument/2006/relationships/image" Target="../media/image40.wmf"/><Relationship Id="rId5" Type="http://schemas.openxmlformats.org/officeDocument/2006/relationships/oleObject" Target="../embeddings/oleObject34.bin"/><Relationship Id="rId4" Type="http://schemas.openxmlformats.org/officeDocument/2006/relationships/image" Target="../media/image39.wmf"/></Relationships>
</file>

<file path=ppt/slides/_rels/slide74.xml.rels><?xml version="1.0" encoding="UTF-8" standalone="yes"?>
<Relationships xmlns="http://schemas.openxmlformats.org/package/2006/relationships"><Relationship Id="rId8" Type="http://schemas.openxmlformats.org/officeDocument/2006/relationships/image" Target="../media/image43.wmf"/><Relationship Id="rId3" Type="http://schemas.openxmlformats.org/officeDocument/2006/relationships/oleObject" Target="../embeddings/oleObject35.bin"/><Relationship Id="rId7" Type="http://schemas.openxmlformats.org/officeDocument/2006/relationships/oleObject" Target="../embeddings/oleObject37.bin"/><Relationship Id="rId12" Type="http://schemas.openxmlformats.org/officeDocument/2006/relationships/image" Target="../media/image45.wmf"/><Relationship Id="rId2" Type="http://schemas.openxmlformats.org/officeDocument/2006/relationships/slideLayout" Target="../slideLayouts/slideLayout13.xml"/><Relationship Id="rId1" Type="http://schemas.openxmlformats.org/officeDocument/2006/relationships/vmlDrawing" Target="../drawings/vmlDrawing24.vml"/><Relationship Id="rId6" Type="http://schemas.openxmlformats.org/officeDocument/2006/relationships/image" Target="../media/image42.wmf"/><Relationship Id="rId11" Type="http://schemas.openxmlformats.org/officeDocument/2006/relationships/oleObject" Target="../embeddings/oleObject39.bin"/><Relationship Id="rId5" Type="http://schemas.openxmlformats.org/officeDocument/2006/relationships/oleObject" Target="../embeddings/oleObject36.bin"/><Relationship Id="rId10" Type="http://schemas.openxmlformats.org/officeDocument/2006/relationships/image" Target="../media/image44.wmf"/><Relationship Id="rId4" Type="http://schemas.openxmlformats.org/officeDocument/2006/relationships/image" Target="../media/image41.wmf"/><Relationship Id="rId9" Type="http://schemas.openxmlformats.org/officeDocument/2006/relationships/oleObject" Target="../embeddings/oleObject38.bin"/></Relationships>
</file>

<file path=ppt/slides/_rels/slide75.xml.rels><?xml version="1.0" encoding="UTF-8" standalone="yes"?>
<Relationships xmlns="http://schemas.openxmlformats.org/package/2006/relationships"><Relationship Id="rId3" Type="http://schemas.openxmlformats.org/officeDocument/2006/relationships/oleObject" Target="../embeddings/oleObject40.bin"/><Relationship Id="rId2" Type="http://schemas.openxmlformats.org/officeDocument/2006/relationships/slideLayout" Target="../slideLayouts/slideLayout13.xml"/><Relationship Id="rId1" Type="http://schemas.openxmlformats.org/officeDocument/2006/relationships/vmlDrawing" Target="../drawings/vmlDrawing25.vml"/><Relationship Id="rId6" Type="http://schemas.openxmlformats.org/officeDocument/2006/relationships/image" Target="../media/image47.wmf"/><Relationship Id="rId5" Type="http://schemas.openxmlformats.org/officeDocument/2006/relationships/oleObject" Target="../embeddings/oleObject41.bin"/><Relationship Id="rId4" Type="http://schemas.openxmlformats.org/officeDocument/2006/relationships/image" Target="../media/image46.wmf"/></Relationships>
</file>

<file path=ppt/slides/_rels/slide76.xml.rels><?xml version="1.0" encoding="UTF-8" standalone="yes"?>
<Relationships xmlns="http://schemas.openxmlformats.org/package/2006/relationships"><Relationship Id="rId8" Type="http://schemas.openxmlformats.org/officeDocument/2006/relationships/image" Target="../media/image50.wmf"/><Relationship Id="rId3" Type="http://schemas.openxmlformats.org/officeDocument/2006/relationships/oleObject" Target="../embeddings/oleObject42.bin"/><Relationship Id="rId7" Type="http://schemas.openxmlformats.org/officeDocument/2006/relationships/oleObject" Target="../embeddings/oleObject44.bin"/><Relationship Id="rId12" Type="http://schemas.openxmlformats.org/officeDocument/2006/relationships/image" Target="../media/image52.wmf"/><Relationship Id="rId2" Type="http://schemas.openxmlformats.org/officeDocument/2006/relationships/slideLayout" Target="../slideLayouts/slideLayout13.xml"/><Relationship Id="rId1" Type="http://schemas.openxmlformats.org/officeDocument/2006/relationships/vmlDrawing" Target="../drawings/vmlDrawing26.vml"/><Relationship Id="rId6" Type="http://schemas.openxmlformats.org/officeDocument/2006/relationships/image" Target="../media/image49.wmf"/><Relationship Id="rId11" Type="http://schemas.openxmlformats.org/officeDocument/2006/relationships/oleObject" Target="../embeddings/oleObject46.bin"/><Relationship Id="rId5" Type="http://schemas.openxmlformats.org/officeDocument/2006/relationships/oleObject" Target="../embeddings/oleObject43.bin"/><Relationship Id="rId10" Type="http://schemas.openxmlformats.org/officeDocument/2006/relationships/image" Target="../media/image51.wmf"/><Relationship Id="rId4" Type="http://schemas.openxmlformats.org/officeDocument/2006/relationships/image" Target="../media/image48.wmf"/><Relationship Id="rId9" Type="http://schemas.openxmlformats.org/officeDocument/2006/relationships/oleObject" Target="../embeddings/oleObject45.bin"/></Relationships>
</file>

<file path=ppt/slides/_rels/slide77.xml.rels><?xml version="1.0" encoding="UTF-8" standalone="yes"?>
<Relationships xmlns="http://schemas.openxmlformats.org/package/2006/relationships"><Relationship Id="rId3" Type="http://schemas.openxmlformats.org/officeDocument/2006/relationships/oleObject" Target="../embeddings/oleObject47.bin"/><Relationship Id="rId2" Type="http://schemas.openxmlformats.org/officeDocument/2006/relationships/slideLayout" Target="../slideLayouts/slideLayout13.xml"/><Relationship Id="rId1" Type="http://schemas.openxmlformats.org/officeDocument/2006/relationships/vmlDrawing" Target="../drawings/vmlDrawing27.vml"/><Relationship Id="rId4" Type="http://schemas.openxmlformats.org/officeDocument/2006/relationships/image" Target="../media/image53.wmf"/></Relationships>
</file>

<file path=ppt/slides/_rels/slide78.xml.rels><?xml version="1.0" encoding="UTF-8" standalone="yes"?>
<Relationships xmlns="http://schemas.openxmlformats.org/package/2006/relationships"><Relationship Id="rId3" Type="http://schemas.openxmlformats.org/officeDocument/2006/relationships/oleObject" Target="../embeddings/oleObject48.bin"/><Relationship Id="rId2" Type="http://schemas.openxmlformats.org/officeDocument/2006/relationships/slideLayout" Target="../slideLayouts/slideLayout13.xml"/><Relationship Id="rId1" Type="http://schemas.openxmlformats.org/officeDocument/2006/relationships/vmlDrawing" Target="../drawings/vmlDrawing28.vml"/><Relationship Id="rId6" Type="http://schemas.openxmlformats.org/officeDocument/2006/relationships/image" Target="../media/image55.wmf"/><Relationship Id="rId5" Type="http://schemas.openxmlformats.org/officeDocument/2006/relationships/oleObject" Target="../embeddings/oleObject49.bin"/><Relationship Id="rId4" Type="http://schemas.openxmlformats.org/officeDocument/2006/relationships/image" Target="../media/image54.wmf"/></Relationships>
</file>

<file path=ppt/slides/_rels/slide79.xml.rels><?xml version="1.0" encoding="UTF-8" standalone="yes"?>
<Relationships xmlns="http://schemas.openxmlformats.org/package/2006/relationships"><Relationship Id="rId8" Type="http://schemas.openxmlformats.org/officeDocument/2006/relationships/image" Target="../media/image58.wmf"/><Relationship Id="rId3" Type="http://schemas.openxmlformats.org/officeDocument/2006/relationships/oleObject" Target="../embeddings/oleObject50.bin"/><Relationship Id="rId7" Type="http://schemas.openxmlformats.org/officeDocument/2006/relationships/oleObject" Target="../embeddings/oleObject52.bin"/><Relationship Id="rId2" Type="http://schemas.openxmlformats.org/officeDocument/2006/relationships/slideLayout" Target="../slideLayouts/slideLayout13.xml"/><Relationship Id="rId1" Type="http://schemas.openxmlformats.org/officeDocument/2006/relationships/vmlDrawing" Target="../drawings/vmlDrawing29.vml"/><Relationship Id="rId6" Type="http://schemas.openxmlformats.org/officeDocument/2006/relationships/image" Target="../media/image57.wmf"/><Relationship Id="rId5" Type="http://schemas.openxmlformats.org/officeDocument/2006/relationships/oleObject" Target="../embeddings/oleObject51.bin"/><Relationship Id="rId4" Type="http://schemas.openxmlformats.org/officeDocument/2006/relationships/image" Target="../media/image56.wmf"/></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82.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18.xml"/></Relationships>
</file>

<file path=ppt/slides/_rels/slide83.xml.rels><?xml version="1.0" encoding="UTF-8" standalone="yes"?>
<Relationships xmlns="http://schemas.openxmlformats.org/package/2006/relationships"><Relationship Id="rId3" Type="http://schemas.openxmlformats.org/officeDocument/2006/relationships/oleObject" Target="../embeddings/oleObject53.bin"/><Relationship Id="rId2" Type="http://schemas.openxmlformats.org/officeDocument/2006/relationships/slideLayout" Target="../slideLayouts/slideLayout18.xml"/><Relationship Id="rId1" Type="http://schemas.openxmlformats.org/officeDocument/2006/relationships/vmlDrawing" Target="../drawings/vmlDrawing30.vml"/><Relationship Id="rId5" Type="http://schemas.openxmlformats.org/officeDocument/2006/relationships/image" Target="../media/image61.png"/><Relationship Id="rId4" Type="http://schemas.openxmlformats.org/officeDocument/2006/relationships/image" Target="../media/image60.wmf"/></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6.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13.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87.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5.png"/><Relationship Id="rId10" Type="http://schemas.openxmlformats.org/officeDocument/2006/relationships/image" Target="../media/image62.png"/><Relationship Id="rId4" Type="http://schemas.openxmlformats.org/officeDocument/2006/relationships/image" Target="../media/image4.png"/><Relationship Id="rId9" Type="http://schemas.openxmlformats.org/officeDocument/2006/relationships/image" Target="../media/image9.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10" descr="F:\work\第二\天空纸板\未标题-1副本.png"/>
          <p:cNvPicPr>
            <a:picLocks noChangeAspect="1" noChangeArrowheads="1"/>
          </p:cNvPicPr>
          <p:nvPr/>
        </p:nvPicPr>
        <p:blipFill>
          <a:blip r:embed="rId2"/>
          <a:srcRect/>
          <a:stretch>
            <a:fillRect/>
          </a:stretch>
        </p:blipFill>
        <p:spPr bwMode="auto">
          <a:xfrm>
            <a:off x="0" y="-1588"/>
            <a:ext cx="9145588" cy="6859588"/>
          </a:xfrm>
          <a:prstGeom prst="rect">
            <a:avLst/>
          </a:prstGeom>
          <a:noFill/>
          <a:ln w="9525">
            <a:noFill/>
            <a:miter lim="800000"/>
            <a:headEnd/>
            <a:tailEnd/>
          </a:ln>
        </p:spPr>
      </p:pic>
      <p:sp>
        <p:nvSpPr>
          <p:cNvPr id="6148" name="TextBox 4"/>
          <p:cNvSpPr txBox="1">
            <a:spLocks noChangeArrowheads="1"/>
          </p:cNvSpPr>
          <p:nvPr/>
        </p:nvSpPr>
        <p:spPr bwMode="auto">
          <a:xfrm>
            <a:off x="1771976" y="3182035"/>
            <a:ext cx="2723824" cy="369332"/>
          </a:xfrm>
          <a:prstGeom prst="rect">
            <a:avLst/>
          </a:prstGeom>
          <a:noFill/>
          <a:ln w="9525">
            <a:noFill/>
            <a:miter lim="800000"/>
            <a:headEnd/>
            <a:tailEnd/>
          </a:ln>
        </p:spPr>
        <p:txBody>
          <a:bodyPr wrap="none">
            <a:spAutoFit/>
          </a:bodyPr>
          <a:lstStyle/>
          <a:p>
            <a:pPr algn="ctr"/>
            <a:r>
              <a:rPr lang="zh-CN" altLang="en-US" b="1" dirty="0" smtClean="0">
                <a:latin typeface="微软雅黑" pitchFamily="34" charset="-122"/>
                <a:ea typeface="微软雅黑" pitchFamily="34" charset="-122"/>
              </a:rPr>
              <a:t>黑龙江信息技术职业学院</a:t>
            </a:r>
            <a:endParaRPr lang="zh-CN" altLang="en-US" dirty="0">
              <a:latin typeface="微软雅黑" pitchFamily="34" charset="-122"/>
              <a:ea typeface="微软雅黑" pitchFamily="34" charset="-122"/>
            </a:endParaRPr>
          </a:p>
        </p:txBody>
      </p:sp>
      <p:sp>
        <p:nvSpPr>
          <p:cNvPr id="6149" name="TextBox 23"/>
          <p:cNvSpPr txBox="1">
            <a:spLocks noChangeArrowheads="1"/>
          </p:cNvSpPr>
          <p:nvPr/>
        </p:nvSpPr>
        <p:spPr bwMode="auto">
          <a:xfrm>
            <a:off x="3448376" y="3639235"/>
            <a:ext cx="761748" cy="323165"/>
          </a:xfrm>
          <a:prstGeom prst="rect">
            <a:avLst/>
          </a:prstGeom>
          <a:noFill/>
          <a:ln w="9525">
            <a:noFill/>
            <a:miter lim="800000"/>
            <a:headEnd/>
            <a:tailEnd/>
          </a:ln>
        </p:spPr>
        <p:txBody>
          <a:bodyPr wrap="none">
            <a:spAutoFit/>
          </a:bodyPr>
          <a:lstStyle/>
          <a:p>
            <a:pPr algn="ctr"/>
            <a:r>
              <a:rPr lang="zh-CN" altLang="en-US" sz="1500" dirty="0">
                <a:latin typeface="微软雅黑" pitchFamily="34" charset="-122"/>
                <a:ea typeface="微软雅黑" pitchFamily="34" charset="-122"/>
              </a:rPr>
              <a:t>张琳琳</a:t>
            </a:r>
          </a:p>
        </p:txBody>
      </p:sp>
      <p:pic>
        <p:nvPicPr>
          <p:cNvPr id="6150" name="Picture 11" descr="F:\work\第二\天空纸板\未标题-2副本.png"/>
          <p:cNvPicPr>
            <a:picLocks noChangeAspect="1" noChangeArrowheads="1"/>
          </p:cNvPicPr>
          <p:nvPr/>
        </p:nvPicPr>
        <p:blipFill>
          <a:blip r:embed="rId3"/>
          <a:srcRect l="50963" r="851" b="17796"/>
          <a:stretch>
            <a:fillRect/>
          </a:stretch>
        </p:blipFill>
        <p:spPr bwMode="auto">
          <a:xfrm>
            <a:off x="4660900" y="0"/>
            <a:ext cx="4406900" cy="5638800"/>
          </a:xfrm>
          <a:prstGeom prst="rect">
            <a:avLst/>
          </a:prstGeom>
          <a:noFill/>
          <a:ln w="9525">
            <a:noFill/>
            <a:miter lim="800000"/>
            <a:headEnd/>
            <a:tailEnd/>
          </a:ln>
        </p:spPr>
      </p:pic>
      <p:pic>
        <p:nvPicPr>
          <p:cNvPr id="6151" name="Picture 12" descr="F:\work\第二\天空纸板\未标题-3副本.png"/>
          <p:cNvPicPr>
            <a:picLocks noChangeAspect="1" noChangeArrowheads="1"/>
          </p:cNvPicPr>
          <p:nvPr/>
        </p:nvPicPr>
        <p:blipFill>
          <a:blip r:embed="rId4"/>
          <a:srcRect l="8192" t="58134" b="13908"/>
          <a:stretch>
            <a:fillRect/>
          </a:stretch>
        </p:blipFill>
        <p:spPr bwMode="auto">
          <a:xfrm>
            <a:off x="749300" y="3987800"/>
            <a:ext cx="8396288" cy="1917700"/>
          </a:xfrm>
          <a:prstGeom prst="rect">
            <a:avLst/>
          </a:prstGeom>
          <a:noFill/>
          <a:ln w="9525">
            <a:noFill/>
            <a:miter lim="800000"/>
            <a:headEnd/>
            <a:tailEnd/>
          </a:ln>
        </p:spPr>
      </p:pic>
      <p:pic>
        <p:nvPicPr>
          <p:cNvPr id="6152" name="Picture 13" descr="F:\work\第二\天空纸板\未标题-4副本.png"/>
          <p:cNvPicPr>
            <a:picLocks noChangeAspect="1" noChangeArrowheads="1"/>
          </p:cNvPicPr>
          <p:nvPr/>
        </p:nvPicPr>
        <p:blipFill>
          <a:blip r:embed="rId5"/>
          <a:srcRect t="66466"/>
          <a:stretch>
            <a:fillRect/>
          </a:stretch>
        </p:blipFill>
        <p:spPr bwMode="auto">
          <a:xfrm>
            <a:off x="0" y="4559300"/>
            <a:ext cx="9145588" cy="2300288"/>
          </a:xfrm>
          <a:prstGeom prst="rect">
            <a:avLst/>
          </a:prstGeom>
          <a:noFill/>
          <a:ln w="9525">
            <a:noFill/>
            <a:miter lim="800000"/>
            <a:headEnd/>
            <a:tailEnd/>
          </a:ln>
        </p:spPr>
      </p:pic>
      <p:pic>
        <p:nvPicPr>
          <p:cNvPr id="6153" name="Picture 14" descr="F:\work\第二\天空纸板\未标题-5副本.png"/>
          <p:cNvPicPr>
            <a:picLocks noChangeAspect="1" noChangeArrowheads="1"/>
          </p:cNvPicPr>
          <p:nvPr/>
        </p:nvPicPr>
        <p:blipFill>
          <a:blip r:embed="rId6"/>
          <a:srcRect l="79570" t="71095"/>
          <a:stretch>
            <a:fillRect/>
          </a:stretch>
        </p:blipFill>
        <p:spPr bwMode="auto">
          <a:xfrm>
            <a:off x="7277100" y="4876800"/>
            <a:ext cx="1868488" cy="1982788"/>
          </a:xfrm>
          <a:prstGeom prst="rect">
            <a:avLst/>
          </a:prstGeom>
          <a:noFill/>
          <a:ln w="9525">
            <a:noFill/>
            <a:miter lim="800000"/>
            <a:headEnd/>
            <a:tailEnd/>
          </a:ln>
        </p:spPr>
      </p:pic>
      <p:pic>
        <p:nvPicPr>
          <p:cNvPr id="6154" name="Picture 15" descr="F:\work\第二\天空纸板\未标题-6副本.png"/>
          <p:cNvPicPr>
            <a:picLocks noChangeAspect="1" noChangeArrowheads="1"/>
          </p:cNvPicPr>
          <p:nvPr/>
        </p:nvPicPr>
        <p:blipFill>
          <a:blip r:embed="rId7"/>
          <a:srcRect t="89240"/>
          <a:stretch>
            <a:fillRect/>
          </a:stretch>
        </p:blipFill>
        <p:spPr bwMode="auto">
          <a:xfrm>
            <a:off x="0" y="6121400"/>
            <a:ext cx="9145588" cy="738188"/>
          </a:xfrm>
          <a:prstGeom prst="rect">
            <a:avLst/>
          </a:prstGeom>
          <a:noFill/>
          <a:ln w="9525">
            <a:noFill/>
            <a:miter lim="800000"/>
            <a:headEnd/>
            <a:tailEnd/>
          </a:ln>
        </p:spPr>
      </p:pic>
      <p:pic>
        <p:nvPicPr>
          <p:cNvPr id="6155" name="Picture 16" descr="F:\work\第二\天空纸板\未标题-7副本.png"/>
          <p:cNvPicPr>
            <a:picLocks noChangeAspect="1" noChangeArrowheads="1"/>
          </p:cNvPicPr>
          <p:nvPr/>
        </p:nvPicPr>
        <p:blipFill>
          <a:blip r:embed="rId8"/>
          <a:srcRect t="79611" r="65005"/>
          <a:stretch>
            <a:fillRect/>
          </a:stretch>
        </p:blipFill>
        <p:spPr bwMode="auto">
          <a:xfrm>
            <a:off x="0" y="5461000"/>
            <a:ext cx="3200400" cy="1398588"/>
          </a:xfrm>
          <a:prstGeom prst="rect">
            <a:avLst/>
          </a:prstGeom>
          <a:noFill/>
          <a:ln w="9525">
            <a:noFill/>
            <a:miter lim="800000"/>
            <a:headEnd/>
            <a:tailEnd/>
          </a:ln>
        </p:spPr>
      </p:pic>
      <p:pic>
        <p:nvPicPr>
          <p:cNvPr id="6156" name="Picture 17" descr="F:\work\第二\天空纸板\未标题-8副本.png"/>
          <p:cNvPicPr>
            <a:picLocks noChangeAspect="1" noChangeArrowheads="1"/>
          </p:cNvPicPr>
          <p:nvPr/>
        </p:nvPicPr>
        <p:blipFill>
          <a:blip r:embed="rId9"/>
          <a:srcRect l="38466" t="7036"/>
          <a:stretch>
            <a:fillRect/>
          </a:stretch>
        </p:blipFill>
        <p:spPr bwMode="auto">
          <a:xfrm>
            <a:off x="3516312" y="481012"/>
            <a:ext cx="5627688" cy="6376988"/>
          </a:xfrm>
          <a:prstGeom prst="rect">
            <a:avLst/>
          </a:prstGeom>
          <a:noFill/>
          <a:ln w="9525">
            <a:noFill/>
            <a:miter lim="800000"/>
            <a:headEnd/>
            <a:tailEnd/>
          </a:ln>
        </p:spPr>
      </p:pic>
      <p:sp>
        <p:nvSpPr>
          <p:cNvPr id="14" name="矩形 13"/>
          <p:cNvSpPr/>
          <p:nvPr/>
        </p:nvSpPr>
        <p:spPr>
          <a:xfrm>
            <a:off x="381000" y="609600"/>
            <a:ext cx="4551246" cy="1754326"/>
          </a:xfrm>
          <a:prstGeom prst="rect">
            <a:avLst/>
          </a:prstGeom>
          <a:noFill/>
        </p:spPr>
        <p:txBody>
          <a:bodyPr wrap="none" lIns="91440" tIns="45720" rIns="91440" bIns="45720">
            <a:spAutoFit/>
          </a:bodyPr>
          <a:lstStyle/>
          <a:p>
            <a:pPr algn="just"/>
            <a:r>
              <a:rPr lang="zh-CN" altLang="en-US" sz="54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模块四 </a:t>
            </a:r>
            <a:endParaRPr lang="en-US" altLang="zh-CN" sz="54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a:p>
            <a:pPr algn="just"/>
            <a:r>
              <a:rPr lang="zh-CN" altLang="en-US" sz="54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差错控制编码 </a:t>
            </a:r>
            <a:endParaRPr lang="zh-CN" altLang="en-US" sz="54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afterEffect">
                                  <p:stCondLst>
                                    <p:cond delay="0"/>
                                  </p:stCondLst>
                                  <p:childTnLst>
                                    <p:set>
                                      <p:cBhvr>
                                        <p:cTn id="6" dur="1" fill="hold">
                                          <p:stCondLst>
                                            <p:cond delay="0"/>
                                          </p:stCondLst>
                                        </p:cTn>
                                        <p:tgtEl>
                                          <p:spTgt spid="6154"/>
                                        </p:tgtEl>
                                        <p:attrNameLst>
                                          <p:attrName>style.visibility</p:attrName>
                                        </p:attrNameLst>
                                      </p:cBhvr>
                                      <p:to>
                                        <p:strVal val="visible"/>
                                      </p:to>
                                    </p:set>
                                    <p:animEffect transition="in" filter="slide(fromBottom)">
                                      <p:cBhvr>
                                        <p:cTn id="7" dur="500"/>
                                        <p:tgtEl>
                                          <p:spTgt spid="6154"/>
                                        </p:tgtEl>
                                      </p:cBhvr>
                                    </p:animEffect>
                                  </p:childTnLst>
                                </p:cTn>
                              </p:par>
                            </p:childTnLst>
                          </p:cTn>
                        </p:par>
                        <p:par>
                          <p:cTn id="8" fill="hold">
                            <p:stCondLst>
                              <p:cond delay="500"/>
                            </p:stCondLst>
                            <p:childTnLst>
                              <p:par>
                                <p:cTn id="9" presetID="12" presetClass="entr" presetSubtype="2" fill="hold" nodeType="afterEffect">
                                  <p:stCondLst>
                                    <p:cond delay="0"/>
                                  </p:stCondLst>
                                  <p:childTnLst>
                                    <p:set>
                                      <p:cBhvr>
                                        <p:cTn id="10" dur="1" fill="hold">
                                          <p:stCondLst>
                                            <p:cond delay="0"/>
                                          </p:stCondLst>
                                        </p:cTn>
                                        <p:tgtEl>
                                          <p:spTgt spid="6153"/>
                                        </p:tgtEl>
                                        <p:attrNameLst>
                                          <p:attrName>style.visibility</p:attrName>
                                        </p:attrNameLst>
                                      </p:cBhvr>
                                      <p:to>
                                        <p:strVal val="visible"/>
                                      </p:to>
                                    </p:set>
                                    <p:animEffect transition="in" filter="slide(fromRight)">
                                      <p:cBhvr>
                                        <p:cTn id="11" dur="300"/>
                                        <p:tgtEl>
                                          <p:spTgt spid="6153"/>
                                        </p:tgtEl>
                                      </p:cBhvr>
                                    </p:animEffect>
                                  </p:childTnLst>
                                </p:cTn>
                              </p:par>
                              <p:par>
                                <p:cTn id="12" presetID="12" presetClass="entr" presetSubtype="8" fill="hold" nodeType="withEffect">
                                  <p:stCondLst>
                                    <p:cond delay="0"/>
                                  </p:stCondLst>
                                  <p:childTnLst>
                                    <p:set>
                                      <p:cBhvr>
                                        <p:cTn id="13" dur="1" fill="hold">
                                          <p:stCondLst>
                                            <p:cond delay="0"/>
                                          </p:stCondLst>
                                        </p:cTn>
                                        <p:tgtEl>
                                          <p:spTgt spid="6155"/>
                                        </p:tgtEl>
                                        <p:attrNameLst>
                                          <p:attrName>style.visibility</p:attrName>
                                        </p:attrNameLst>
                                      </p:cBhvr>
                                      <p:to>
                                        <p:strVal val="visible"/>
                                      </p:to>
                                    </p:set>
                                    <p:animEffect transition="in" filter="slide(fromLeft)">
                                      <p:cBhvr>
                                        <p:cTn id="14" dur="300"/>
                                        <p:tgtEl>
                                          <p:spTgt spid="6155"/>
                                        </p:tgtEl>
                                      </p:cBhvr>
                                    </p:animEffect>
                                  </p:childTnLst>
                                </p:cTn>
                              </p:par>
                            </p:childTnLst>
                          </p:cTn>
                        </p:par>
                        <p:par>
                          <p:cTn id="15" fill="hold">
                            <p:stCondLst>
                              <p:cond delay="800"/>
                            </p:stCondLst>
                            <p:childTnLst>
                              <p:par>
                                <p:cTn id="16" presetID="12" presetClass="entr" presetSubtype="4" fill="hold" nodeType="afterEffect">
                                  <p:stCondLst>
                                    <p:cond delay="0"/>
                                  </p:stCondLst>
                                  <p:childTnLst>
                                    <p:set>
                                      <p:cBhvr>
                                        <p:cTn id="17" dur="1" fill="hold">
                                          <p:stCondLst>
                                            <p:cond delay="0"/>
                                          </p:stCondLst>
                                        </p:cTn>
                                        <p:tgtEl>
                                          <p:spTgt spid="6152"/>
                                        </p:tgtEl>
                                        <p:attrNameLst>
                                          <p:attrName>style.visibility</p:attrName>
                                        </p:attrNameLst>
                                      </p:cBhvr>
                                      <p:to>
                                        <p:strVal val="visible"/>
                                      </p:to>
                                    </p:set>
                                    <p:animEffect transition="in" filter="slide(fromBottom)">
                                      <p:cBhvr>
                                        <p:cTn id="18" dur="300"/>
                                        <p:tgtEl>
                                          <p:spTgt spid="6152"/>
                                        </p:tgtEl>
                                      </p:cBhvr>
                                    </p:animEffect>
                                  </p:childTnLst>
                                </p:cTn>
                              </p:par>
                            </p:childTnLst>
                          </p:cTn>
                        </p:par>
                        <p:par>
                          <p:cTn id="19" fill="hold">
                            <p:stCondLst>
                              <p:cond delay="1100"/>
                            </p:stCondLst>
                            <p:childTnLst>
                              <p:par>
                                <p:cTn id="20" presetID="12" presetClass="entr" presetSubtype="4" fill="hold" nodeType="afterEffect">
                                  <p:stCondLst>
                                    <p:cond delay="0"/>
                                  </p:stCondLst>
                                  <p:childTnLst>
                                    <p:set>
                                      <p:cBhvr>
                                        <p:cTn id="21" dur="1" fill="hold">
                                          <p:stCondLst>
                                            <p:cond delay="0"/>
                                          </p:stCondLst>
                                        </p:cTn>
                                        <p:tgtEl>
                                          <p:spTgt spid="6151"/>
                                        </p:tgtEl>
                                        <p:attrNameLst>
                                          <p:attrName>style.visibility</p:attrName>
                                        </p:attrNameLst>
                                      </p:cBhvr>
                                      <p:to>
                                        <p:strVal val="visible"/>
                                      </p:to>
                                    </p:set>
                                    <p:animEffect transition="in" filter="slide(fromBottom)">
                                      <p:cBhvr>
                                        <p:cTn id="22" dur="300"/>
                                        <p:tgtEl>
                                          <p:spTgt spid="6151"/>
                                        </p:tgtEl>
                                      </p:cBhvr>
                                    </p:animEffect>
                                  </p:childTnLst>
                                </p:cTn>
                              </p:par>
                            </p:childTnLst>
                          </p:cTn>
                        </p:par>
                        <p:par>
                          <p:cTn id="23" fill="hold">
                            <p:stCondLst>
                              <p:cond delay="1400"/>
                            </p:stCondLst>
                            <p:childTnLst>
                              <p:par>
                                <p:cTn id="24" presetID="12" presetClass="entr" presetSubtype="4" fill="hold" nodeType="afterEffect">
                                  <p:stCondLst>
                                    <p:cond delay="0"/>
                                  </p:stCondLst>
                                  <p:childTnLst>
                                    <p:set>
                                      <p:cBhvr>
                                        <p:cTn id="25" dur="1" fill="hold">
                                          <p:stCondLst>
                                            <p:cond delay="0"/>
                                          </p:stCondLst>
                                        </p:cTn>
                                        <p:tgtEl>
                                          <p:spTgt spid="6150"/>
                                        </p:tgtEl>
                                        <p:attrNameLst>
                                          <p:attrName>style.visibility</p:attrName>
                                        </p:attrNameLst>
                                      </p:cBhvr>
                                      <p:to>
                                        <p:strVal val="visible"/>
                                      </p:to>
                                    </p:set>
                                    <p:animEffect transition="in" filter="slide(fromBottom)">
                                      <p:cBhvr>
                                        <p:cTn id="26" dur="500"/>
                                        <p:tgtEl>
                                          <p:spTgt spid="6150"/>
                                        </p:tgtEl>
                                      </p:cBhvr>
                                    </p:animEffect>
                                  </p:childTnLst>
                                </p:cTn>
                              </p:par>
                            </p:childTnLst>
                          </p:cTn>
                        </p:par>
                        <p:par>
                          <p:cTn id="27" fill="hold">
                            <p:stCondLst>
                              <p:cond delay="1900"/>
                            </p:stCondLst>
                            <p:childTnLst>
                              <p:par>
                                <p:cTn id="28" presetID="22" presetClass="entr" presetSubtype="4" fill="hold" nodeType="afterEffect">
                                  <p:stCondLst>
                                    <p:cond delay="0"/>
                                  </p:stCondLst>
                                  <p:childTnLst>
                                    <p:set>
                                      <p:cBhvr>
                                        <p:cTn id="29" dur="1" fill="hold">
                                          <p:stCondLst>
                                            <p:cond delay="0"/>
                                          </p:stCondLst>
                                        </p:cTn>
                                        <p:tgtEl>
                                          <p:spTgt spid="6156"/>
                                        </p:tgtEl>
                                        <p:attrNameLst>
                                          <p:attrName>style.visibility</p:attrName>
                                        </p:attrNameLst>
                                      </p:cBhvr>
                                      <p:to>
                                        <p:strVal val="visible"/>
                                      </p:to>
                                    </p:set>
                                    <p:animEffect transition="in" filter="wipe(down)">
                                      <p:cBhvr>
                                        <p:cTn id="30" dur="500"/>
                                        <p:tgtEl>
                                          <p:spTgt spid="6156"/>
                                        </p:tgtEl>
                                      </p:cBhvr>
                                    </p:animEffect>
                                  </p:childTnLst>
                                </p:cTn>
                              </p:par>
                            </p:childTnLst>
                          </p:cTn>
                        </p:par>
                        <p:par>
                          <p:cTn id="31" fill="hold">
                            <p:stCondLst>
                              <p:cond delay="2400"/>
                            </p:stCondLst>
                            <p:childTnLst>
                              <p:par>
                                <p:cTn id="32" presetID="2" presetClass="entr" presetSubtype="4" fill="hold" grpId="0" nodeType="afterEffect">
                                  <p:stCondLst>
                                    <p:cond delay="0"/>
                                  </p:stCondLst>
                                  <p:childTnLst>
                                    <p:set>
                                      <p:cBhvr>
                                        <p:cTn id="33" dur="1" fill="hold">
                                          <p:stCondLst>
                                            <p:cond delay="0"/>
                                          </p:stCondLst>
                                        </p:cTn>
                                        <p:tgtEl>
                                          <p:spTgt spid="14"/>
                                        </p:tgtEl>
                                        <p:attrNameLst>
                                          <p:attrName>style.visibility</p:attrName>
                                        </p:attrNameLst>
                                      </p:cBhvr>
                                      <p:to>
                                        <p:strVal val="visible"/>
                                      </p:to>
                                    </p:set>
                                    <p:anim calcmode="lin" valueType="num">
                                      <p:cBhvr additive="base">
                                        <p:cTn id="34" dur="500" fill="hold"/>
                                        <p:tgtEl>
                                          <p:spTgt spid="14"/>
                                        </p:tgtEl>
                                        <p:attrNameLst>
                                          <p:attrName>ppt_x</p:attrName>
                                        </p:attrNameLst>
                                      </p:cBhvr>
                                      <p:tavLst>
                                        <p:tav tm="0">
                                          <p:val>
                                            <p:strVal val="#ppt_x"/>
                                          </p:val>
                                        </p:tav>
                                        <p:tav tm="100000">
                                          <p:val>
                                            <p:strVal val="#ppt_x"/>
                                          </p:val>
                                        </p:tav>
                                      </p:tavLst>
                                    </p:anim>
                                    <p:anim calcmode="lin" valueType="num">
                                      <p:cBhvr additive="base">
                                        <p:cTn id="35" dur="500" fill="hold"/>
                                        <p:tgtEl>
                                          <p:spTgt spid="14"/>
                                        </p:tgtEl>
                                        <p:attrNameLst>
                                          <p:attrName>ppt_y</p:attrName>
                                        </p:attrNameLst>
                                      </p:cBhvr>
                                      <p:tavLst>
                                        <p:tav tm="0">
                                          <p:val>
                                            <p:strVal val="1+#ppt_h/2"/>
                                          </p:val>
                                        </p:tav>
                                        <p:tav tm="100000">
                                          <p:val>
                                            <p:strVal val="#ppt_y"/>
                                          </p:val>
                                        </p:tav>
                                      </p:tavLst>
                                    </p:anim>
                                  </p:childTnLst>
                                </p:cTn>
                              </p:par>
                              <p:par>
                                <p:cTn id="36" presetID="2" presetClass="entr" presetSubtype="2" fill="hold" grpId="0" nodeType="withEffect">
                                  <p:stCondLst>
                                    <p:cond delay="0"/>
                                  </p:stCondLst>
                                  <p:childTnLst>
                                    <p:set>
                                      <p:cBhvr>
                                        <p:cTn id="37" dur="1" fill="hold">
                                          <p:stCondLst>
                                            <p:cond delay="0"/>
                                          </p:stCondLst>
                                        </p:cTn>
                                        <p:tgtEl>
                                          <p:spTgt spid="6148"/>
                                        </p:tgtEl>
                                        <p:attrNameLst>
                                          <p:attrName>style.visibility</p:attrName>
                                        </p:attrNameLst>
                                      </p:cBhvr>
                                      <p:to>
                                        <p:strVal val="visible"/>
                                      </p:to>
                                    </p:set>
                                    <p:anim calcmode="lin" valueType="num">
                                      <p:cBhvr additive="base">
                                        <p:cTn id="38" dur="500" fill="hold"/>
                                        <p:tgtEl>
                                          <p:spTgt spid="6148"/>
                                        </p:tgtEl>
                                        <p:attrNameLst>
                                          <p:attrName>ppt_x</p:attrName>
                                        </p:attrNameLst>
                                      </p:cBhvr>
                                      <p:tavLst>
                                        <p:tav tm="0">
                                          <p:val>
                                            <p:strVal val="1+#ppt_w/2"/>
                                          </p:val>
                                        </p:tav>
                                        <p:tav tm="100000">
                                          <p:val>
                                            <p:strVal val="#ppt_x"/>
                                          </p:val>
                                        </p:tav>
                                      </p:tavLst>
                                    </p:anim>
                                    <p:anim calcmode="lin" valueType="num">
                                      <p:cBhvr additive="base">
                                        <p:cTn id="39" dur="500" fill="hold"/>
                                        <p:tgtEl>
                                          <p:spTgt spid="6148"/>
                                        </p:tgtEl>
                                        <p:attrNameLst>
                                          <p:attrName>ppt_y</p:attrName>
                                        </p:attrNameLst>
                                      </p:cBhvr>
                                      <p:tavLst>
                                        <p:tav tm="0">
                                          <p:val>
                                            <p:strVal val="#ppt_y"/>
                                          </p:val>
                                        </p:tav>
                                        <p:tav tm="100000">
                                          <p:val>
                                            <p:strVal val="#ppt_y"/>
                                          </p:val>
                                        </p:tav>
                                      </p:tavLst>
                                    </p:anim>
                                  </p:childTnLst>
                                </p:cTn>
                              </p:par>
                              <p:par>
                                <p:cTn id="40" presetID="2" presetClass="entr" presetSubtype="2" fill="hold" grpId="0" nodeType="withEffect">
                                  <p:stCondLst>
                                    <p:cond delay="200"/>
                                  </p:stCondLst>
                                  <p:childTnLst>
                                    <p:set>
                                      <p:cBhvr>
                                        <p:cTn id="41" dur="1" fill="hold">
                                          <p:stCondLst>
                                            <p:cond delay="0"/>
                                          </p:stCondLst>
                                        </p:cTn>
                                        <p:tgtEl>
                                          <p:spTgt spid="6149"/>
                                        </p:tgtEl>
                                        <p:attrNameLst>
                                          <p:attrName>style.visibility</p:attrName>
                                        </p:attrNameLst>
                                      </p:cBhvr>
                                      <p:to>
                                        <p:strVal val="visible"/>
                                      </p:to>
                                    </p:set>
                                    <p:anim calcmode="lin" valueType="num">
                                      <p:cBhvr additive="base">
                                        <p:cTn id="42" dur="500" fill="hold"/>
                                        <p:tgtEl>
                                          <p:spTgt spid="6149"/>
                                        </p:tgtEl>
                                        <p:attrNameLst>
                                          <p:attrName>ppt_x</p:attrName>
                                        </p:attrNameLst>
                                      </p:cBhvr>
                                      <p:tavLst>
                                        <p:tav tm="0">
                                          <p:val>
                                            <p:strVal val="1+#ppt_w/2"/>
                                          </p:val>
                                        </p:tav>
                                        <p:tav tm="100000">
                                          <p:val>
                                            <p:strVal val="#ppt_x"/>
                                          </p:val>
                                        </p:tav>
                                      </p:tavLst>
                                    </p:anim>
                                    <p:anim calcmode="lin" valueType="num">
                                      <p:cBhvr additive="base">
                                        <p:cTn id="43" dur="500" fill="hold"/>
                                        <p:tgtEl>
                                          <p:spTgt spid="6149"/>
                                        </p:tgtEl>
                                        <p:attrNameLst>
                                          <p:attrName>ppt_y</p:attrName>
                                        </p:attrNameLst>
                                      </p:cBhvr>
                                      <p:tavLst>
                                        <p:tav tm="0">
                                          <p:val>
                                            <p:strVal val="#ppt_y"/>
                                          </p:val>
                                        </p:tav>
                                        <p:tav tm="100000">
                                          <p:val>
                                            <p:strVal val="#ppt_y"/>
                                          </p:val>
                                        </p:tav>
                                      </p:tavLst>
                                    </p:anim>
                                  </p:childTnLst>
                                </p:cTn>
                              </p:par>
                            </p:childTnLst>
                          </p:cTn>
                        </p:par>
                        <p:par>
                          <p:cTn id="44" fill="hold">
                            <p:stCondLst>
                              <p:cond delay="3100"/>
                            </p:stCondLst>
                            <p:childTnLst>
                              <p:par>
                                <p:cTn id="45" presetID="16" presetClass="entr" presetSubtype="37" fill="hold" nodeType="afterEffect">
                                  <p:stCondLst>
                                    <p:cond delay="0"/>
                                  </p:stCondLst>
                                  <p:childTnLst>
                                    <p:set>
                                      <p:cBhvr>
                                        <p:cTn id="46" dur="1" fill="hold">
                                          <p:stCondLst>
                                            <p:cond delay="0"/>
                                          </p:stCondLst>
                                        </p:cTn>
                                        <p:tgtEl>
                                          <p:spTgt spid="6146"/>
                                        </p:tgtEl>
                                        <p:attrNameLst>
                                          <p:attrName>style.visibility</p:attrName>
                                        </p:attrNameLst>
                                      </p:cBhvr>
                                      <p:to>
                                        <p:strVal val="visible"/>
                                      </p:to>
                                    </p:set>
                                    <p:animEffect transition="in" filter="barn(outVertical)">
                                      <p:cBhvr>
                                        <p:cTn id="47" dur="500"/>
                                        <p:tgtEl>
                                          <p:spTgt spid="61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8" grpId="0" autoUpdateAnimBg="0"/>
      <p:bldP spid="6149" grpId="0" autoUpdateAnimBg="0"/>
      <p:bldP spid="1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26"/>
          <p:cNvSpPr txBox="1">
            <a:spLocks noChangeArrowheads="1"/>
          </p:cNvSpPr>
          <p:nvPr/>
        </p:nvSpPr>
        <p:spPr bwMode="auto">
          <a:xfrm>
            <a:off x="6019800" y="240268"/>
            <a:ext cx="2895600" cy="369332"/>
          </a:xfrm>
          <a:prstGeom prst="rect">
            <a:avLst/>
          </a:prstGeom>
          <a:noFill/>
          <a:ln w="9525">
            <a:noFill/>
            <a:miter lim="800000"/>
            <a:headEnd/>
            <a:tailEnd/>
          </a:ln>
        </p:spPr>
        <p:txBody>
          <a:bodyPr wrap="square">
            <a:spAutoFit/>
          </a:bodyPr>
          <a:lstStyle/>
          <a:p>
            <a:r>
              <a:rPr lang="en-US" altLang="zh-CN" b="1" dirty="0" smtClean="0">
                <a:solidFill>
                  <a:schemeClr val="bg1">
                    <a:lumMod val="95000"/>
                  </a:schemeClr>
                </a:solidFill>
              </a:rPr>
              <a:t>《</a:t>
            </a:r>
            <a:r>
              <a:rPr lang="zh-CN" altLang="en-US" b="1" dirty="0" smtClean="0">
                <a:solidFill>
                  <a:schemeClr val="bg1">
                    <a:lumMod val="95000"/>
                  </a:schemeClr>
                </a:solidFill>
              </a:rPr>
              <a:t>通信系统设计与应用</a:t>
            </a:r>
            <a:r>
              <a:rPr lang="en-US" altLang="zh-CN" b="1" dirty="0" smtClean="0">
                <a:solidFill>
                  <a:schemeClr val="bg1">
                    <a:lumMod val="95000"/>
                  </a:schemeClr>
                </a:solidFill>
              </a:rPr>
              <a:t>》</a:t>
            </a:r>
            <a:endParaRPr lang="zh-CN" altLang="en-US" b="1" dirty="0">
              <a:solidFill>
                <a:schemeClr val="bg1">
                  <a:lumMod val="95000"/>
                </a:schemeClr>
              </a:solidFill>
            </a:endParaRPr>
          </a:p>
        </p:txBody>
      </p:sp>
      <p:grpSp>
        <p:nvGrpSpPr>
          <p:cNvPr id="4" name="Group 3"/>
          <p:cNvGrpSpPr>
            <a:grpSpLocks/>
          </p:cNvGrpSpPr>
          <p:nvPr/>
        </p:nvGrpSpPr>
        <p:grpSpPr bwMode="auto">
          <a:xfrm>
            <a:off x="1143000" y="685800"/>
            <a:ext cx="6172200" cy="2057400"/>
            <a:chOff x="528" y="2688"/>
            <a:chExt cx="3888" cy="1296"/>
          </a:xfrm>
        </p:grpSpPr>
        <p:sp>
          <p:nvSpPr>
            <p:cNvPr id="5" name="Line 4"/>
            <p:cNvSpPr>
              <a:spLocks noChangeShapeType="1"/>
            </p:cNvSpPr>
            <p:nvPr/>
          </p:nvSpPr>
          <p:spPr bwMode="auto">
            <a:xfrm>
              <a:off x="528" y="3130"/>
              <a:ext cx="528" cy="0"/>
            </a:xfrm>
            <a:prstGeom prst="line">
              <a:avLst/>
            </a:prstGeom>
            <a:noFill/>
            <a:ln w="28575" cap="sq">
              <a:solidFill>
                <a:schemeClr val="tx1"/>
              </a:solidFill>
              <a:round/>
              <a:headEnd type="oval" w="sm" len="sm"/>
              <a:tailEnd type="triangle" w="lg" len="lg"/>
            </a:ln>
          </p:spPr>
          <p:txBody>
            <a:bodyPr/>
            <a:lstStyle/>
            <a:p>
              <a:endParaRPr lang="zh-CN" altLang="en-US"/>
            </a:p>
          </p:txBody>
        </p:sp>
        <p:sp>
          <p:nvSpPr>
            <p:cNvPr id="6" name="Rectangle 5"/>
            <p:cNvSpPr>
              <a:spLocks noChangeArrowheads="1"/>
            </p:cNvSpPr>
            <p:nvPr/>
          </p:nvSpPr>
          <p:spPr bwMode="auto">
            <a:xfrm>
              <a:off x="1056" y="2986"/>
              <a:ext cx="384" cy="336"/>
            </a:xfrm>
            <a:prstGeom prst="rect">
              <a:avLst/>
            </a:prstGeom>
            <a:solidFill>
              <a:schemeClr val="accent1"/>
            </a:solidFill>
            <a:ln w="12700" cap="sq">
              <a:solidFill>
                <a:schemeClr val="tx1"/>
              </a:solidFill>
              <a:miter lim="800000"/>
              <a:headEnd type="none" w="sm" len="sm"/>
              <a:tailEnd type="none" w="sm" len="sm"/>
            </a:ln>
          </p:spPr>
          <p:txBody>
            <a:bodyPr wrap="none" anchor="ctr"/>
            <a:lstStyle/>
            <a:p>
              <a:endParaRPr lang="zh-CN" altLang="en-US"/>
            </a:p>
          </p:txBody>
        </p:sp>
        <p:sp>
          <p:nvSpPr>
            <p:cNvPr id="7" name="Line 6"/>
            <p:cNvSpPr>
              <a:spLocks noChangeShapeType="1"/>
            </p:cNvSpPr>
            <p:nvPr/>
          </p:nvSpPr>
          <p:spPr bwMode="auto">
            <a:xfrm>
              <a:off x="1440" y="3034"/>
              <a:ext cx="2256" cy="0"/>
            </a:xfrm>
            <a:prstGeom prst="line">
              <a:avLst/>
            </a:prstGeom>
            <a:noFill/>
            <a:ln w="12700" cap="sq">
              <a:solidFill>
                <a:schemeClr val="tx1"/>
              </a:solidFill>
              <a:round/>
              <a:headEnd type="none" w="sm" len="sm"/>
              <a:tailEnd type="triangle" w="lg" len="lg"/>
            </a:ln>
          </p:spPr>
          <p:txBody>
            <a:bodyPr/>
            <a:lstStyle/>
            <a:p>
              <a:endParaRPr lang="zh-CN" altLang="en-US"/>
            </a:p>
          </p:txBody>
        </p:sp>
        <p:sp>
          <p:nvSpPr>
            <p:cNvPr id="8" name="Line 7"/>
            <p:cNvSpPr>
              <a:spLocks noChangeShapeType="1"/>
            </p:cNvSpPr>
            <p:nvPr/>
          </p:nvSpPr>
          <p:spPr bwMode="auto">
            <a:xfrm flipH="1">
              <a:off x="1440" y="3274"/>
              <a:ext cx="2256" cy="0"/>
            </a:xfrm>
            <a:prstGeom prst="line">
              <a:avLst/>
            </a:prstGeom>
            <a:noFill/>
            <a:ln w="12700" cap="sq">
              <a:solidFill>
                <a:schemeClr val="tx1"/>
              </a:solidFill>
              <a:round/>
              <a:headEnd type="none" w="sm" len="sm"/>
              <a:tailEnd type="triangle" w="lg" len="lg"/>
            </a:ln>
          </p:spPr>
          <p:txBody>
            <a:bodyPr/>
            <a:lstStyle/>
            <a:p>
              <a:endParaRPr lang="zh-CN" altLang="en-US"/>
            </a:p>
          </p:txBody>
        </p:sp>
        <p:sp>
          <p:nvSpPr>
            <p:cNvPr id="9" name="Rectangle 8" descr="浅色上对角线"/>
            <p:cNvSpPr>
              <a:spLocks noChangeArrowheads="1"/>
            </p:cNvSpPr>
            <p:nvPr/>
          </p:nvSpPr>
          <p:spPr bwMode="auto">
            <a:xfrm>
              <a:off x="3696" y="2986"/>
              <a:ext cx="384" cy="336"/>
            </a:xfrm>
            <a:prstGeom prst="rect">
              <a:avLst/>
            </a:prstGeom>
            <a:pattFill prst="ltUpDiag">
              <a:fgClr>
                <a:srgbClr val="000000"/>
              </a:fgClr>
              <a:bgClr>
                <a:schemeClr val="bg1"/>
              </a:bgClr>
            </a:pattFill>
            <a:ln w="12700" cap="sq">
              <a:solidFill>
                <a:schemeClr val="tx1"/>
              </a:solidFill>
              <a:miter lim="800000"/>
              <a:headEnd type="none" w="sm" len="sm"/>
              <a:tailEnd type="none" w="sm" len="sm"/>
            </a:ln>
          </p:spPr>
          <p:txBody>
            <a:bodyPr wrap="none" anchor="ctr"/>
            <a:lstStyle/>
            <a:p>
              <a:endParaRPr lang="zh-CN" altLang="en-US"/>
            </a:p>
          </p:txBody>
        </p:sp>
        <p:sp>
          <p:nvSpPr>
            <p:cNvPr id="10" name="Line 9"/>
            <p:cNvSpPr>
              <a:spLocks noChangeShapeType="1"/>
            </p:cNvSpPr>
            <p:nvPr/>
          </p:nvSpPr>
          <p:spPr bwMode="auto">
            <a:xfrm>
              <a:off x="4080" y="3178"/>
              <a:ext cx="336" cy="0"/>
            </a:xfrm>
            <a:prstGeom prst="line">
              <a:avLst/>
            </a:prstGeom>
            <a:noFill/>
            <a:ln w="28575" cap="sq">
              <a:solidFill>
                <a:schemeClr val="tx1"/>
              </a:solidFill>
              <a:round/>
              <a:headEnd type="none" w="sm" len="sm"/>
              <a:tailEnd type="oval" w="sm" len="sm"/>
            </a:ln>
          </p:spPr>
          <p:txBody>
            <a:bodyPr/>
            <a:lstStyle/>
            <a:p>
              <a:endParaRPr lang="zh-CN" altLang="en-US"/>
            </a:p>
          </p:txBody>
        </p:sp>
        <p:sp>
          <p:nvSpPr>
            <p:cNvPr id="11" name="Text Box 10"/>
            <p:cNvSpPr txBox="1">
              <a:spLocks noChangeArrowheads="1"/>
            </p:cNvSpPr>
            <p:nvPr/>
          </p:nvSpPr>
          <p:spPr bwMode="auto">
            <a:xfrm>
              <a:off x="1104" y="2688"/>
              <a:ext cx="336" cy="250"/>
            </a:xfrm>
            <a:prstGeom prst="rect">
              <a:avLst/>
            </a:prstGeom>
            <a:noFill/>
            <a:ln w="12700" cap="sq">
              <a:noFill/>
              <a:miter lim="800000"/>
              <a:headEnd type="none" w="sm" len="sm"/>
              <a:tailEnd type="none" w="sm" len="sm"/>
            </a:ln>
          </p:spPr>
          <p:txBody>
            <a:bodyPr>
              <a:spAutoFit/>
            </a:bodyPr>
            <a:lstStyle/>
            <a:p>
              <a:pPr>
                <a:spcBef>
                  <a:spcPct val="50000"/>
                </a:spcBef>
              </a:pPr>
              <a:r>
                <a:rPr lang="zh-CN" altLang="en-US" sz="2000" b="1">
                  <a:latin typeface="Times New Roman" pitchFamily="18" charset="0"/>
                </a:rPr>
                <a:t>发</a:t>
              </a:r>
            </a:p>
          </p:txBody>
        </p:sp>
        <p:sp>
          <p:nvSpPr>
            <p:cNvPr id="12" name="Text Box 11"/>
            <p:cNvSpPr txBox="1">
              <a:spLocks noChangeArrowheads="1"/>
            </p:cNvSpPr>
            <p:nvPr/>
          </p:nvSpPr>
          <p:spPr bwMode="auto">
            <a:xfrm>
              <a:off x="3744" y="2688"/>
              <a:ext cx="336" cy="250"/>
            </a:xfrm>
            <a:prstGeom prst="rect">
              <a:avLst/>
            </a:prstGeom>
            <a:noFill/>
            <a:ln w="12700" cap="sq">
              <a:noFill/>
              <a:miter lim="800000"/>
              <a:headEnd type="none" w="sm" len="sm"/>
              <a:tailEnd type="none" w="sm" len="sm"/>
            </a:ln>
          </p:spPr>
          <p:txBody>
            <a:bodyPr>
              <a:spAutoFit/>
            </a:bodyPr>
            <a:lstStyle/>
            <a:p>
              <a:pPr>
                <a:spcBef>
                  <a:spcPct val="50000"/>
                </a:spcBef>
              </a:pPr>
              <a:r>
                <a:rPr lang="zh-CN" altLang="en-US" sz="2000" b="1">
                  <a:latin typeface="Times New Roman" pitchFamily="18" charset="0"/>
                </a:rPr>
                <a:t>收</a:t>
              </a:r>
            </a:p>
          </p:txBody>
        </p:sp>
        <p:sp>
          <p:nvSpPr>
            <p:cNvPr id="13" name="Text Box 12"/>
            <p:cNvSpPr txBox="1">
              <a:spLocks noChangeArrowheads="1"/>
            </p:cNvSpPr>
            <p:nvPr/>
          </p:nvSpPr>
          <p:spPr bwMode="auto">
            <a:xfrm>
              <a:off x="1872" y="2698"/>
              <a:ext cx="1584" cy="250"/>
            </a:xfrm>
            <a:prstGeom prst="rect">
              <a:avLst/>
            </a:prstGeom>
            <a:noFill/>
            <a:ln w="12700" cap="sq">
              <a:noFill/>
              <a:miter lim="800000"/>
              <a:headEnd type="none" w="sm" len="sm"/>
              <a:tailEnd type="none" w="sm" len="sm"/>
            </a:ln>
          </p:spPr>
          <p:txBody>
            <a:bodyPr>
              <a:spAutoFit/>
            </a:bodyPr>
            <a:lstStyle/>
            <a:p>
              <a:pPr>
                <a:spcBef>
                  <a:spcPct val="50000"/>
                </a:spcBef>
              </a:pPr>
              <a:r>
                <a:rPr lang="zh-CN" altLang="en-US" sz="2000" b="1">
                  <a:latin typeface="Times New Roman" pitchFamily="18" charset="0"/>
                </a:rPr>
                <a:t>能够发现错误的码</a:t>
              </a:r>
            </a:p>
          </p:txBody>
        </p:sp>
        <p:sp>
          <p:nvSpPr>
            <p:cNvPr id="14" name="Text Box 13"/>
            <p:cNvSpPr txBox="1">
              <a:spLocks noChangeArrowheads="1"/>
            </p:cNvSpPr>
            <p:nvPr/>
          </p:nvSpPr>
          <p:spPr bwMode="auto">
            <a:xfrm>
              <a:off x="1152" y="3696"/>
              <a:ext cx="3024" cy="288"/>
            </a:xfrm>
            <a:prstGeom prst="rect">
              <a:avLst/>
            </a:prstGeom>
            <a:noFill/>
            <a:ln w="12700" cap="sq">
              <a:noFill/>
              <a:miter lim="800000"/>
              <a:headEnd type="none" w="sm" len="sm"/>
              <a:tailEnd type="none" w="sm" len="sm"/>
            </a:ln>
          </p:spPr>
          <p:txBody>
            <a:bodyPr>
              <a:spAutoFit/>
            </a:bodyPr>
            <a:lstStyle/>
            <a:p>
              <a:pPr algn="ctr">
                <a:spcBef>
                  <a:spcPct val="50000"/>
                </a:spcBef>
              </a:pPr>
              <a:r>
                <a:rPr lang="zh-CN" altLang="en-US" sz="2400" b="1" dirty="0" smtClean="0">
                  <a:solidFill>
                    <a:srgbClr val="000099"/>
                  </a:solidFill>
                  <a:latin typeface="Times New Roman" pitchFamily="18" charset="0"/>
                </a:rPr>
                <a:t>（</a:t>
              </a:r>
              <a:r>
                <a:rPr lang="en-US" altLang="zh-CN" sz="2400" b="1" dirty="0">
                  <a:solidFill>
                    <a:srgbClr val="000099"/>
                  </a:solidFill>
                  <a:latin typeface="Times New Roman" pitchFamily="18" charset="0"/>
                </a:rPr>
                <a:t>a)   </a:t>
              </a:r>
              <a:r>
                <a:rPr lang="zh-CN" altLang="en-US" sz="2400" b="1" dirty="0">
                  <a:solidFill>
                    <a:srgbClr val="000099"/>
                  </a:solidFill>
                  <a:latin typeface="Times New Roman" pitchFamily="18" charset="0"/>
                </a:rPr>
                <a:t>检错重发（</a:t>
              </a:r>
              <a:r>
                <a:rPr lang="en-US" altLang="zh-CN" sz="2400" b="1" dirty="0">
                  <a:solidFill>
                    <a:srgbClr val="000099"/>
                  </a:solidFill>
                  <a:latin typeface="Times New Roman" pitchFamily="18" charset="0"/>
                </a:rPr>
                <a:t>ARQ)</a:t>
              </a:r>
            </a:p>
          </p:txBody>
        </p:sp>
        <p:sp>
          <p:nvSpPr>
            <p:cNvPr id="15" name="Text Box 14"/>
            <p:cNvSpPr txBox="1">
              <a:spLocks noChangeArrowheads="1"/>
            </p:cNvSpPr>
            <p:nvPr/>
          </p:nvSpPr>
          <p:spPr bwMode="auto">
            <a:xfrm>
              <a:off x="2112" y="3312"/>
              <a:ext cx="912" cy="250"/>
            </a:xfrm>
            <a:prstGeom prst="rect">
              <a:avLst/>
            </a:prstGeom>
            <a:noFill/>
            <a:ln w="12700" cap="sq">
              <a:noFill/>
              <a:miter lim="800000"/>
              <a:headEnd type="none" w="sm" len="sm"/>
              <a:tailEnd type="none" w="sm" len="sm"/>
            </a:ln>
          </p:spPr>
          <p:txBody>
            <a:bodyPr>
              <a:spAutoFit/>
            </a:bodyPr>
            <a:lstStyle/>
            <a:p>
              <a:pPr>
                <a:spcBef>
                  <a:spcPct val="50000"/>
                </a:spcBef>
              </a:pPr>
              <a:r>
                <a:rPr lang="zh-CN" altLang="en-US" sz="2000" b="1" dirty="0">
                  <a:latin typeface="Times New Roman" pitchFamily="18" charset="0"/>
                </a:rPr>
                <a:t>应答信号</a:t>
              </a:r>
            </a:p>
          </p:txBody>
        </p:sp>
      </p:grpSp>
      <p:sp>
        <p:nvSpPr>
          <p:cNvPr id="16" name="Text Box 35"/>
          <p:cNvSpPr txBox="1">
            <a:spLocks noChangeArrowheads="1"/>
          </p:cNvSpPr>
          <p:nvPr/>
        </p:nvSpPr>
        <p:spPr bwMode="auto">
          <a:xfrm>
            <a:off x="1219200" y="5791200"/>
            <a:ext cx="6781800" cy="457200"/>
          </a:xfrm>
          <a:prstGeom prst="rect">
            <a:avLst/>
          </a:prstGeom>
          <a:noFill/>
          <a:ln w="9525">
            <a:noFill/>
            <a:miter lim="800000"/>
            <a:headEnd type="none" w="sm" len="sm"/>
            <a:tailEnd type="none" w="sm" len="sm"/>
          </a:ln>
        </p:spPr>
        <p:txBody>
          <a:bodyPr>
            <a:spAutoFit/>
          </a:bodyPr>
          <a:lstStyle/>
          <a:p>
            <a:pPr algn="ctr">
              <a:spcBef>
                <a:spcPct val="50000"/>
              </a:spcBef>
            </a:pPr>
            <a:r>
              <a:rPr lang="zh-CN" altLang="en-US" sz="2400" b="1" dirty="0" smtClean="0">
                <a:solidFill>
                  <a:srgbClr val="000099"/>
                </a:solidFill>
                <a:latin typeface="Times New Roman" pitchFamily="18" charset="0"/>
              </a:rPr>
              <a:t>（</a:t>
            </a:r>
            <a:r>
              <a:rPr lang="en-US" altLang="zh-CN" sz="2400" b="1" dirty="0">
                <a:solidFill>
                  <a:srgbClr val="000099"/>
                </a:solidFill>
                <a:latin typeface="Times New Roman" pitchFamily="18" charset="0"/>
              </a:rPr>
              <a:t>b)   </a:t>
            </a:r>
            <a:r>
              <a:rPr lang="zh-CN" altLang="en-US" sz="2400" b="1" dirty="0">
                <a:solidFill>
                  <a:srgbClr val="000099"/>
                </a:solidFill>
                <a:latin typeface="Times New Roman" pitchFamily="18" charset="0"/>
              </a:rPr>
              <a:t>检错重发（</a:t>
            </a:r>
            <a:r>
              <a:rPr lang="en-US" altLang="zh-CN" sz="2400" b="1" dirty="0">
                <a:solidFill>
                  <a:srgbClr val="000099"/>
                </a:solidFill>
                <a:latin typeface="Times New Roman" pitchFamily="18" charset="0"/>
              </a:rPr>
              <a:t>ARQ)</a:t>
            </a:r>
            <a:endParaRPr lang="en-US" altLang="zh-CN" sz="2400" dirty="0">
              <a:solidFill>
                <a:srgbClr val="000099"/>
              </a:solidFill>
              <a:latin typeface="Times New Roman" pitchFamily="18" charset="0"/>
            </a:endParaRPr>
          </a:p>
        </p:txBody>
      </p:sp>
      <p:grpSp>
        <p:nvGrpSpPr>
          <p:cNvPr id="17" name="Group 37"/>
          <p:cNvGrpSpPr>
            <a:grpSpLocks/>
          </p:cNvGrpSpPr>
          <p:nvPr/>
        </p:nvGrpSpPr>
        <p:grpSpPr bwMode="auto">
          <a:xfrm>
            <a:off x="228600" y="3336925"/>
            <a:ext cx="8610600" cy="2301875"/>
            <a:chOff x="144" y="1824"/>
            <a:chExt cx="5424" cy="1450"/>
          </a:xfrm>
        </p:grpSpPr>
        <p:sp>
          <p:nvSpPr>
            <p:cNvPr id="18" name="Text Box 15"/>
            <p:cNvSpPr txBox="1">
              <a:spLocks noChangeArrowheads="1"/>
            </p:cNvSpPr>
            <p:nvPr/>
          </p:nvSpPr>
          <p:spPr bwMode="auto">
            <a:xfrm>
              <a:off x="144" y="1824"/>
              <a:ext cx="288" cy="1329"/>
            </a:xfrm>
            <a:prstGeom prst="rect">
              <a:avLst/>
            </a:prstGeom>
            <a:noFill/>
            <a:ln w="9525">
              <a:solidFill>
                <a:schemeClr val="tx1"/>
              </a:solidFill>
              <a:miter lim="800000"/>
              <a:headEnd type="none" w="sm" len="sm"/>
              <a:tailEnd type="none" w="sm" len="sm"/>
            </a:ln>
          </p:spPr>
          <p:txBody>
            <a:bodyPr>
              <a:spAutoFit/>
            </a:bodyPr>
            <a:lstStyle/>
            <a:p>
              <a:pPr eaLnBrk="0" hangingPunct="0">
                <a:spcBef>
                  <a:spcPct val="50000"/>
                </a:spcBef>
              </a:pPr>
              <a:endParaRPr lang="en-US" altLang="zh-CN" sz="2400" b="1">
                <a:latin typeface="Times New Roman" pitchFamily="18" charset="0"/>
              </a:endParaRPr>
            </a:p>
            <a:p>
              <a:pPr eaLnBrk="0" hangingPunct="0">
                <a:spcBef>
                  <a:spcPct val="50000"/>
                </a:spcBef>
              </a:pPr>
              <a:r>
                <a:rPr lang="zh-CN" altLang="en-US" sz="2400" b="1">
                  <a:latin typeface="Times New Roman" pitchFamily="18" charset="0"/>
                </a:rPr>
                <a:t>信</a:t>
              </a:r>
            </a:p>
            <a:p>
              <a:pPr eaLnBrk="0" hangingPunct="0">
                <a:spcBef>
                  <a:spcPct val="50000"/>
                </a:spcBef>
              </a:pPr>
              <a:r>
                <a:rPr lang="zh-CN" altLang="en-US" sz="2400" b="1">
                  <a:latin typeface="Times New Roman" pitchFamily="18" charset="0"/>
                </a:rPr>
                <a:t>源</a:t>
              </a:r>
            </a:p>
            <a:p>
              <a:pPr eaLnBrk="0" hangingPunct="0">
                <a:spcBef>
                  <a:spcPct val="50000"/>
                </a:spcBef>
              </a:pPr>
              <a:endParaRPr lang="en-US" altLang="zh-CN" sz="2400" b="1">
                <a:latin typeface="Times New Roman" pitchFamily="18" charset="0"/>
              </a:endParaRPr>
            </a:p>
          </p:txBody>
        </p:sp>
        <p:sp>
          <p:nvSpPr>
            <p:cNvPr id="19" name="Line 16"/>
            <p:cNvSpPr>
              <a:spLocks noChangeShapeType="1"/>
            </p:cNvSpPr>
            <p:nvPr/>
          </p:nvSpPr>
          <p:spPr bwMode="auto">
            <a:xfrm>
              <a:off x="432" y="2064"/>
              <a:ext cx="336" cy="0"/>
            </a:xfrm>
            <a:prstGeom prst="line">
              <a:avLst/>
            </a:prstGeom>
            <a:noFill/>
            <a:ln w="9525">
              <a:solidFill>
                <a:schemeClr val="tx1"/>
              </a:solidFill>
              <a:round/>
              <a:headEnd type="none" w="sm" len="sm"/>
              <a:tailEnd type="triangle" w="med" len="med"/>
            </a:ln>
          </p:spPr>
          <p:txBody>
            <a:bodyPr/>
            <a:lstStyle/>
            <a:p>
              <a:endParaRPr lang="zh-CN" altLang="en-US"/>
            </a:p>
          </p:txBody>
        </p:sp>
        <p:sp>
          <p:nvSpPr>
            <p:cNvPr id="20" name="Line 17"/>
            <p:cNvSpPr>
              <a:spLocks noChangeShapeType="1"/>
            </p:cNvSpPr>
            <p:nvPr/>
          </p:nvSpPr>
          <p:spPr bwMode="auto">
            <a:xfrm flipH="1">
              <a:off x="432" y="2976"/>
              <a:ext cx="288" cy="0"/>
            </a:xfrm>
            <a:prstGeom prst="line">
              <a:avLst/>
            </a:prstGeom>
            <a:noFill/>
            <a:ln w="9525">
              <a:solidFill>
                <a:schemeClr val="tx1"/>
              </a:solidFill>
              <a:round/>
              <a:headEnd type="none" w="sm" len="sm"/>
              <a:tailEnd type="triangle" w="med" len="med"/>
            </a:ln>
          </p:spPr>
          <p:txBody>
            <a:bodyPr/>
            <a:lstStyle/>
            <a:p>
              <a:endParaRPr lang="zh-CN" altLang="en-US"/>
            </a:p>
          </p:txBody>
        </p:sp>
        <p:sp>
          <p:nvSpPr>
            <p:cNvPr id="21" name="Text Box 18"/>
            <p:cNvSpPr txBox="1">
              <a:spLocks noChangeArrowheads="1"/>
            </p:cNvSpPr>
            <p:nvPr/>
          </p:nvSpPr>
          <p:spPr bwMode="auto">
            <a:xfrm>
              <a:off x="768" y="1872"/>
              <a:ext cx="1104" cy="524"/>
            </a:xfrm>
            <a:prstGeom prst="rect">
              <a:avLst/>
            </a:prstGeom>
            <a:noFill/>
            <a:ln w="9525">
              <a:solidFill>
                <a:schemeClr val="tx1"/>
              </a:solidFill>
              <a:miter lim="800000"/>
              <a:headEnd type="none" w="sm" len="sm"/>
              <a:tailEnd type="none" w="sm" len="sm"/>
            </a:ln>
          </p:spPr>
          <p:txBody>
            <a:bodyPr>
              <a:spAutoFit/>
            </a:bodyPr>
            <a:lstStyle/>
            <a:p>
              <a:pPr algn="ctr" eaLnBrk="0" hangingPunct="0">
                <a:spcBef>
                  <a:spcPct val="50000"/>
                </a:spcBef>
              </a:pPr>
              <a:r>
                <a:rPr lang="zh-CN" altLang="en-US" sz="2400" b="1">
                  <a:latin typeface="Times New Roman" pitchFamily="18" charset="0"/>
                </a:rPr>
                <a:t>编码器和缓冲存储器</a:t>
              </a:r>
            </a:p>
          </p:txBody>
        </p:sp>
        <p:sp>
          <p:nvSpPr>
            <p:cNvPr id="22" name="Text Box 19"/>
            <p:cNvSpPr txBox="1">
              <a:spLocks noChangeArrowheads="1"/>
            </p:cNvSpPr>
            <p:nvPr/>
          </p:nvSpPr>
          <p:spPr bwMode="auto">
            <a:xfrm>
              <a:off x="768" y="2784"/>
              <a:ext cx="1056" cy="294"/>
            </a:xfrm>
            <a:prstGeom prst="rect">
              <a:avLst/>
            </a:prstGeom>
            <a:noFill/>
            <a:ln w="9525">
              <a:solidFill>
                <a:schemeClr val="tx1"/>
              </a:solidFill>
              <a:miter lim="800000"/>
              <a:headEnd type="none" w="sm" len="sm"/>
              <a:tailEnd type="none" w="sm" len="sm"/>
            </a:ln>
          </p:spPr>
          <p:txBody>
            <a:bodyPr>
              <a:spAutoFit/>
            </a:bodyPr>
            <a:lstStyle/>
            <a:p>
              <a:pPr algn="ctr" eaLnBrk="0" hangingPunct="0">
                <a:spcBef>
                  <a:spcPct val="50000"/>
                </a:spcBef>
              </a:pPr>
              <a:r>
                <a:rPr lang="zh-CN" altLang="en-US" sz="2400" b="1">
                  <a:latin typeface="Times New Roman" pitchFamily="18" charset="0"/>
                </a:rPr>
                <a:t>重发控制</a:t>
              </a:r>
            </a:p>
          </p:txBody>
        </p:sp>
        <p:sp>
          <p:nvSpPr>
            <p:cNvPr id="23" name="Text Box 20"/>
            <p:cNvSpPr txBox="1">
              <a:spLocks noChangeArrowheads="1"/>
            </p:cNvSpPr>
            <p:nvPr/>
          </p:nvSpPr>
          <p:spPr bwMode="auto">
            <a:xfrm>
              <a:off x="2208" y="1824"/>
              <a:ext cx="288" cy="1329"/>
            </a:xfrm>
            <a:prstGeom prst="rect">
              <a:avLst/>
            </a:prstGeom>
            <a:noFill/>
            <a:ln w="9525">
              <a:solidFill>
                <a:schemeClr val="tx1"/>
              </a:solidFill>
              <a:miter lim="800000"/>
              <a:headEnd type="none" w="sm" len="sm"/>
              <a:tailEnd type="none" w="sm" len="sm"/>
            </a:ln>
          </p:spPr>
          <p:txBody>
            <a:bodyPr>
              <a:spAutoFit/>
            </a:bodyPr>
            <a:lstStyle/>
            <a:p>
              <a:pPr eaLnBrk="0" hangingPunct="0">
                <a:spcBef>
                  <a:spcPct val="50000"/>
                </a:spcBef>
              </a:pPr>
              <a:r>
                <a:rPr lang="zh-CN" altLang="en-US" sz="2400" b="1">
                  <a:latin typeface="Times New Roman" pitchFamily="18" charset="0"/>
                </a:rPr>
                <a:t>双</a:t>
              </a:r>
            </a:p>
            <a:p>
              <a:pPr eaLnBrk="0" hangingPunct="0">
                <a:spcBef>
                  <a:spcPct val="50000"/>
                </a:spcBef>
              </a:pPr>
              <a:r>
                <a:rPr lang="zh-CN" altLang="en-US" sz="2400" b="1">
                  <a:latin typeface="Times New Roman" pitchFamily="18" charset="0"/>
                </a:rPr>
                <a:t>向</a:t>
              </a:r>
            </a:p>
            <a:p>
              <a:pPr eaLnBrk="0" hangingPunct="0">
                <a:spcBef>
                  <a:spcPct val="50000"/>
                </a:spcBef>
              </a:pPr>
              <a:r>
                <a:rPr lang="zh-CN" altLang="en-US" sz="2400" b="1">
                  <a:latin typeface="Times New Roman" pitchFamily="18" charset="0"/>
                </a:rPr>
                <a:t>信</a:t>
              </a:r>
            </a:p>
            <a:p>
              <a:pPr eaLnBrk="0" hangingPunct="0">
                <a:spcBef>
                  <a:spcPct val="50000"/>
                </a:spcBef>
              </a:pPr>
              <a:r>
                <a:rPr lang="zh-CN" altLang="en-US" sz="2400" b="1">
                  <a:latin typeface="Times New Roman" pitchFamily="18" charset="0"/>
                </a:rPr>
                <a:t>道</a:t>
              </a:r>
            </a:p>
          </p:txBody>
        </p:sp>
        <p:sp>
          <p:nvSpPr>
            <p:cNvPr id="24" name="Line 21"/>
            <p:cNvSpPr>
              <a:spLocks noChangeShapeType="1"/>
            </p:cNvSpPr>
            <p:nvPr/>
          </p:nvSpPr>
          <p:spPr bwMode="auto">
            <a:xfrm>
              <a:off x="1872" y="2064"/>
              <a:ext cx="336" cy="0"/>
            </a:xfrm>
            <a:prstGeom prst="line">
              <a:avLst/>
            </a:prstGeom>
            <a:noFill/>
            <a:ln w="9525">
              <a:solidFill>
                <a:schemeClr val="tx1"/>
              </a:solidFill>
              <a:round/>
              <a:headEnd type="none" w="sm" len="sm"/>
              <a:tailEnd type="triangle" w="med" len="med"/>
            </a:ln>
          </p:spPr>
          <p:txBody>
            <a:bodyPr/>
            <a:lstStyle/>
            <a:p>
              <a:endParaRPr lang="zh-CN" altLang="en-US"/>
            </a:p>
          </p:txBody>
        </p:sp>
        <p:sp>
          <p:nvSpPr>
            <p:cNvPr id="25" name="Line 22"/>
            <p:cNvSpPr>
              <a:spLocks noChangeShapeType="1"/>
            </p:cNvSpPr>
            <p:nvPr/>
          </p:nvSpPr>
          <p:spPr bwMode="auto">
            <a:xfrm flipH="1">
              <a:off x="1872" y="2976"/>
              <a:ext cx="288" cy="0"/>
            </a:xfrm>
            <a:prstGeom prst="line">
              <a:avLst/>
            </a:prstGeom>
            <a:noFill/>
            <a:ln w="9525">
              <a:solidFill>
                <a:schemeClr val="tx1"/>
              </a:solidFill>
              <a:round/>
              <a:headEnd type="none" w="sm" len="sm"/>
              <a:tailEnd type="triangle" w="med" len="med"/>
            </a:ln>
          </p:spPr>
          <p:txBody>
            <a:bodyPr/>
            <a:lstStyle/>
            <a:p>
              <a:endParaRPr lang="zh-CN" altLang="en-US"/>
            </a:p>
          </p:txBody>
        </p:sp>
        <p:sp>
          <p:nvSpPr>
            <p:cNvPr id="26" name="Line 23"/>
            <p:cNvSpPr>
              <a:spLocks noChangeShapeType="1"/>
            </p:cNvSpPr>
            <p:nvPr/>
          </p:nvSpPr>
          <p:spPr bwMode="auto">
            <a:xfrm>
              <a:off x="2544" y="2064"/>
              <a:ext cx="336" cy="0"/>
            </a:xfrm>
            <a:prstGeom prst="line">
              <a:avLst/>
            </a:prstGeom>
            <a:noFill/>
            <a:ln w="9525">
              <a:solidFill>
                <a:schemeClr val="tx1"/>
              </a:solidFill>
              <a:round/>
              <a:headEnd type="none" w="sm" len="sm"/>
              <a:tailEnd type="triangle" w="med" len="med"/>
            </a:ln>
          </p:spPr>
          <p:txBody>
            <a:bodyPr/>
            <a:lstStyle/>
            <a:p>
              <a:endParaRPr lang="zh-CN" altLang="en-US"/>
            </a:p>
          </p:txBody>
        </p:sp>
        <p:sp>
          <p:nvSpPr>
            <p:cNvPr id="27" name="Line 24"/>
            <p:cNvSpPr>
              <a:spLocks noChangeShapeType="1"/>
            </p:cNvSpPr>
            <p:nvPr/>
          </p:nvSpPr>
          <p:spPr bwMode="auto">
            <a:xfrm flipH="1">
              <a:off x="2496" y="2976"/>
              <a:ext cx="288" cy="0"/>
            </a:xfrm>
            <a:prstGeom prst="line">
              <a:avLst/>
            </a:prstGeom>
            <a:noFill/>
            <a:ln w="9525">
              <a:solidFill>
                <a:schemeClr val="tx1"/>
              </a:solidFill>
              <a:round/>
              <a:headEnd type="none" w="sm" len="sm"/>
              <a:tailEnd type="triangle" w="med" len="med"/>
            </a:ln>
          </p:spPr>
          <p:txBody>
            <a:bodyPr/>
            <a:lstStyle/>
            <a:p>
              <a:endParaRPr lang="zh-CN" altLang="en-US"/>
            </a:p>
          </p:txBody>
        </p:sp>
        <p:sp>
          <p:nvSpPr>
            <p:cNvPr id="28" name="Text Box 25"/>
            <p:cNvSpPr txBox="1">
              <a:spLocks noChangeArrowheads="1"/>
            </p:cNvSpPr>
            <p:nvPr/>
          </p:nvSpPr>
          <p:spPr bwMode="auto">
            <a:xfrm>
              <a:off x="2880" y="1914"/>
              <a:ext cx="816" cy="294"/>
            </a:xfrm>
            <a:prstGeom prst="rect">
              <a:avLst/>
            </a:prstGeom>
            <a:noFill/>
            <a:ln w="9525">
              <a:solidFill>
                <a:schemeClr val="tx1"/>
              </a:solidFill>
              <a:miter lim="800000"/>
              <a:headEnd type="none" w="sm" len="sm"/>
              <a:tailEnd type="none" w="sm" len="sm"/>
            </a:ln>
          </p:spPr>
          <p:txBody>
            <a:bodyPr>
              <a:spAutoFit/>
            </a:bodyPr>
            <a:lstStyle/>
            <a:p>
              <a:pPr algn="ctr" eaLnBrk="0" hangingPunct="0">
                <a:spcBef>
                  <a:spcPct val="50000"/>
                </a:spcBef>
              </a:pPr>
              <a:r>
                <a:rPr lang="zh-CN" altLang="en-US" sz="2400" b="1">
                  <a:latin typeface="Times New Roman" pitchFamily="18" charset="0"/>
                </a:rPr>
                <a:t>解码器</a:t>
              </a:r>
            </a:p>
          </p:txBody>
        </p:sp>
        <p:sp>
          <p:nvSpPr>
            <p:cNvPr id="29" name="Text Box 26"/>
            <p:cNvSpPr txBox="1">
              <a:spLocks noChangeArrowheads="1"/>
            </p:cNvSpPr>
            <p:nvPr/>
          </p:nvSpPr>
          <p:spPr bwMode="auto">
            <a:xfrm>
              <a:off x="2784" y="2832"/>
              <a:ext cx="1104" cy="294"/>
            </a:xfrm>
            <a:prstGeom prst="rect">
              <a:avLst/>
            </a:prstGeom>
            <a:noFill/>
            <a:ln w="9525">
              <a:solidFill>
                <a:schemeClr val="tx1"/>
              </a:solidFill>
              <a:miter lim="800000"/>
              <a:headEnd type="none" w="sm" len="sm"/>
              <a:tailEnd type="none" w="sm" len="sm"/>
            </a:ln>
          </p:spPr>
          <p:txBody>
            <a:bodyPr>
              <a:spAutoFit/>
            </a:bodyPr>
            <a:lstStyle/>
            <a:p>
              <a:pPr algn="ctr" eaLnBrk="0" hangingPunct="0">
                <a:spcBef>
                  <a:spcPct val="50000"/>
                </a:spcBef>
              </a:pPr>
              <a:r>
                <a:rPr lang="zh-CN" altLang="en-US" sz="2400" b="1">
                  <a:latin typeface="Times New Roman" pitchFamily="18" charset="0"/>
                </a:rPr>
                <a:t>指令产生器</a:t>
              </a:r>
            </a:p>
          </p:txBody>
        </p:sp>
        <p:sp>
          <p:nvSpPr>
            <p:cNvPr id="30" name="Text Box 27"/>
            <p:cNvSpPr txBox="1">
              <a:spLocks noChangeArrowheads="1"/>
            </p:cNvSpPr>
            <p:nvPr/>
          </p:nvSpPr>
          <p:spPr bwMode="auto">
            <a:xfrm>
              <a:off x="4032" y="1828"/>
              <a:ext cx="912" cy="524"/>
            </a:xfrm>
            <a:prstGeom prst="rect">
              <a:avLst/>
            </a:prstGeom>
            <a:noFill/>
            <a:ln w="9525">
              <a:solidFill>
                <a:schemeClr val="tx1"/>
              </a:solidFill>
              <a:miter lim="800000"/>
              <a:headEnd type="none" w="sm" len="sm"/>
              <a:tailEnd type="none" w="sm" len="sm"/>
            </a:ln>
          </p:spPr>
          <p:txBody>
            <a:bodyPr>
              <a:spAutoFit/>
            </a:bodyPr>
            <a:lstStyle/>
            <a:p>
              <a:pPr algn="ctr" eaLnBrk="0" hangingPunct="0">
                <a:spcBef>
                  <a:spcPct val="50000"/>
                </a:spcBef>
              </a:pPr>
              <a:r>
                <a:rPr lang="zh-CN" altLang="en-US" sz="2400" b="1">
                  <a:latin typeface="Times New Roman" pitchFamily="18" charset="0"/>
                </a:rPr>
                <a:t>输出缓冲存储器</a:t>
              </a:r>
            </a:p>
          </p:txBody>
        </p:sp>
        <p:sp>
          <p:nvSpPr>
            <p:cNvPr id="31" name="Line 28"/>
            <p:cNvSpPr>
              <a:spLocks noChangeShapeType="1"/>
            </p:cNvSpPr>
            <p:nvPr/>
          </p:nvSpPr>
          <p:spPr bwMode="auto">
            <a:xfrm>
              <a:off x="3264" y="2208"/>
              <a:ext cx="0" cy="624"/>
            </a:xfrm>
            <a:prstGeom prst="line">
              <a:avLst/>
            </a:prstGeom>
            <a:noFill/>
            <a:ln w="9525">
              <a:solidFill>
                <a:schemeClr val="tx1"/>
              </a:solidFill>
              <a:round/>
              <a:headEnd type="none" w="sm" len="sm"/>
              <a:tailEnd type="triangle" w="med" len="med"/>
            </a:ln>
          </p:spPr>
          <p:txBody>
            <a:bodyPr/>
            <a:lstStyle/>
            <a:p>
              <a:endParaRPr lang="zh-CN" altLang="en-US"/>
            </a:p>
          </p:txBody>
        </p:sp>
        <p:sp>
          <p:nvSpPr>
            <p:cNvPr id="32" name="Line 29"/>
            <p:cNvSpPr>
              <a:spLocks noChangeShapeType="1"/>
            </p:cNvSpPr>
            <p:nvPr/>
          </p:nvSpPr>
          <p:spPr bwMode="auto">
            <a:xfrm>
              <a:off x="3696" y="2016"/>
              <a:ext cx="336" cy="0"/>
            </a:xfrm>
            <a:prstGeom prst="line">
              <a:avLst/>
            </a:prstGeom>
            <a:noFill/>
            <a:ln w="9525">
              <a:solidFill>
                <a:schemeClr val="tx1"/>
              </a:solidFill>
              <a:round/>
              <a:headEnd type="none" w="sm" len="sm"/>
              <a:tailEnd type="triangle" w="med" len="med"/>
            </a:ln>
          </p:spPr>
          <p:txBody>
            <a:bodyPr/>
            <a:lstStyle/>
            <a:p>
              <a:endParaRPr lang="zh-CN" altLang="en-US"/>
            </a:p>
          </p:txBody>
        </p:sp>
        <p:sp>
          <p:nvSpPr>
            <p:cNvPr id="33" name="Line 30"/>
            <p:cNvSpPr>
              <a:spLocks noChangeShapeType="1"/>
            </p:cNvSpPr>
            <p:nvPr/>
          </p:nvSpPr>
          <p:spPr bwMode="auto">
            <a:xfrm>
              <a:off x="3888" y="2976"/>
              <a:ext cx="912" cy="0"/>
            </a:xfrm>
            <a:prstGeom prst="line">
              <a:avLst/>
            </a:prstGeom>
            <a:noFill/>
            <a:ln w="9525">
              <a:solidFill>
                <a:schemeClr val="tx1"/>
              </a:solidFill>
              <a:round/>
              <a:headEnd type="none" w="sm" len="sm"/>
              <a:tailEnd type="none" w="sm" len="sm"/>
            </a:ln>
          </p:spPr>
          <p:txBody>
            <a:bodyPr/>
            <a:lstStyle/>
            <a:p>
              <a:endParaRPr lang="zh-CN" altLang="en-US"/>
            </a:p>
          </p:txBody>
        </p:sp>
        <p:sp>
          <p:nvSpPr>
            <p:cNvPr id="34" name="Line 31"/>
            <p:cNvSpPr>
              <a:spLocks noChangeShapeType="1"/>
            </p:cNvSpPr>
            <p:nvPr/>
          </p:nvSpPr>
          <p:spPr bwMode="auto">
            <a:xfrm flipV="1">
              <a:off x="4800" y="2352"/>
              <a:ext cx="0" cy="624"/>
            </a:xfrm>
            <a:prstGeom prst="line">
              <a:avLst/>
            </a:prstGeom>
            <a:noFill/>
            <a:ln w="9525">
              <a:solidFill>
                <a:schemeClr val="tx1"/>
              </a:solidFill>
              <a:round/>
              <a:headEnd type="none" w="sm" len="sm"/>
              <a:tailEnd type="triangle" w="med" len="med"/>
            </a:ln>
          </p:spPr>
          <p:txBody>
            <a:bodyPr/>
            <a:lstStyle/>
            <a:p>
              <a:endParaRPr lang="zh-CN" altLang="en-US"/>
            </a:p>
          </p:txBody>
        </p:sp>
        <p:sp>
          <p:nvSpPr>
            <p:cNvPr id="35" name="Line 32"/>
            <p:cNvSpPr>
              <a:spLocks noChangeShapeType="1"/>
            </p:cNvSpPr>
            <p:nvPr/>
          </p:nvSpPr>
          <p:spPr bwMode="auto">
            <a:xfrm>
              <a:off x="4944" y="2064"/>
              <a:ext cx="336" cy="0"/>
            </a:xfrm>
            <a:prstGeom prst="line">
              <a:avLst/>
            </a:prstGeom>
            <a:noFill/>
            <a:ln w="9525">
              <a:solidFill>
                <a:schemeClr val="tx1"/>
              </a:solidFill>
              <a:round/>
              <a:headEnd type="none" w="sm" len="sm"/>
              <a:tailEnd type="triangle" w="med" len="med"/>
            </a:ln>
          </p:spPr>
          <p:txBody>
            <a:bodyPr/>
            <a:lstStyle/>
            <a:p>
              <a:endParaRPr lang="zh-CN" altLang="en-US"/>
            </a:p>
          </p:txBody>
        </p:sp>
        <p:sp>
          <p:nvSpPr>
            <p:cNvPr id="36" name="Text Box 33"/>
            <p:cNvSpPr txBox="1">
              <a:spLocks noChangeArrowheads="1"/>
            </p:cNvSpPr>
            <p:nvPr/>
          </p:nvSpPr>
          <p:spPr bwMode="auto">
            <a:xfrm>
              <a:off x="5280" y="1920"/>
              <a:ext cx="288" cy="984"/>
            </a:xfrm>
            <a:prstGeom prst="rect">
              <a:avLst/>
            </a:prstGeom>
            <a:noFill/>
            <a:ln w="9525">
              <a:solidFill>
                <a:schemeClr val="tx1"/>
              </a:solidFill>
              <a:miter lim="800000"/>
              <a:headEnd type="none" w="sm" len="sm"/>
              <a:tailEnd type="none" w="sm" len="sm"/>
            </a:ln>
          </p:spPr>
          <p:txBody>
            <a:bodyPr>
              <a:spAutoFit/>
            </a:bodyPr>
            <a:lstStyle/>
            <a:p>
              <a:pPr eaLnBrk="0" hangingPunct="0">
                <a:spcBef>
                  <a:spcPct val="50000"/>
                </a:spcBef>
              </a:pPr>
              <a:r>
                <a:rPr lang="zh-CN" altLang="en-US" sz="2400" b="1">
                  <a:latin typeface="Times New Roman" pitchFamily="18" charset="0"/>
                </a:rPr>
                <a:t>收</a:t>
              </a:r>
            </a:p>
            <a:p>
              <a:pPr eaLnBrk="0" hangingPunct="0">
                <a:spcBef>
                  <a:spcPct val="50000"/>
                </a:spcBef>
              </a:pPr>
              <a:r>
                <a:rPr lang="zh-CN" altLang="en-US" sz="2400" b="1">
                  <a:latin typeface="Times New Roman" pitchFamily="18" charset="0"/>
                </a:rPr>
                <a:t>信</a:t>
              </a:r>
            </a:p>
            <a:p>
              <a:pPr eaLnBrk="0" hangingPunct="0">
                <a:spcBef>
                  <a:spcPct val="50000"/>
                </a:spcBef>
              </a:pPr>
              <a:r>
                <a:rPr lang="zh-CN" altLang="en-US" sz="2400" b="1">
                  <a:latin typeface="Times New Roman" pitchFamily="18" charset="0"/>
                </a:rPr>
                <a:t>者</a:t>
              </a:r>
            </a:p>
          </p:txBody>
        </p:sp>
        <p:sp>
          <p:nvSpPr>
            <p:cNvPr id="37" name="Line 34"/>
            <p:cNvSpPr>
              <a:spLocks noChangeShapeType="1"/>
            </p:cNvSpPr>
            <p:nvPr/>
          </p:nvSpPr>
          <p:spPr bwMode="auto">
            <a:xfrm flipV="1">
              <a:off x="1248" y="2400"/>
              <a:ext cx="0" cy="384"/>
            </a:xfrm>
            <a:prstGeom prst="line">
              <a:avLst/>
            </a:prstGeom>
            <a:noFill/>
            <a:ln w="9525">
              <a:solidFill>
                <a:schemeClr val="tx1"/>
              </a:solidFill>
              <a:round/>
              <a:headEnd type="none" w="sm" len="sm"/>
              <a:tailEnd type="triangle" w="med" len="med"/>
            </a:ln>
          </p:spPr>
          <p:txBody>
            <a:bodyPr/>
            <a:lstStyle/>
            <a:p>
              <a:endParaRPr lang="zh-CN" altLang="en-US"/>
            </a:p>
          </p:txBody>
        </p:sp>
        <p:sp>
          <p:nvSpPr>
            <p:cNvPr id="38" name="Text Box 36"/>
            <p:cNvSpPr txBox="1">
              <a:spLocks noChangeArrowheads="1"/>
            </p:cNvSpPr>
            <p:nvPr/>
          </p:nvSpPr>
          <p:spPr bwMode="auto">
            <a:xfrm>
              <a:off x="3936" y="2736"/>
              <a:ext cx="1008" cy="538"/>
            </a:xfrm>
            <a:prstGeom prst="rect">
              <a:avLst/>
            </a:prstGeom>
            <a:noFill/>
            <a:ln w="9525">
              <a:noFill/>
              <a:miter lim="800000"/>
              <a:headEnd type="none" w="sm" len="sm"/>
              <a:tailEnd type="none" w="sm" len="sm"/>
            </a:ln>
          </p:spPr>
          <p:txBody>
            <a:bodyPr>
              <a:spAutoFit/>
            </a:bodyPr>
            <a:lstStyle/>
            <a:p>
              <a:pPr eaLnBrk="0" hangingPunct="0">
                <a:spcBef>
                  <a:spcPct val="50000"/>
                </a:spcBef>
              </a:pPr>
              <a:r>
                <a:rPr lang="zh-CN" altLang="en-US" sz="2000">
                  <a:latin typeface="Times New Roman" pitchFamily="18" charset="0"/>
                </a:rPr>
                <a:t>正确时输出</a:t>
              </a:r>
            </a:p>
            <a:p>
              <a:pPr eaLnBrk="0" hangingPunct="0">
                <a:spcBef>
                  <a:spcPct val="50000"/>
                </a:spcBef>
              </a:pPr>
              <a:r>
                <a:rPr lang="zh-CN" altLang="en-US" sz="2000">
                  <a:latin typeface="Times New Roman" pitchFamily="18" charset="0"/>
                </a:rPr>
                <a:t>错误时删除</a:t>
              </a:r>
            </a:p>
          </p:txBody>
        </p:sp>
      </p:grpSp>
      <p:sp>
        <p:nvSpPr>
          <p:cNvPr id="39" name="Line 38"/>
          <p:cNvSpPr>
            <a:spLocks noChangeShapeType="1"/>
          </p:cNvSpPr>
          <p:nvPr/>
        </p:nvSpPr>
        <p:spPr bwMode="auto">
          <a:xfrm flipH="1">
            <a:off x="5791200" y="3048000"/>
            <a:ext cx="381000" cy="381000"/>
          </a:xfrm>
          <a:prstGeom prst="line">
            <a:avLst/>
          </a:prstGeom>
          <a:noFill/>
          <a:ln w="9525">
            <a:solidFill>
              <a:schemeClr val="tx1"/>
            </a:solidFill>
            <a:round/>
            <a:headEnd type="none" w="sm" len="sm"/>
            <a:tailEnd type="triangle" w="sm" len="sm"/>
          </a:ln>
        </p:spPr>
        <p:txBody>
          <a:bodyPr/>
          <a:lstStyle/>
          <a:p>
            <a:endParaRPr lang="zh-CN" altLang="en-US"/>
          </a:p>
        </p:txBody>
      </p:sp>
      <p:sp>
        <p:nvSpPr>
          <p:cNvPr id="40" name="Text Box 39"/>
          <p:cNvSpPr txBox="1">
            <a:spLocks noChangeArrowheads="1"/>
          </p:cNvSpPr>
          <p:nvPr/>
        </p:nvSpPr>
        <p:spPr bwMode="auto">
          <a:xfrm>
            <a:off x="6096000" y="2743200"/>
            <a:ext cx="2057400" cy="396875"/>
          </a:xfrm>
          <a:prstGeom prst="rect">
            <a:avLst/>
          </a:prstGeom>
          <a:noFill/>
          <a:ln w="9525">
            <a:noFill/>
            <a:miter lim="800000"/>
            <a:headEnd type="none" w="sm" len="sm"/>
            <a:tailEnd type="none" w="sm" len="sm"/>
          </a:ln>
        </p:spPr>
        <p:txBody>
          <a:bodyPr>
            <a:spAutoFit/>
          </a:bodyPr>
          <a:lstStyle/>
          <a:p>
            <a:pPr eaLnBrk="0" hangingPunct="0">
              <a:spcBef>
                <a:spcPct val="50000"/>
              </a:spcBef>
            </a:pPr>
            <a:r>
              <a:rPr lang="zh-CN" altLang="en-US" sz="2000">
                <a:latin typeface="Times New Roman" pitchFamily="18" charset="0"/>
              </a:rPr>
              <a:t>判断有无错误</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lide(from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nodeType="clickEffect">
                                  <p:stCondLst>
                                    <p:cond delay="0"/>
                                  </p:stCondLst>
                                  <p:childTnLst>
                                    <p:set>
                                      <p:cBhvr>
                                        <p:cTn id="11" dur="1" fill="hold">
                                          <p:stCondLst>
                                            <p:cond delay="0"/>
                                          </p:stCondLst>
                                        </p:cTn>
                                        <p:tgtEl>
                                          <p:spTgt spid="17"/>
                                        </p:tgtEl>
                                        <p:attrNameLst>
                                          <p:attrName>style.visibility</p:attrName>
                                        </p:attrNameLst>
                                      </p:cBhvr>
                                      <p:to>
                                        <p:strVal val="visible"/>
                                      </p:to>
                                    </p:set>
                                    <p:anim calcmode="lin" valueType="num">
                                      <p:cBhvr additive="base">
                                        <p:cTn id="12" dur="500" fill="hold"/>
                                        <p:tgtEl>
                                          <p:spTgt spid="17"/>
                                        </p:tgtEl>
                                        <p:attrNameLst>
                                          <p:attrName>ppt_x</p:attrName>
                                        </p:attrNameLst>
                                      </p:cBhvr>
                                      <p:tavLst>
                                        <p:tav tm="0">
                                          <p:val>
                                            <p:strVal val="0-#ppt_w/2"/>
                                          </p:val>
                                        </p:tav>
                                        <p:tav tm="100000">
                                          <p:val>
                                            <p:strVal val="#ppt_x"/>
                                          </p:val>
                                        </p:tav>
                                      </p:tavLst>
                                    </p:anim>
                                    <p:anim calcmode="lin" valueType="num">
                                      <p:cBhvr additive="base">
                                        <p:cTn id="13" dur="5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8" fill="hold" grpId="0" nodeType="clickEffect">
                                  <p:stCondLst>
                                    <p:cond delay="0"/>
                                  </p:stCondLst>
                                  <p:childTnLst>
                                    <p:set>
                                      <p:cBhvr>
                                        <p:cTn id="17" dur="1" fill="hold">
                                          <p:stCondLst>
                                            <p:cond delay="0"/>
                                          </p:stCondLst>
                                        </p:cTn>
                                        <p:tgtEl>
                                          <p:spTgt spid="39"/>
                                        </p:tgtEl>
                                        <p:attrNameLst>
                                          <p:attrName>style.visibility</p:attrName>
                                        </p:attrNameLst>
                                      </p:cBhvr>
                                      <p:to>
                                        <p:strVal val="visible"/>
                                      </p:to>
                                    </p:set>
                                    <p:anim calcmode="lin" valueType="num">
                                      <p:cBhvr additive="base">
                                        <p:cTn id="18" dur="500" fill="hold"/>
                                        <p:tgtEl>
                                          <p:spTgt spid="39"/>
                                        </p:tgtEl>
                                        <p:attrNameLst>
                                          <p:attrName>ppt_x</p:attrName>
                                        </p:attrNameLst>
                                      </p:cBhvr>
                                      <p:tavLst>
                                        <p:tav tm="0">
                                          <p:val>
                                            <p:strVal val="0-#ppt_w/2"/>
                                          </p:val>
                                        </p:tav>
                                        <p:tav tm="100000">
                                          <p:val>
                                            <p:strVal val="#ppt_x"/>
                                          </p:val>
                                        </p:tav>
                                      </p:tavLst>
                                    </p:anim>
                                    <p:anim calcmode="lin" valueType="num">
                                      <p:cBhvr additive="base">
                                        <p:cTn id="19" dur="500" fill="hold"/>
                                        <p:tgtEl>
                                          <p:spTgt spid="39"/>
                                        </p:tgtEl>
                                        <p:attrNameLst>
                                          <p:attrName>ppt_y</p:attrName>
                                        </p:attrNameLst>
                                      </p:cBhvr>
                                      <p:tavLst>
                                        <p:tav tm="0">
                                          <p:val>
                                            <p:strVal val="#ppt_y"/>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8" fill="hold" grpId="0" nodeType="clickEffect">
                                  <p:stCondLst>
                                    <p:cond delay="0"/>
                                  </p:stCondLst>
                                  <p:childTnLst>
                                    <p:set>
                                      <p:cBhvr>
                                        <p:cTn id="23" dur="1" fill="hold">
                                          <p:stCondLst>
                                            <p:cond delay="0"/>
                                          </p:stCondLst>
                                        </p:cTn>
                                        <p:tgtEl>
                                          <p:spTgt spid="40"/>
                                        </p:tgtEl>
                                        <p:attrNameLst>
                                          <p:attrName>style.visibility</p:attrName>
                                        </p:attrNameLst>
                                      </p:cBhvr>
                                      <p:to>
                                        <p:strVal val="visible"/>
                                      </p:to>
                                    </p:set>
                                    <p:anim calcmode="lin" valueType="num">
                                      <p:cBhvr additive="base">
                                        <p:cTn id="24" dur="500" fill="hold"/>
                                        <p:tgtEl>
                                          <p:spTgt spid="40"/>
                                        </p:tgtEl>
                                        <p:attrNameLst>
                                          <p:attrName>ppt_x</p:attrName>
                                        </p:attrNameLst>
                                      </p:cBhvr>
                                      <p:tavLst>
                                        <p:tav tm="0">
                                          <p:val>
                                            <p:strVal val="0-#ppt_w/2"/>
                                          </p:val>
                                        </p:tav>
                                        <p:tav tm="100000">
                                          <p:val>
                                            <p:strVal val="#ppt_x"/>
                                          </p:val>
                                        </p:tav>
                                      </p:tavLst>
                                    </p:anim>
                                    <p:anim calcmode="lin" valueType="num">
                                      <p:cBhvr additive="base">
                                        <p:cTn id="25" dur="500" fill="hold"/>
                                        <p:tgtEl>
                                          <p:spTgt spid="40"/>
                                        </p:tgtEl>
                                        <p:attrNameLst>
                                          <p:attrName>ppt_y</p:attrName>
                                        </p:attrNameLst>
                                      </p:cBhvr>
                                      <p:tavLst>
                                        <p:tav tm="0">
                                          <p:val>
                                            <p:strVal val="#ppt_y"/>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grpId="0" nodeType="clickEffect">
                                  <p:stCondLst>
                                    <p:cond delay="0"/>
                                  </p:stCondLst>
                                  <p:childTnLst>
                                    <p:set>
                                      <p:cBhvr>
                                        <p:cTn id="29" dur="1" fill="hold">
                                          <p:stCondLst>
                                            <p:cond delay="499"/>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utoUpdateAnimBg="0"/>
      <p:bldP spid="16" grpId="0" autoUpdateAnimBg="0"/>
      <p:bldP spid="39" grpId="0" animBg="1"/>
      <p:bldP spid="40" grpId="0"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26"/>
          <p:cNvSpPr txBox="1">
            <a:spLocks noChangeArrowheads="1"/>
          </p:cNvSpPr>
          <p:nvPr/>
        </p:nvSpPr>
        <p:spPr bwMode="auto">
          <a:xfrm>
            <a:off x="6019800" y="240268"/>
            <a:ext cx="2895600" cy="369332"/>
          </a:xfrm>
          <a:prstGeom prst="rect">
            <a:avLst/>
          </a:prstGeom>
          <a:noFill/>
          <a:ln w="9525">
            <a:noFill/>
            <a:miter lim="800000"/>
            <a:headEnd/>
            <a:tailEnd/>
          </a:ln>
        </p:spPr>
        <p:txBody>
          <a:bodyPr wrap="square">
            <a:spAutoFit/>
          </a:bodyPr>
          <a:lstStyle/>
          <a:p>
            <a:r>
              <a:rPr lang="en-US" altLang="zh-CN" b="1" dirty="0" smtClean="0">
                <a:solidFill>
                  <a:schemeClr val="bg1">
                    <a:lumMod val="95000"/>
                  </a:schemeClr>
                </a:solidFill>
              </a:rPr>
              <a:t>《</a:t>
            </a:r>
            <a:r>
              <a:rPr lang="zh-CN" altLang="en-US" b="1" dirty="0" smtClean="0">
                <a:solidFill>
                  <a:schemeClr val="bg1">
                    <a:lumMod val="95000"/>
                  </a:schemeClr>
                </a:solidFill>
              </a:rPr>
              <a:t>通信系统设计与应用</a:t>
            </a:r>
            <a:r>
              <a:rPr lang="en-US" altLang="zh-CN" b="1" dirty="0" smtClean="0">
                <a:solidFill>
                  <a:schemeClr val="bg1">
                    <a:lumMod val="95000"/>
                  </a:schemeClr>
                </a:solidFill>
              </a:rPr>
              <a:t>》</a:t>
            </a:r>
            <a:endParaRPr lang="zh-CN" altLang="en-US" b="1" dirty="0">
              <a:solidFill>
                <a:schemeClr val="bg1">
                  <a:lumMod val="95000"/>
                </a:schemeClr>
              </a:solidFill>
            </a:endParaRPr>
          </a:p>
        </p:txBody>
      </p:sp>
      <p:sp>
        <p:nvSpPr>
          <p:cNvPr id="4" name="Text Box 38"/>
          <p:cNvSpPr txBox="1">
            <a:spLocks noChangeArrowheads="1"/>
          </p:cNvSpPr>
          <p:nvPr/>
        </p:nvSpPr>
        <p:spPr bwMode="auto">
          <a:xfrm>
            <a:off x="457200" y="1295400"/>
            <a:ext cx="5562600" cy="519113"/>
          </a:xfrm>
          <a:prstGeom prst="rect">
            <a:avLst/>
          </a:prstGeom>
          <a:noFill/>
          <a:ln w="9525">
            <a:noFill/>
            <a:miter lim="800000"/>
            <a:headEnd type="none" w="sm" len="sm"/>
            <a:tailEnd type="none" w="sm" len="sm"/>
          </a:ln>
        </p:spPr>
        <p:txBody>
          <a:bodyPr>
            <a:spAutoFit/>
          </a:bodyPr>
          <a:lstStyle/>
          <a:p>
            <a:pPr>
              <a:spcBef>
                <a:spcPct val="20000"/>
              </a:spcBef>
              <a:buClr>
                <a:schemeClr val="accent2"/>
              </a:buClr>
              <a:buSzPct val="75000"/>
              <a:buFont typeface="Monotype Sorts" pitchFamily="2" charset="2"/>
              <a:buNone/>
            </a:pPr>
            <a:r>
              <a:rPr kumimoji="0" lang="en-US" altLang="zh-CN" sz="2800" b="1" u="sng" dirty="0">
                <a:latin typeface="Times New Roman" pitchFamily="18" charset="0"/>
                <a:ea typeface="黑体" pitchFamily="2" charset="-122"/>
              </a:rPr>
              <a:t>① </a:t>
            </a:r>
            <a:r>
              <a:rPr kumimoji="0" lang="zh-CN" altLang="en-US" sz="2800" b="1" u="sng" dirty="0" smtClean="0">
                <a:latin typeface="Times New Roman" pitchFamily="18" charset="0"/>
                <a:ea typeface="黑体" pitchFamily="2" charset="-122"/>
              </a:rPr>
              <a:t>停止等待</a:t>
            </a:r>
            <a:r>
              <a:rPr kumimoji="0" lang="en-US" altLang="zh-CN" sz="2800" b="1" u="sng" dirty="0" smtClean="0">
                <a:latin typeface="Times New Roman" pitchFamily="18" charset="0"/>
                <a:ea typeface="黑体" pitchFamily="2" charset="-122"/>
              </a:rPr>
              <a:t>ARQ</a:t>
            </a:r>
            <a:endParaRPr kumimoji="0" lang="zh-CN" altLang="en-US" sz="2800" b="1" u="sng" dirty="0">
              <a:solidFill>
                <a:srgbClr val="FF0000"/>
              </a:solidFill>
              <a:latin typeface="Times New Roman" pitchFamily="18" charset="0"/>
              <a:ea typeface="黑体" pitchFamily="2" charset="-122"/>
            </a:endParaRPr>
          </a:p>
        </p:txBody>
      </p:sp>
      <p:grpSp>
        <p:nvGrpSpPr>
          <p:cNvPr id="5" name="Group 41"/>
          <p:cNvGrpSpPr>
            <a:grpSpLocks/>
          </p:cNvGrpSpPr>
          <p:nvPr/>
        </p:nvGrpSpPr>
        <p:grpSpPr bwMode="auto">
          <a:xfrm>
            <a:off x="838200" y="2362200"/>
            <a:ext cx="7207250" cy="3125788"/>
            <a:chOff x="528" y="1296"/>
            <a:chExt cx="4540" cy="1969"/>
          </a:xfrm>
        </p:grpSpPr>
        <p:sp>
          <p:nvSpPr>
            <p:cNvPr id="6" name="Line 3"/>
            <p:cNvSpPr>
              <a:spLocks noChangeShapeType="1"/>
            </p:cNvSpPr>
            <p:nvPr/>
          </p:nvSpPr>
          <p:spPr bwMode="auto">
            <a:xfrm flipV="1">
              <a:off x="1377" y="1615"/>
              <a:ext cx="0" cy="159"/>
            </a:xfrm>
            <a:prstGeom prst="line">
              <a:avLst/>
            </a:prstGeom>
            <a:noFill/>
            <a:ln w="9525">
              <a:solidFill>
                <a:schemeClr val="tx1"/>
              </a:solidFill>
              <a:round/>
              <a:headEnd/>
              <a:tailEnd/>
            </a:ln>
          </p:spPr>
          <p:txBody>
            <a:bodyPr wrap="none" anchor="ctr">
              <a:spAutoFit/>
            </a:bodyPr>
            <a:lstStyle/>
            <a:p>
              <a:endParaRPr lang="zh-CN" altLang="en-US"/>
            </a:p>
          </p:txBody>
        </p:sp>
        <p:sp>
          <p:nvSpPr>
            <p:cNvPr id="7" name="Line 5"/>
            <p:cNvSpPr>
              <a:spLocks noChangeShapeType="1"/>
            </p:cNvSpPr>
            <p:nvPr/>
          </p:nvSpPr>
          <p:spPr bwMode="auto">
            <a:xfrm>
              <a:off x="1235" y="1690"/>
              <a:ext cx="130" cy="5"/>
            </a:xfrm>
            <a:prstGeom prst="line">
              <a:avLst/>
            </a:prstGeom>
            <a:noFill/>
            <a:ln w="9525">
              <a:solidFill>
                <a:schemeClr val="tx1"/>
              </a:solidFill>
              <a:round/>
              <a:headEnd/>
              <a:tailEnd type="triangle" w="med" len="med"/>
            </a:ln>
          </p:spPr>
          <p:txBody>
            <a:bodyPr wrap="none" anchor="ctr">
              <a:spAutoFit/>
            </a:bodyPr>
            <a:lstStyle/>
            <a:p>
              <a:endParaRPr lang="zh-CN" altLang="en-US"/>
            </a:p>
          </p:txBody>
        </p:sp>
        <p:sp>
          <p:nvSpPr>
            <p:cNvPr id="8" name="Text Box 7"/>
            <p:cNvSpPr txBox="1">
              <a:spLocks noChangeArrowheads="1"/>
            </p:cNvSpPr>
            <p:nvPr/>
          </p:nvSpPr>
          <p:spPr bwMode="auto">
            <a:xfrm>
              <a:off x="2577" y="1793"/>
              <a:ext cx="240" cy="294"/>
            </a:xfrm>
            <a:prstGeom prst="rect">
              <a:avLst/>
            </a:prstGeom>
            <a:noFill/>
            <a:ln w="9525">
              <a:solidFill>
                <a:schemeClr val="tx1"/>
              </a:solidFill>
              <a:miter lim="800000"/>
              <a:headEnd/>
              <a:tailEnd/>
            </a:ln>
          </p:spPr>
          <p:txBody>
            <a:bodyPr>
              <a:spAutoFit/>
            </a:bodyPr>
            <a:lstStyle/>
            <a:p>
              <a:pPr>
                <a:spcBef>
                  <a:spcPct val="50000"/>
                </a:spcBef>
              </a:pPr>
              <a:r>
                <a:rPr lang="en-US" altLang="zh-CN" sz="2400">
                  <a:latin typeface="Times New Roman" pitchFamily="18" charset="0"/>
                </a:rPr>
                <a:t>2</a:t>
              </a:r>
            </a:p>
          </p:txBody>
        </p:sp>
        <p:sp>
          <p:nvSpPr>
            <p:cNvPr id="9" name="Text Box 8"/>
            <p:cNvSpPr txBox="1">
              <a:spLocks noChangeArrowheads="1"/>
            </p:cNvSpPr>
            <p:nvPr/>
          </p:nvSpPr>
          <p:spPr bwMode="auto">
            <a:xfrm>
              <a:off x="528" y="1790"/>
              <a:ext cx="786" cy="288"/>
            </a:xfrm>
            <a:prstGeom prst="rect">
              <a:avLst/>
            </a:prstGeom>
            <a:noFill/>
            <a:ln w="9525">
              <a:noFill/>
              <a:miter lim="800000"/>
              <a:headEnd/>
              <a:tailEnd/>
            </a:ln>
          </p:spPr>
          <p:txBody>
            <a:bodyPr>
              <a:spAutoFit/>
            </a:bodyPr>
            <a:lstStyle/>
            <a:p>
              <a:pPr>
                <a:spcBef>
                  <a:spcPct val="50000"/>
                </a:spcBef>
              </a:pPr>
              <a:r>
                <a:rPr lang="zh-CN" altLang="en-US" sz="2400">
                  <a:solidFill>
                    <a:srgbClr val="FF0000"/>
                  </a:solidFill>
                  <a:latin typeface="Times New Roman" pitchFamily="18" charset="0"/>
                </a:rPr>
                <a:t>发送端：</a:t>
              </a:r>
            </a:p>
          </p:txBody>
        </p:sp>
        <p:sp>
          <p:nvSpPr>
            <p:cNvPr id="10" name="Text Box 9"/>
            <p:cNvSpPr txBox="1">
              <a:spLocks noChangeArrowheads="1"/>
            </p:cNvSpPr>
            <p:nvPr/>
          </p:nvSpPr>
          <p:spPr bwMode="auto">
            <a:xfrm>
              <a:off x="534" y="2447"/>
              <a:ext cx="786" cy="288"/>
            </a:xfrm>
            <a:prstGeom prst="rect">
              <a:avLst/>
            </a:prstGeom>
            <a:noFill/>
            <a:ln w="9525">
              <a:noFill/>
              <a:miter lim="800000"/>
              <a:headEnd/>
              <a:tailEnd/>
            </a:ln>
          </p:spPr>
          <p:txBody>
            <a:bodyPr>
              <a:spAutoFit/>
            </a:bodyPr>
            <a:lstStyle/>
            <a:p>
              <a:pPr>
                <a:spcBef>
                  <a:spcPct val="50000"/>
                </a:spcBef>
              </a:pPr>
              <a:r>
                <a:rPr lang="zh-CN" altLang="en-US" sz="2400">
                  <a:solidFill>
                    <a:srgbClr val="FF0000"/>
                  </a:solidFill>
                  <a:latin typeface="Times New Roman" pitchFamily="18" charset="0"/>
                </a:rPr>
                <a:t>接收端：</a:t>
              </a:r>
              <a:endParaRPr lang="zh-CN" altLang="en-US" sz="2400">
                <a:latin typeface="Times New Roman" pitchFamily="18" charset="0"/>
              </a:endParaRPr>
            </a:p>
          </p:txBody>
        </p:sp>
        <p:grpSp>
          <p:nvGrpSpPr>
            <p:cNvPr id="11" name="Group 10"/>
            <p:cNvGrpSpPr>
              <a:grpSpLocks/>
            </p:cNvGrpSpPr>
            <p:nvPr/>
          </p:nvGrpSpPr>
          <p:grpSpPr bwMode="auto">
            <a:xfrm>
              <a:off x="1372" y="1793"/>
              <a:ext cx="3696" cy="1472"/>
              <a:chOff x="816" y="1152"/>
              <a:chExt cx="3696" cy="1472"/>
            </a:xfrm>
          </p:grpSpPr>
          <p:sp>
            <p:nvSpPr>
              <p:cNvPr id="19" name="Text Box 11"/>
              <p:cNvSpPr txBox="1">
                <a:spLocks noChangeArrowheads="1"/>
              </p:cNvSpPr>
              <p:nvPr/>
            </p:nvSpPr>
            <p:spPr bwMode="auto">
              <a:xfrm>
                <a:off x="816" y="1152"/>
                <a:ext cx="240" cy="294"/>
              </a:xfrm>
              <a:prstGeom prst="rect">
                <a:avLst/>
              </a:prstGeom>
              <a:noFill/>
              <a:ln w="9525">
                <a:solidFill>
                  <a:schemeClr val="tx1"/>
                </a:solidFill>
                <a:miter lim="800000"/>
                <a:headEnd/>
                <a:tailEnd/>
              </a:ln>
            </p:spPr>
            <p:txBody>
              <a:bodyPr>
                <a:spAutoFit/>
              </a:bodyPr>
              <a:lstStyle/>
              <a:p>
                <a:pPr>
                  <a:spcBef>
                    <a:spcPct val="50000"/>
                  </a:spcBef>
                </a:pPr>
                <a:r>
                  <a:rPr lang="en-US" altLang="zh-CN" sz="2400">
                    <a:latin typeface="Times New Roman" pitchFamily="18" charset="0"/>
                  </a:rPr>
                  <a:t>1</a:t>
                </a:r>
              </a:p>
            </p:txBody>
          </p:sp>
          <p:grpSp>
            <p:nvGrpSpPr>
              <p:cNvPr id="20" name="Group 12"/>
              <p:cNvGrpSpPr>
                <a:grpSpLocks/>
              </p:cNvGrpSpPr>
              <p:nvPr/>
            </p:nvGrpSpPr>
            <p:grpSpPr bwMode="auto">
              <a:xfrm>
                <a:off x="1064" y="1152"/>
                <a:ext cx="3448" cy="1472"/>
                <a:chOff x="1064" y="1152"/>
                <a:chExt cx="3448" cy="1472"/>
              </a:xfrm>
            </p:grpSpPr>
            <p:sp>
              <p:nvSpPr>
                <p:cNvPr id="21" name="Text Box 13"/>
                <p:cNvSpPr txBox="1">
                  <a:spLocks noChangeArrowheads="1"/>
                </p:cNvSpPr>
                <p:nvPr/>
              </p:nvSpPr>
              <p:spPr bwMode="auto">
                <a:xfrm>
                  <a:off x="3216" y="1152"/>
                  <a:ext cx="240" cy="294"/>
                </a:xfrm>
                <a:prstGeom prst="rect">
                  <a:avLst/>
                </a:prstGeom>
                <a:noFill/>
                <a:ln w="9525">
                  <a:solidFill>
                    <a:schemeClr val="tx1"/>
                  </a:solidFill>
                  <a:miter lim="800000"/>
                  <a:headEnd/>
                  <a:tailEnd/>
                </a:ln>
              </p:spPr>
              <p:txBody>
                <a:bodyPr>
                  <a:spAutoFit/>
                </a:bodyPr>
                <a:lstStyle/>
                <a:p>
                  <a:pPr>
                    <a:spcBef>
                      <a:spcPct val="50000"/>
                    </a:spcBef>
                  </a:pPr>
                  <a:r>
                    <a:rPr lang="en-US" altLang="zh-CN" sz="2400">
                      <a:latin typeface="Times New Roman" pitchFamily="18" charset="0"/>
                    </a:rPr>
                    <a:t>3</a:t>
                  </a:r>
                </a:p>
              </p:txBody>
            </p:sp>
            <p:sp>
              <p:nvSpPr>
                <p:cNvPr id="22" name="Text Box 14"/>
                <p:cNvSpPr txBox="1">
                  <a:spLocks noChangeArrowheads="1"/>
                </p:cNvSpPr>
                <p:nvPr/>
              </p:nvSpPr>
              <p:spPr bwMode="auto">
                <a:xfrm>
                  <a:off x="4272" y="1152"/>
                  <a:ext cx="240" cy="294"/>
                </a:xfrm>
                <a:prstGeom prst="rect">
                  <a:avLst/>
                </a:prstGeom>
                <a:noFill/>
                <a:ln w="9525">
                  <a:solidFill>
                    <a:schemeClr val="tx1"/>
                  </a:solidFill>
                  <a:miter lim="800000"/>
                  <a:headEnd/>
                  <a:tailEnd/>
                </a:ln>
              </p:spPr>
              <p:txBody>
                <a:bodyPr>
                  <a:spAutoFit/>
                </a:bodyPr>
                <a:lstStyle/>
                <a:p>
                  <a:pPr>
                    <a:spcBef>
                      <a:spcPct val="50000"/>
                    </a:spcBef>
                  </a:pPr>
                  <a:r>
                    <a:rPr lang="en-US" altLang="zh-CN" sz="2400">
                      <a:latin typeface="Times New Roman" pitchFamily="18" charset="0"/>
                    </a:rPr>
                    <a:t>3</a:t>
                  </a:r>
                </a:p>
              </p:txBody>
            </p:sp>
            <p:sp>
              <p:nvSpPr>
                <p:cNvPr id="23" name="Text Box 15"/>
                <p:cNvSpPr txBox="1">
                  <a:spLocks noChangeArrowheads="1"/>
                </p:cNvSpPr>
                <p:nvPr/>
              </p:nvSpPr>
              <p:spPr bwMode="auto">
                <a:xfrm>
                  <a:off x="1359" y="1871"/>
                  <a:ext cx="240" cy="294"/>
                </a:xfrm>
                <a:prstGeom prst="rect">
                  <a:avLst/>
                </a:prstGeom>
                <a:noFill/>
                <a:ln w="9525">
                  <a:solidFill>
                    <a:schemeClr val="tx1"/>
                  </a:solidFill>
                  <a:miter lim="800000"/>
                  <a:headEnd/>
                  <a:tailEnd/>
                </a:ln>
              </p:spPr>
              <p:txBody>
                <a:bodyPr>
                  <a:spAutoFit/>
                </a:bodyPr>
                <a:lstStyle/>
                <a:p>
                  <a:pPr>
                    <a:spcBef>
                      <a:spcPct val="50000"/>
                    </a:spcBef>
                  </a:pPr>
                  <a:r>
                    <a:rPr lang="en-US" altLang="zh-CN" sz="2400">
                      <a:latin typeface="Times New Roman" pitchFamily="18" charset="0"/>
                    </a:rPr>
                    <a:t>1</a:t>
                  </a:r>
                </a:p>
              </p:txBody>
            </p:sp>
            <p:sp>
              <p:nvSpPr>
                <p:cNvPr id="24" name="Text Box 16"/>
                <p:cNvSpPr txBox="1">
                  <a:spLocks noChangeArrowheads="1"/>
                </p:cNvSpPr>
                <p:nvPr/>
              </p:nvSpPr>
              <p:spPr bwMode="auto">
                <a:xfrm>
                  <a:off x="2678" y="1910"/>
                  <a:ext cx="240" cy="294"/>
                </a:xfrm>
                <a:prstGeom prst="rect">
                  <a:avLst/>
                </a:prstGeom>
                <a:noFill/>
                <a:ln w="9525">
                  <a:solidFill>
                    <a:schemeClr val="tx1"/>
                  </a:solidFill>
                  <a:miter lim="800000"/>
                  <a:headEnd/>
                  <a:tailEnd/>
                </a:ln>
              </p:spPr>
              <p:txBody>
                <a:bodyPr>
                  <a:spAutoFit/>
                </a:bodyPr>
                <a:lstStyle/>
                <a:p>
                  <a:pPr>
                    <a:spcBef>
                      <a:spcPct val="50000"/>
                    </a:spcBef>
                  </a:pPr>
                  <a:r>
                    <a:rPr lang="en-US" altLang="zh-CN" sz="2400">
                      <a:latin typeface="Times New Roman" pitchFamily="18" charset="0"/>
                    </a:rPr>
                    <a:t>2</a:t>
                  </a:r>
                </a:p>
              </p:txBody>
            </p:sp>
            <p:sp>
              <p:nvSpPr>
                <p:cNvPr id="25" name="Text Box 17"/>
                <p:cNvSpPr txBox="1">
                  <a:spLocks noChangeArrowheads="1"/>
                </p:cNvSpPr>
                <p:nvPr/>
              </p:nvSpPr>
              <p:spPr bwMode="auto">
                <a:xfrm>
                  <a:off x="3878" y="1899"/>
                  <a:ext cx="240" cy="294"/>
                </a:xfrm>
                <a:prstGeom prst="rect">
                  <a:avLst/>
                </a:prstGeom>
                <a:noFill/>
                <a:ln w="9525">
                  <a:solidFill>
                    <a:schemeClr val="tx1"/>
                  </a:solidFill>
                  <a:miter lim="800000"/>
                  <a:headEnd/>
                  <a:tailEnd/>
                </a:ln>
              </p:spPr>
              <p:txBody>
                <a:bodyPr>
                  <a:spAutoFit/>
                </a:bodyPr>
                <a:lstStyle/>
                <a:p>
                  <a:pPr>
                    <a:spcBef>
                      <a:spcPct val="50000"/>
                    </a:spcBef>
                  </a:pPr>
                  <a:r>
                    <a:rPr lang="en-US" altLang="zh-CN" sz="2400">
                      <a:latin typeface="Times New Roman" pitchFamily="18" charset="0"/>
                    </a:rPr>
                    <a:t>3</a:t>
                  </a:r>
                </a:p>
              </p:txBody>
            </p:sp>
            <p:sp>
              <p:nvSpPr>
                <p:cNvPr id="26" name="Line 18"/>
                <p:cNvSpPr>
                  <a:spLocks noChangeShapeType="1"/>
                </p:cNvSpPr>
                <p:nvPr/>
              </p:nvSpPr>
              <p:spPr bwMode="auto">
                <a:xfrm>
                  <a:off x="1064" y="1455"/>
                  <a:ext cx="306" cy="430"/>
                </a:xfrm>
                <a:prstGeom prst="line">
                  <a:avLst/>
                </a:prstGeom>
                <a:noFill/>
                <a:ln w="9525">
                  <a:solidFill>
                    <a:schemeClr val="tx1"/>
                  </a:solidFill>
                  <a:round/>
                  <a:headEnd/>
                  <a:tailEnd type="triangle" w="med" len="med"/>
                </a:ln>
              </p:spPr>
              <p:txBody>
                <a:bodyPr wrap="none" anchor="ctr"/>
                <a:lstStyle/>
                <a:p>
                  <a:endParaRPr lang="zh-CN" altLang="en-US"/>
                </a:p>
              </p:txBody>
            </p:sp>
            <p:sp>
              <p:nvSpPr>
                <p:cNvPr id="27" name="Line 19"/>
                <p:cNvSpPr>
                  <a:spLocks noChangeShapeType="1"/>
                </p:cNvSpPr>
                <p:nvPr/>
              </p:nvSpPr>
              <p:spPr bwMode="auto">
                <a:xfrm flipV="1">
                  <a:off x="1630" y="1449"/>
                  <a:ext cx="413" cy="430"/>
                </a:xfrm>
                <a:prstGeom prst="line">
                  <a:avLst/>
                </a:prstGeom>
                <a:noFill/>
                <a:ln w="9525">
                  <a:solidFill>
                    <a:schemeClr val="tx1"/>
                  </a:solidFill>
                  <a:round/>
                  <a:headEnd/>
                  <a:tailEnd type="triangle" w="med" len="med"/>
                </a:ln>
              </p:spPr>
              <p:txBody>
                <a:bodyPr wrap="none" anchor="ctr"/>
                <a:lstStyle/>
                <a:p>
                  <a:endParaRPr lang="zh-CN" altLang="en-US"/>
                </a:p>
              </p:txBody>
            </p:sp>
            <p:sp>
              <p:nvSpPr>
                <p:cNvPr id="28" name="Line 20"/>
                <p:cNvSpPr>
                  <a:spLocks noChangeShapeType="1"/>
                </p:cNvSpPr>
                <p:nvPr/>
              </p:nvSpPr>
              <p:spPr bwMode="auto">
                <a:xfrm>
                  <a:off x="2258" y="1438"/>
                  <a:ext cx="414" cy="475"/>
                </a:xfrm>
                <a:prstGeom prst="line">
                  <a:avLst/>
                </a:prstGeom>
                <a:noFill/>
                <a:ln w="9525">
                  <a:solidFill>
                    <a:schemeClr val="tx1"/>
                  </a:solidFill>
                  <a:round/>
                  <a:headEnd/>
                  <a:tailEnd type="triangle" w="med" len="med"/>
                </a:ln>
              </p:spPr>
              <p:txBody>
                <a:bodyPr wrap="none" anchor="ctr"/>
                <a:lstStyle/>
                <a:p>
                  <a:endParaRPr lang="zh-CN" altLang="en-US"/>
                </a:p>
              </p:txBody>
            </p:sp>
            <p:sp>
              <p:nvSpPr>
                <p:cNvPr id="29" name="Line 21"/>
                <p:cNvSpPr>
                  <a:spLocks noChangeShapeType="1"/>
                </p:cNvSpPr>
                <p:nvPr/>
              </p:nvSpPr>
              <p:spPr bwMode="auto">
                <a:xfrm flipV="1">
                  <a:off x="2926" y="1443"/>
                  <a:ext cx="317" cy="465"/>
                </a:xfrm>
                <a:prstGeom prst="line">
                  <a:avLst/>
                </a:prstGeom>
                <a:noFill/>
                <a:ln w="9525">
                  <a:solidFill>
                    <a:schemeClr val="tx1"/>
                  </a:solidFill>
                  <a:round/>
                  <a:headEnd/>
                  <a:tailEnd type="triangle" w="med" len="med"/>
                </a:ln>
              </p:spPr>
              <p:txBody>
                <a:bodyPr wrap="none" anchor="ctr"/>
                <a:lstStyle/>
                <a:p>
                  <a:endParaRPr lang="zh-CN" altLang="en-US"/>
                </a:p>
              </p:txBody>
            </p:sp>
            <p:sp>
              <p:nvSpPr>
                <p:cNvPr id="30" name="Line 22"/>
                <p:cNvSpPr>
                  <a:spLocks noChangeShapeType="1"/>
                </p:cNvSpPr>
                <p:nvPr/>
              </p:nvSpPr>
              <p:spPr bwMode="auto">
                <a:xfrm>
                  <a:off x="3453" y="1438"/>
                  <a:ext cx="447" cy="470"/>
                </a:xfrm>
                <a:prstGeom prst="line">
                  <a:avLst/>
                </a:prstGeom>
                <a:noFill/>
                <a:ln w="9525">
                  <a:solidFill>
                    <a:schemeClr val="tx1"/>
                  </a:solidFill>
                  <a:round/>
                  <a:headEnd/>
                  <a:tailEnd type="triangle" w="med" len="med"/>
                </a:ln>
              </p:spPr>
              <p:txBody>
                <a:bodyPr wrap="none" anchor="ctr"/>
                <a:lstStyle/>
                <a:p>
                  <a:endParaRPr lang="zh-CN" altLang="en-US"/>
                </a:p>
              </p:txBody>
            </p:sp>
            <p:sp>
              <p:nvSpPr>
                <p:cNvPr id="31" name="Line 23"/>
                <p:cNvSpPr>
                  <a:spLocks noChangeShapeType="1"/>
                </p:cNvSpPr>
                <p:nvPr/>
              </p:nvSpPr>
              <p:spPr bwMode="auto">
                <a:xfrm flipV="1">
                  <a:off x="4120" y="1426"/>
                  <a:ext cx="216" cy="476"/>
                </a:xfrm>
                <a:prstGeom prst="line">
                  <a:avLst/>
                </a:prstGeom>
                <a:noFill/>
                <a:ln w="9525">
                  <a:solidFill>
                    <a:schemeClr val="tx1"/>
                  </a:solidFill>
                  <a:round/>
                  <a:headEnd/>
                  <a:tailEnd type="triangle" w="med" len="med"/>
                </a:ln>
              </p:spPr>
              <p:txBody>
                <a:bodyPr wrap="none" anchor="ctr"/>
                <a:lstStyle/>
                <a:p>
                  <a:endParaRPr lang="zh-CN" altLang="en-US"/>
                </a:p>
              </p:txBody>
            </p:sp>
            <p:sp>
              <p:nvSpPr>
                <p:cNvPr id="32" name="Text Box 24"/>
                <p:cNvSpPr txBox="1">
                  <a:spLocks noChangeArrowheads="1"/>
                </p:cNvSpPr>
                <p:nvPr/>
              </p:nvSpPr>
              <p:spPr bwMode="auto">
                <a:xfrm>
                  <a:off x="1404" y="1500"/>
                  <a:ext cx="577" cy="231"/>
                </a:xfrm>
                <a:prstGeom prst="rect">
                  <a:avLst/>
                </a:prstGeom>
                <a:noFill/>
                <a:ln w="9525">
                  <a:noFill/>
                  <a:miter lim="800000"/>
                  <a:headEnd/>
                  <a:tailEnd/>
                </a:ln>
              </p:spPr>
              <p:txBody>
                <a:bodyPr>
                  <a:spAutoFit/>
                </a:bodyPr>
                <a:lstStyle/>
                <a:p>
                  <a:pPr>
                    <a:spcBef>
                      <a:spcPct val="50000"/>
                    </a:spcBef>
                  </a:pPr>
                  <a:r>
                    <a:rPr lang="en-US" altLang="zh-CN" sz="1800">
                      <a:latin typeface="Times New Roman" pitchFamily="18" charset="0"/>
                    </a:rPr>
                    <a:t>ACK</a:t>
                  </a:r>
                  <a:endParaRPr lang="en-US" altLang="zh-CN" sz="2400">
                    <a:latin typeface="Times New Roman" pitchFamily="18" charset="0"/>
                  </a:endParaRPr>
                </a:p>
              </p:txBody>
            </p:sp>
            <p:sp>
              <p:nvSpPr>
                <p:cNvPr id="33" name="Text Box 25"/>
                <p:cNvSpPr txBox="1">
                  <a:spLocks noChangeArrowheads="1"/>
                </p:cNvSpPr>
                <p:nvPr/>
              </p:nvSpPr>
              <p:spPr bwMode="auto">
                <a:xfrm>
                  <a:off x="2672" y="1568"/>
                  <a:ext cx="605" cy="231"/>
                </a:xfrm>
                <a:prstGeom prst="rect">
                  <a:avLst/>
                </a:prstGeom>
                <a:noFill/>
                <a:ln w="9525">
                  <a:noFill/>
                  <a:miter lim="800000"/>
                  <a:headEnd/>
                  <a:tailEnd/>
                </a:ln>
              </p:spPr>
              <p:txBody>
                <a:bodyPr>
                  <a:spAutoFit/>
                </a:bodyPr>
                <a:lstStyle/>
                <a:p>
                  <a:pPr>
                    <a:spcBef>
                      <a:spcPct val="50000"/>
                    </a:spcBef>
                  </a:pPr>
                  <a:r>
                    <a:rPr lang="en-US" altLang="zh-CN" sz="1800">
                      <a:latin typeface="Times New Roman" pitchFamily="18" charset="0"/>
                    </a:rPr>
                    <a:t>ACK</a:t>
                  </a:r>
                  <a:endParaRPr lang="en-US" altLang="zh-CN" sz="2400">
                    <a:latin typeface="Times New Roman" pitchFamily="18" charset="0"/>
                  </a:endParaRPr>
                </a:p>
              </p:txBody>
            </p:sp>
            <p:sp>
              <p:nvSpPr>
                <p:cNvPr id="34" name="Text Box 26"/>
                <p:cNvSpPr txBox="1">
                  <a:spLocks noChangeArrowheads="1"/>
                </p:cNvSpPr>
                <p:nvPr/>
              </p:nvSpPr>
              <p:spPr bwMode="auto">
                <a:xfrm>
                  <a:off x="3833" y="1568"/>
                  <a:ext cx="605" cy="231"/>
                </a:xfrm>
                <a:prstGeom prst="rect">
                  <a:avLst/>
                </a:prstGeom>
                <a:noFill/>
                <a:ln w="9525">
                  <a:noFill/>
                  <a:miter lim="800000"/>
                  <a:headEnd/>
                  <a:tailEnd/>
                </a:ln>
              </p:spPr>
              <p:txBody>
                <a:bodyPr>
                  <a:spAutoFit/>
                </a:bodyPr>
                <a:lstStyle/>
                <a:p>
                  <a:pPr>
                    <a:spcBef>
                      <a:spcPct val="50000"/>
                    </a:spcBef>
                  </a:pPr>
                  <a:r>
                    <a:rPr lang="en-US" altLang="zh-CN" sz="1800">
                      <a:latin typeface="Times New Roman" pitchFamily="18" charset="0"/>
                    </a:rPr>
                    <a:t>NAK</a:t>
                  </a:r>
                  <a:endParaRPr lang="en-US" altLang="zh-CN" sz="2400">
                    <a:latin typeface="Times New Roman" pitchFamily="18" charset="0"/>
                  </a:endParaRPr>
                </a:p>
              </p:txBody>
            </p:sp>
            <p:sp>
              <p:nvSpPr>
                <p:cNvPr id="35" name="Text Box 27"/>
                <p:cNvSpPr txBox="1">
                  <a:spLocks noChangeArrowheads="1"/>
                </p:cNvSpPr>
                <p:nvPr/>
              </p:nvSpPr>
              <p:spPr bwMode="auto">
                <a:xfrm>
                  <a:off x="3719" y="2412"/>
                  <a:ext cx="657" cy="212"/>
                </a:xfrm>
                <a:prstGeom prst="rect">
                  <a:avLst/>
                </a:prstGeom>
                <a:noFill/>
                <a:ln w="9525">
                  <a:noFill/>
                  <a:miter lim="800000"/>
                  <a:headEnd/>
                  <a:tailEnd/>
                </a:ln>
              </p:spPr>
              <p:txBody>
                <a:bodyPr>
                  <a:spAutoFit/>
                </a:bodyPr>
                <a:lstStyle/>
                <a:p>
                  <a:pPr>
                    <a:spcBef>
                      <a:spcPct val="50000"/>
                    </a:spcBef>
                  </a:pPr>
                  <a:r>
                    <a:rPr lang="zh-CN" altLang="en-US" sz="1600">
                      <a:latin typeface="Times New Roman" pitchFamily="18" charset="0"/>
                    </a:rPr>
                    <a:t>发现错误</a:t>
                  </a:r>
                  <a:endParaRPr lang="zh-CN" altLang="en-US" sz="2400">
                    <a:latin typeface="Times New Roman" pitchFamily="18" charset="0"/>
                  </a:endParaRPr>
                </a:p>
              </p:txBody>
            </p:sp>
            <p:sp>
              <p:nvSpPr>
                <p:cNvPr id="36" name="Line 28"/>
                <p:cNvSpPr>
                  <a:spLocks noChangeShapeType="1"/>
                </p:cNvSpPr>
                <p:nvPr/>
              </p:nvSpPr>
              <p:spPr bwMode="auto">
                <a:xfrm flipH="1" flipV="1">
                  <a:off x="4019" y="2202"/>
                  <a:ext cx="11" cy="215"/>
                </a:xfrm>
                <a:prstGeom prst="line">
                  <a:avLst/>
                </a:prstGeom>
                <a:noFill/>
                <a:ln w="9525">
                  <a:solidFill>
                    <a:schemeClr val="tx1"/>
                  </a:solidFill>
                  <a:round/>
                  <a:headEnd/>
                  <a:tailEnd type="triangle" w="med" len="med"/>
                </a:ln>
              </p:spPr>
              <p:txBody>
                <a:bodyPr wrap="none" anchor="ctr"/>
                <a:lstStyle/>
                <a:p>
                  <a:endParaRPr lang="zh-CN" altLang="en-US"/>
                </a:p>
              </p:txBody>
            </p:sp>
          </p:grpSp>
        </p:grpSp>
        <p:sp>
          <p:nvSpPr>
            <p:cNvPr id="12" name="Line 30"/>
            <p:cNvSpPr>
              <a:spLocks noChangeShapeType="1"/>
            </p:cNvSpPr>
            <p:nvPr/>
          </p:nvSpPr>
          <p:spPr bwMode="auto">
            <a:xfrm flipV="1">
              <a:off x="1615" y="1614"/>
              <a:ext cx="0" cy="159"/>
            </a:xfrm>
            <a:prstGeom prst="line">
              <a:avLst/>
            </a:prstGeom>
            <a:noFill/>
            <a:ln w="9525">
              <a:solidFill>
                <a:schemeClr val="tx1"/>
              </a:solidFill>
              <a:round/>
              <a:headEnd/>
              <a:tailEnd/>
            </a:ln>
          </p:spPr>
          <p:txBody>
            <a:bodyPr wrap="none" anchor="ctr">
              <a:spAutoFit/>
            </a:bodyPr>
            <a:lstStyle/>
            <a:p>
              <a:endParaRPr lang="zh-CN" altLang="en-US"/>
            </a:p>
          </p:txBody>
        </p:sp>
        <p:sp>
          <p:nvSpPr>
            <p:cNvPr id="13" name="Line 31"/>
            <p:cNvSpPr>
              <a:spLocks noChangeShapeType="1"/>
            </p:cNvSpPr>
            <p:nvPr/>
          </p:nvSpPr>
          <p:spPr bwMode="auto">
            <a:xfrm flipV="1">
              <a:off x="2571" y="1614"/>
              <a:ext cx="0" cy="159"/>
            </a:xfrm>
            <a:prstGeom prst="line">
              <a:avLst/>
            </a:prstGeom>
            <a:noFill/>
            <a:ln w="9525">
              <a:solidFill>
                <a:schemeClr val="tx1"/>
              </a:solidFill>
              <a:round/>
              <a:headEnd/>
              <a:tailEnd/>
            </a:ln>
          </p:spPr>
          <p:txBody>
            <a:bodyPr wrap="none" anchor="ctr">
              <a:spAutoFit/>
            </a:bodyPr>
            <a:lstStyle/>
            <a:p>
              <a:endParaRPr lang="zh-CN" altLang="en-US"/>
            </a:p>
          </p:txBody>
        </p:sp>
        <p:sp>
          <p:nvSpPr>
            <p:cNvPr id="14" name="Line 32"/>
            <p:cNvSpPr>
              <a:spLocks noChangeShapeType="1"/>
            </p:cNvSpPr>
            <p:nvPr/>
          </p:nvSpPr>
          <p:spPr bwMode="auto">
            <a:xfrm flipH="1">
              <a:off x="1625" y="1705"/>
              <a:ext cx="294" cy="0"/>
            </a:xfrm>
            <a:prstGeom prst="line">
              <a:avLst/>
            </a:prstGeom>
            <a:noFill/>
            <a:ln w="9525">
              <a:solidFill>
                <a:schemeClr val="tx1"/>
              </a:solidFill>
              <a:round/>
              <a:headEnd/>
              <a:tailEnd type="triangle" w="med" len="med"/>
            </a:ln>
          </p:spPr>
          <p:txBody>
            <a:bodyPr wrap="none" anchor="ctr">
              <a:spAutoFit/>
            </a:bodyPr>
            <a:lstStyle/>
            <a:p>
              <a:endParaRPr lang="zh-CN" altLang="en-US"/>
            </a:p>
          </p:txBody>
        </p:sp>
        <p:sp>
          <p:nvSpPr>
            <p:cNvPr id="15" name="Line 33"/>
            <p:cNvSpPr>
              <a:spLocks noChangeShapeType="1"/>
            </p:cNvSpPr>
            <p:nvPr/>
          </p:nvSpPr>
          <p:spPr bwMode="auto">
            <a:xfrm>
              <a:off x="2248" y="1706"/>
              <a:ext cx="283" cy="5"/>
            </a:xfrm>
            <a:prstGeom prst="line">
              <a:avLst/>
            </a:prstGeom>
            <a:noFill/>
            <a:ln w="9525">
              <a:solidFill>
                <a:schemeClr val="tx1"/>
              </a:solidFill>
              <a:round/>
              <a:headEnd/>
              <a:tailEnd type="triangle" w="med" len="med"/>
            </a:ln>
          </p:spPr>
          <p:txBody>
            <a:bodyPr wrap="none" anchor="ctr">
              <a:spAutoFit/>
            </a:bodyPr>
            <a:lstStyle/>
            <a:p>
              <a:endParaRPr lang="zh-CN" altLang="en-US"/>
            </a:p>
          </p:txBody>
        </p:sp>
        <p:sp>
          <p:nvSpPr>
            <p:cNvPr id="16" name="Text Box 34"/>
            <p:cNvSpPr txBox="1">
              <a:spLocks noChangeArrowheads="1"/>
            </p:cNvSpPr>
            <p:nvPr/>
          </p:nvSpPr>
          <p:spPr bwMode="auto">
            <a:xfrm>
              <a:off x="1914" y="1536"/>
              <a:ext cx="367" cy="288"/>
            </a:xfrm>
            <a:prstGeom prst="rect">
              <a:avLst/>
            </a:prstGeom>
            <a:noFill/>
            <a:ln w="9525">
              <a:noFill/>
              <a:miter lim="800000"/>
              <a:headEnd/>
              <a:tailEnd/>
            </a:ln>
          </p:spPr>
          <p:txBody>
            <a:bodyPr>
              <a:spAutoFit/>
            </a:bodyPr>
            <a:lstStyle/>
            <a:p>
              <a:pPr>
                <a:spcBef>
                  <a:spcPct val="50000"/>
                </a:spcBef>
              </a:pPr>
              <a:r>
                <a:rPr lang="en-US" altLang="zh-CN" sz="2400">
                  <a:latin typeface="Times New Roman" pitchFamily="18" charset="0"/>
                </a:rPr>
                <a:t>T</a:t>
              </a:r>
              <a:r>
                <a:rPr lang="en-US" altLang="zh-CN" sz="2400" baseline="-25000">
                  <a:latin typeface="Times New Roman" pitchFamily="18" charset="0"/>
                </a:rPr>
                <a:t>I</a:t>
              </a:r>
              <a:endParaRPr lang="en-US" altLang="zh-CN" sz="2400">
                <a:latin typeface="Times New Roman" pitchFamily="18" charset="0"/>
              </a:endParaRPr>
            </a:p>
          </p:txBody>
        </p:sp>
        <p:sp>
          <p:nvSpPr>
            <p:cNvPr id="17" name="Text Box 35"/>
            <p:cNvSpPr txBox="1">
              <a:spLocks noChangeArrowheads="1"/>
            </p:cNvSpPr>
            <p:nvPr/>
          </p:nvSpPr>
          <p:spPr bwMode="auto">
            <a:xfrm>
              <a:off x="1320" y="1537"/>
              <a:ext cx="441" cy="288"/>
            </a:xfrm>
            <a:prstGeom prst="rect">
              <a:avLst/>
            </a:prstGeom>
            <a:noFill/>
            <a:ln w="9525">
              <a:noFill/>
              <a:miter lim="800000"/>
              <a:headEnd/>
              <a:tailEnd/>
            </a:ln>
          </p:spPr>
          <p:txBody>
            <a:bodyPr>
              <a:spAutoFit/>
            </a:bodyPr>
            <a:lstStyle/>
            <a:p>
              <a:pPr>
                <a:spcBef>
                  <a:spcPct val="50000"/>
                </a:spcBef>
              </a:pPr>
              <a:r>
                <a:rPr lang="en-US" altLang="zh-CN" sz="2400">
                  <a:latin typeface="Times New Roman" pitchFamily="18" charset="0"/>
                </a:rPr>
                <a:t>T</a:t>
              </a:r>
              <a:r>
                <a:rPr lang="en-US" altLang="zh-CN" sz="2400" baseline="-25000">
                  <a:latin typeface="Times New Roman" pitchFamily="18" charset="0"/>
                </a:rPr>
                <a:t>w</a:t>
              </a:r>
              <a:endParaRPr lang="en-US" altLang="zh-CN" sz="2400">
                <a:latin typeface="Times New Roman" pitchFamily="18" charset="0"/>
              </a:endParaRPr>
            </a:p>
          </p:txBody>
        </p:sp>
        <p:sp>
          <p:nvSpPr>
            <p:cNvPr id="18" name="Text Box 39"/>
            <p:cNvSpPr txBox="1">
              <a:spLocks noChangeArrowheads="1"/>
            </p:cNvSpPr>
            <p:nvPr/>
          </p:nvSpPr>
          <p:spPr bwMode="auto">
            <a:xfrm>
              <a:off x="1728" y="1296"/>
              <a:ext cx="816" cy="250"/>
            </a:xfrm>
            <a:prstGeom prst="rect">
              <a:avLst/>
            </a:prstGeom>
            <a:noFill/>
            <a:ln w="9525">
              <a:noFill/>
              <a:miter lim="800000"/>
              <a:headEnd type="none" w="sm" len="sm"/>
              <a:tailEnd type="none" w="sm" len="sm"/>
            </a:ln>
          </p:spPr>
          <p:txBody>
            <a:bodyPr>
              <a:spAutoFit/>
            </a:bodyPr>
            <a:lstStyle/>
            <a:p>
              <a:pPr eaLnBrk="0" hangingPunct="0">
                <a:spcBef>
                  <a:spcPct val="50000"/>
                </a:spcBef>
              </a:pPr>
              <a:r>
                <a:rPr lang="zh-CN" altLang="en-US" sz="2000">
                  <a:latin typeface="Times New Roman" pitchFamily="18" charset="0"/>
                </a:rPr>
                <a:t>停顿时间</a:t>
              </a:r>
            </a:p>
          </p:txBody>
        </p:sp>
      </p:grpSp>
      <p:sp>
        <p:nvSpPr>
          <p:cNvPr id="37" name="Text Box 40"/>
          <p:cNvSpPr txBox="1">
            <a:spLocks noChangeArrowheads="1"/>
          </p:cNvSpPr>
          <p:nvPr/>
        </p:nvSpPr>
        <p:spPr bwMode="auto">
          <a:xfrm>
            <a:off x="2438400" y="5562600"/>
            <a:ext cx="4495800" cy="457200"/>
          </a:xfrm>
          <a:prstGeom prst="rect">
            <a:avLst/>
          </a:prstGeom>
          <a:noFill/>
          <a:ln w="9525">
            <a:noFill/>
            <a:miter lim="800000"/>
            <a:headEnd type="none" w="sm" len="sm"/>
            <a:tailEnd type="none" w="sm" len="sm"/>
          </a:ln>
        </p:spPr>
        <p:txBody>
          <a:bodyPr>
            <a:spAutoFit/>
          </a:bodyPr>
          <a:lstStyle/>
          <a:p>
            <a:pPr algn="ctr">
              <a:spcBef>
                <a:spcPct val="50000"/>
              </a:spcBef>
            </a:pPr>
            <a:r>
              <a:rPr lang="zh-CN" altLang="en-US" sz="2400" dirty="0" smtClean="0">
                <a:solidFill>
                  <a:srgbClr val="000099"/>
                </a:solidFill>
                <a:latin typeface="Times New Roman" pitchFamily="18" charset="0"/>
              </a:rPr>
              <a:t>停止等待</a:t>
            </a:r>
            <a:r>
              <a:rPr lang="en-US" altLang="zh-CN" sz="2400" dirty="0" smtClean="0">
                <a:solidFill>
                  <a:srgbClr val="000099"/>
                </a:solidFill>
                <a:latin typeface="Times New Roman" pitchFamily="18" charset="0"/>
              </a:rPr>
              <a:t>ARQ</a:t>
            </a:r>
            <a:endParaRPr lang="zh-CN" altLang="en-US" sz="2400" dirty="0">
              <a:solidFill>
                <a:srgbClr val="000099"/>
              </a:solidFill>
              <a:latin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lide(from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1" presetClass="entr" presetSubtype="0" fill="hold" nodeType="clickEffect">
                                  <p:stCondLst>
                                    <p:cond delay="0"/>
                                  </p:stCondLst>
                                  <p:iterate type="lt">
                                    <p:tmPct val="5000"/>
                                  </p:iterate>
                                  <p:childTnLst>
                                    <p:set>
                                      <p:cBhvr>
                                        <p:cTn id="11" dur="1" fill="hold">
                                          <p:stCondLst>
                                            <p:cond delay="0"/>
                                          </p:stCondLst>
                                        </p:cTn>
                                        <p:tgtEl>
                                          <p:spTgt spid="5"/>
                                        </p:tgtEl>
                                        <p:attrNameLst>
                                          <p:attrName>style.visibility</p:attrName>
                                        </p:attrNameLst>
                                      </p:cBhvr>
                                      <p:to>
                                        <p:strVal val="visible"/>
                                      </p:to>
                                    </p:set>
                                    <p:anim calcmode="lin" valueType="num">
                                      <p:cBhvr>
                                        <p:cTn id="12" dur="1000" fill="hold"/>
                                        <p:tgtEl>
                                          <p:spTgt spid="5"/>
                                        </p:tgtEl>
                                        <p:attrNameLst>
                                          <p:attrName>ppt_w</p:attrName>
                                        </p:attrNameLst>
                                      </p:cBhvr>
                                      <p:tavLst>
                                        <p:tav tm="0">
                                          <p:val>
                                            <p:fltVal val="0"/>
                                          </p:val>
                                        </p:tav>
                                        <p:tav tm="100000">
                                          <p:val>
                                            <p:strVal val="#ppt_w"/>
                                          </p:val>
                                        </p:tav>
                                      </p:tavLst>
                                    </p:anim>
                                    <p:anim calcmode="lin" valueType="num">
                                      <p:cBhvr>
                                        <p:cTn id="13" dur="1000" fill="hold"/>
                                        <p:tgtEl>
                                          <p:spTgt spid="5"/>
                                        </p:tgtEl>
                                        <p:attrNameLst>
                                          <p:attrName>ppt_h</p:attrName>
                                        </p:attrNameLst>
                                      </p:cBhvr>
                                      <p:tavLst>
                                        <p:tav tm="0">
                                          <p:val>
                                            <p:fltVal val="0"/>
                                          </p:val>
                                        </p:tav>
                                        <p:tav tm="100000">
                                          <p:val>
                                            <p:strVal val="#ppt_h"/>
                                          </p:val>
                                        </p:tav>
                                      </p:tavLst>
                                    </p:anim>
                                    <p:anim calcmode="lin" valueType="num">
                                      <p:cBhvr>
                                        <p:cTn id="14" dur="1000" fill="hold"/>
                                        <p:tgtEl>
                                          <p:spTgt spid="5"/>
                                        </p:tgtEl>
                                        <p:attrNameLst>
                                          <p:attrName>style.rotation</p:attrName>
                                        </p:attrNameLst>
                                      </p:cBhvr>
                                      <p:tavLst>
                                        <p:tav tm="0">
                                          <p:val>
                                            <p:fltVal val="90"/>
                                          </p:val>
                                        </p:tav>
                                        <p:tav tm="100000">
                                          <p:val>
                                            <p:fltVal val="0"/>
                                          </p:val>
                                        </p:tav>
                                      </p:tavLst>
                                    </p:anim>
                                    <p:animEffect transition="in" filter="fade">
                                      <p:cBhvr>
                                        <p:cTn id="15"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utoUpdateAnimBg="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ChangeArrowheads="1"/>
          </p:cNvSpPr>
          <p:nvPr/>
        </p:nvSpPr>
        <p:spPr bwMode="auto">
          <a:xfrm>
            <a:off x="381000" y="1066800"/>
            <a:ext cx="8382000" cy="5181600"/>
          </a:xfrm>
          <a:prstGeom prst="rect">
            <a:avLst/>
          </a:prstGeom>
          <a:noFill/>
          <a:ln w="9525">
            <a:noFill/>
            <a:miter lim="800000"/>
            <a:headEnd/>
            <a:tailEnd/>
          </a:ln>
        </p:spPr>
        <p:txBody>
          <a:bodyPr lIns="92075" tIns="46038" rIns="92075" bIns="46038"/>
          <a:lstStyle/>
          <a:p>
            <a:pPr marL="190500" lvl="1">
              <a:spcBef>
                <a:spcPct val="50000"/>
              </a:spcBef>
              <a:buClr>
                <a:srgbClr val="000099"/>
              </a:buClr>
              <a:buSzPct val="80000"/>
              <a:buFont typeface="Wingdings" pitchFamily="2" charset="2"/>
              <a:buChar char="Ø"/>
            </a:pPr>
            <a:r>
              <a:rPr kumimoji="0" lang="zh-CN" altLang="en-US" sz="2800" dirty="0">
                <a:latin typeface="Times New Roman" pitchFamily="18" charset="0"/>
                <a:ea typeface="黑体" pitchFamily="2" charset="-122"/>
              </a:rPr>
              <a:t>发端在</a:t>
            </a:r>
            <a:r>
              <a:rPr kumimoji="0" lang="en-US" altLang="zh-CN" sz="2800" dirty="0" err="1">
                <a:latin typeface="Times New Roman" pitchFamily="18" charset="0"/>
                <a:ea typeface="黑体" pitchFamily="2" charset="-122"/>
              </a:rPr>
              <a:t>T</a:t>
            </a:r>
            <a:r>
              <a:rPr kumimoji="0" lang="en-US" altLang="zh-CN" sz="2800" baseline="-25000" dirty="0" err="1">
                <a:latin typeface="Times New Roman" pitchFamily="18" charset="0"/>
                <a:ea typeface="黑体" pitchFamily="2" charset="-122"/>
              </a:rPr>
              <a:t>w</a:t>
            </a:r>
            <a:r>
              <a:rPr kumimoji="0" lang="zh-CN" altLang="en-US" sz="2800" dirty="0">
                <a:latin typeface="Times New Roman" pitchFamily="18" charset="0"/>
                <a:ea typeface="黑体" pitchFamily="2" charset="-122"/>
              </a:rPr>
              <a:t>时间内送出一个码组；</a:t>
            </a:r>
          </a:p>
          <a:p>
            <a:pPr marL="190500" lvl="1">
              <a:spcBef>
                <a:spcPct val="50000"/>
              </a:spcBef>
              <a:buClr>
                <a:srgbClr val="000099"/>
              </a:buClr>
              <a:buSzPct val="80000"/>
              <a:buFont typeface="Wingdings" pitchFamily="2" charset="2"/>
              <a:buChar char="Ø"/>
            </a:pPr>
            <a:r>
              <a:rPr kumimoji="0" lang="zh-CN" altLang="en-US" sz="2800" dirty="0">
                <a:latin typeface="Times New Roman" pitchFamily="18" charset="0"/>
                <a:ea typeface="黑体" pitchFamily="2" charset="-122"/>
              </a:rPr>
              <a:t>收端收到后检查。</a:t>
            </a:r>
          </a:p>
          <a:p>
            <a:pPr marL="677863" lvl="2" indent="-190500">
              <a:spcBef>
                <a:spcPct val="50000"/>
              </a:spcBef>
              <a:buClr>
                <a:srgbClr val="000099"/>
              </a:buClr>
              <a:buSzPct val="80000"/>
              <a:buFont typeface="Wingdings" pitchFamily="2" charset="2"/>
              <a:buChar char="§"/>
            </a:pPr>
            <a:r>
              <a:rPr kumimoji="0" lang="zh-CN" altLang="en-US" sz="2800" dirty="0">
                <a:latin typeface="Times New Roman" pitchFamily="18" charset="0"/>
                <a:ea typeface="黑体" pitchFamily="2" charset="-122"/>
              </a:rPr>
              <a:t>如果未发现错误，则发回一个认可信号（</a:t>
            </a:r>
            <a:r>
              <a:rPr kumimoji="0" lang="en-US" altLang="zh-CN" sz="2800" dirty="0">
                <a:latin typeface="Times New Roman" pitchFamily="18" charset="0"/>
                <a:ea typeface="黑体" pitchFamily="2" charset="-122"/>
              </a:rPr>
              <a:t>ACK</a:t>
            </a:r>
            <a:r>
              <a:rPr kumimoji="0" lang="zh-CN" altLang="en-US" sz="2800" dirty="0">
                <a:latin typeface="Times New Roman" pitchFamily="18" charset="0"/>
                <a:ea typeface="黑体" pitchFamily="2" charset="-122"/>
              </a:rPr>
              <a:t>）给发送端，发送端收到</a:t>
            </a:r>
            <a:r>
              <a:rPr kumimoji="0" lang="en-US" altLang="zh-CN" sz="2800" dirty="0">
                <a:latin typeface="Times New Roman" pitchFamily="18" charset="0"/>
                <a:ea typeface="黑体" pitchFamily="2" charset="-122"/>
              </a:rPr>
              <a:t>ACK</a:t>
            </a:r>
            <a:r>
              <a:rPr kumimoji="0" lang="zh-CN" altLang="en-US" sz="2800" dirty="0">
                <a:latin typeface="Times New Roman" pitchFamily="18" charset="0"/>
                <a:ea typeface="黑体" pitchFamily="2" charset="-122"/>
              </a:rPr>
              <a:t>信号再发下一个码组</a:t>
            </a:r>
          </a:p>
          <a:p>
            <a:pPr marL="677863" lvl="2" indent="-190500">
              <a:spcBef>
                <a:spcPct val="50000"/>
              </a:spcBef>
              <a:buClr>
                <a:srgbClr val="000099"/>
              </a:buClr>
              <a:buSzPct val="80000"/>
              <a:buFont typeface="Wingdings" pitchFamily="2" charset="2"/>
              <a:buChar char="§"/>
            </a:pPr>
            <a:r>
              <a:rPr kumimoji="0" lang="zh-CN" altLang="en-US" sz="2800" dirty="0">
                <a:latin typeface="Times New Roman" pitchFamily="18" charset="0"/>
                <a:ea typeface="黑体" pitchFamily="2" charset="-122"/>
              </a:rPr>
              <a:t>若检测到错误，则发回一个否认信号（</a:t>
            </a:r>
            <a:r>
              <a:rPr kumimoji="0" lang="en-US" altLang="zh-CN" sz="2800" dirty="0">
                <a:latin typeface="Times New Roman" pitchFamily="18" charset="0"/>
                <a:ea typeface="黑体" pitchFamily="2" charset="-122"/>
              </a:rPr>
              <a:t>NAK</a:t>
            </a:r>
            <a:r>
              <a:rPr kumimoji="0" lang="zh-CN" altLang="en-US" sz="2800" dirty="0">
                <a:latin typeface="Times New Roman" pitchFamily="18" charset="0"/>
                <a:ea typeface="黑体" pitchFamily="2" charset="-122"/>
              </a:rPr>
              <a:t>），发送端收到</a:t>
            </a:r>
            <a:r>
              <a:rPr kumimoji="0" lang="en-US" altLang="zh-CN" sz="2800" dirty="0">
                <a:latin typeface="Times New Roman" pitchFamily="18" charset="0"/>
                <a:ea typeface="黑体" pitchFamily="2" charset="-122"/>
              </a:rPr>
              <a:t>NAK</a:t>
            </a:r>
            <a:r>
              <a:rPr kumimoji="0" lang="zh-CN" altLang="en-US" sz="2800" dirty="0">
                <a:latin typeface="Times New Roman" pitchFamily="18" charset="0"/>
                <a:ea typeface="黑体" pitchFamily="2" charset="-122"/>
              </a:rPr>
              <a:t>信号后重发前一码组，并再次等候</a:t>
            </a:r>
            <a:r>
              <a:rPr kumimoji="0" lang="en-US" altLang="zh-CN" sz="2800" dirty="0">
                <a:latin typeface="Times New Roman" pitchFamily="18" charset="0"/>
                <a:ea typeface="黑体" pitchFamily="2" charset="-122"/>
              </a:rPr>
              <a:t>ACK</a:t>
            </a:r>
            <a:r>
              <a:rPr kumimoji="0" lang="zh-CN" altLang="en-US" sz="2800" dirty="0">
                <a:latin typeface="Times New Roman" pitchFamily="18" charset="0"/>
                <a:ea typeface="黑体" pitchFamily="2" charset="-122"/>
              </a:rPr>
              <a:t>信号或</a:t>
            </a:r>
            <a:r>
              <a:rPr kumimoji="0" lang="en-US" altLang="zh-CN" sz="2800" dirty="0">
                <a:latin typeface="Times New Roman" pitchFamily="18" charset="0"/>
                <a:ea typeface="黑体" pitchFamily="2" charset="-122"/>
              </a:rPr>
              <a:t>NAK</a:t>
            </a:r>
            <a:r>
              <a:rPr kumimoji="0" lang="zh-CN" altLang="en-US" sz="2800" dirty="0">
                <a:latin typeface="Times New Roman" pitchFamily="18" charset="0"/>
                <a:ea typeface="黑体" pitchFamily="2" charset="-122"/>
              </a:rPr>
              <a:t>信号</a:t>
            </a:r>
          </a:p>
          <a:p>
            <a:pPr marL="190500" lvl="1">
              <a:spcBef>
                <a:spcPct val="50000"/>
              </a:spcBef>
              <a:buClr>
                <a:srgbClr val="000099"/>
              </a:buClr>
              <a:buSzPct val="80000"/>
              <a:buFont typeface="Wingdings" pitchFamily="2" charset="2"/>
              <a:buChar char="Ø"/>
            </a:pPr>
            <a:r>
              <a:rPr kumimoji="0" lang="zh-CN" altLang="en-US" sz="2800" dirty="0">
                <a:latin typeface="Times New Roman" pitchFamily="18" charset="0"/>
                <a:ea typeface="黑体" pitchFamily="2" charset="-122"/>
              </a:rPr>
              <a:t>发送两个码组之间有停顿时间</a:t>
            </a:r>
            <a:r>
              <a:rPr kumimoji="0" lang="en-US" altLang="zh-CN" sz="2800" dirty="0">
                <a:latin typeface="Times New Roman" pitchFamily="18" charset="0"/>
                <a:ea typeface="黑体" pitchFamily="2" charset="-122"/>
              </a:rPr>
              <a:t>T</a:t>
            </a:r>
            <a:r>
              <a:rPr kumimoji="0" lang="en-US" altLang="zh-CN" sz="2800" baseline="-25000" dirty="0">
                <a:latin typeface="Times New Roman" pitchFamily="18" charset="0"/>
                <a:ea typeface="黑体" pitchFamily="2" charset="-122"/>
              </a:rPr>
              <a:t>I</a:t>
            </a:r>
            <a:r>
              <a:rPr kumimoji="0" lang="zh-CN" altLang="en-US" sz="2800" dirty="0">
                <a:latin typeface="Times New Roman" pitchFamily="18" charset="0"/>
                <a:ea typeface="黑体" pitchFamily="2" charset="-122"/>
              </a:rPr>
              <a:t>，</a:t>
            </a:r>
            <a:r>
              <a:rPr kumimoji="0" lang="zh-CN" altLang="zh-CN" sz="2800" dirty="0">
                <a:latin typeface="Times New Roman" pitchFamily="18" charset="0"/>
                <a:ea typeface="黑体" pitchFamily="2" charset="-122"/>
              </a:rPr>
              <a:t>影响了传输效率</a:t>
            </a:r>
            <a:endParaRPr kumimoji="0" lang="zh-CN" altLang="en-US" sz="2800" dirty="0">
              <a:latin typeface="Times New Roman" pitchFamily="18" charset="0"/>
              <a:ea typeface="黑体" pitchFamily="2" charset="-122"/>
            </a:endParaRPr>
          </a:p>
        </p:txBody>
      </p:sp>
      <p:sp>
        <p:nvSpPr>
          <p:cNvPr id="3" name="Text Box 26"/>
          <p:cNvSpPr txBox="1">
            <a:spLocks noChangeArrowheads="1"/>
          </p:cNvSpPr>
          <p:nvPr/>
        </p:nvSpPr>
        <p:spPr bwMode="auto">
          <a:xfrm>
            <a:off x="6019800" y="240268"/>
            <a:ext cx="2895600" cy="369332"/>
          </a:xfrm>
          <a:prstGeom prst="rect">
            <a:avLst/>
          </a:prstGeom>
          <a:noFill/>
          <a:ln w="9525">
            <a:noFill/>
            <a:miter lim="800000"/>
            <a:headEnd/>
            <a:tailEnd/>
          </a:ln>
        </p:spPr>
        <p:txBody>
          <a:bodyPr wrap="square">
            <a:spAutoFit/>
          </a:bodyPr>
          <a:lstStyle/>
          <a:p>
            <a:r>
              <a:rPr lang="en-US" altLang="zh-CN" b="1" dirty="0" smtClean="0">
                <a:solidFill>
                  <a:schemeClr val="bg1">
                    <a:lumMod val="95000"/>
                  </a:schemeClr>
                </a:solidFill>
              </a:rPr>
              <a:t>《</a:t>
            </a:r>
            <a:r>
              <a:rPr lang="zh-CN" altLang="en-US" b="1" dirty="0" smtClean="0">
                <a:solidFill>
                  <a:schemeClr val="bg1">
                    <a:lumMod val="95000"/>
                  </a:schemeClr>
                </a:solidFill>
              </a:rPr>
              <a:t>通信系统设计与应用</a:t>
            </a:r>
            <a:r>
              <a:rPr lang="en-US" altLang="zh-CN" b="1" dirty="0" smtClean="0">
                <a:solidFill>
                  <a:schemeClr val="bg1">
                    <a:lumMod val="95000"/>
                  </a:schemeClr>
                </a:solidFill>
              </a:rPr>
              <a:t>》</a:t>
            </a:r>
            <a:endParaRPr lang="zh-CN" altLang="en-US" b="1" dirty="0">
              <a:solidFill>
                <a:schemeClr val="bg1">
                  <a:lumMod val="95000"/>
                </a:schemeClr>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lide(fromLeft)">
                                      <p:cBhvr>
                                        <p:cTn id="7" dur="500"/>
                                        <p:tgtEl>
                                          <p:spTgt spid="3"/>
                                        </p:tgtEl>
                                      </p:cBhvr>
                                    </p:animEffect>
                                  </p:childTnLst>
                                </p:cTn>
                              </p:par>
                            </p:childTnLst>
                          </p:cTn>
                        </p:par>
                        <p:par>
                          <p:cTn id="8" fill="hold">
                            <p:stCondLst>
                              <p:cond delay="500"/>
                            </p:stCondLst>
                            <p:childTnLst>
                              <p:par>
                                <p:cTn id="9" presetID="56" presetClass="entr" presetSubtype="0" fill="hold" grpId="0" nodeType="afterEffect">
                                  <p:stCondLst>
                                    <p:cond delay="0"/>
                                  </p:stCondLst>
                                  <p:iterate type="lt">
                                    <p:tmPct val="10000"/>
                                  </p:iterate>
                                  <p:childTnLst>
                                    <p:set>
                                      <p:cBhvr>
                                        <p:cTn id="10" dur="1" fill="hold">
                                          <p:stCondLst>
                                            <p:cond delay="0"/>
                                          </p:stCondLst>
                                        </p:cTn>
                                        <p:tgtEl>
                                          <p:spTgt spid="2"/>
                                        </p:tgtEl>
                                        <p:attrNameLst>
                                          <p:attrName>style.visibility</p:attrName>
                                        </p:attrNameLst>
                                      </p:cBhvr>
                                      <p:to>
                                        <p:strVal val="visible"/>
                                      </p:to>
                                    </p:set>
                                    <p:anim by="(-#ppt_w*2)" calcmode="lin" valueType="num">
                                      <p:cBhvr rctx="PPT">
                                        <p:cTn id="11" dur="500" autoRev="1" fill="hold">
                                          <p:stCondLst>
                                            <p:cond delay="0"/>
                                          </p:stCondLst>
                                        </p:cTn>
                                        <p:tgtEl>
                                          <p:spTgt spid="2"/>
                                        </p:tgtEl>
                                        <p:attrNameLst>
                                          <p:attrName>ppt_w</p:attrName>
                                        </p:attrNameLst>
                                      </p:cBhvr>
                                    </p:anim>
                                    <p:anim by="(#ppt_w*0.50)" calcmode="lin" valueType="num">
                                      <p:cBhvr>
                                        <p:cTn id="12" dur="500" decel="50000" autoRev="1" fill="hold">
                                          <p:stCondLst>
                                            <p:cond delay="0"/>
                                          </p:stCondLst>
                                        </p:cTn>
                                        <p:tgtEl>
                                          <p:spTgt spid="2"/>
                                        </p:tgtEl>
                                        <p:attrNameLst>
                                          <p:attrName>ppt_x</p:attrName>
                                        </p:attrNameLst>
                                      </p:cBhvr>
                                    </p:anim>
                                    <p:anim from="(-#ppt_h/2)" to="(#ppt_y)" calcmode="lin" valueType="num">
                                      <p:cBhvr>
                                        <p:cTn id="13" dur="1000" fill="hold">
                                          <p:stCondLst>
                                            <p:cond delay="0"/>
                                          </p:stCondLst>
                                        </p:cTn>
                                        <p:tgtEl>
                                          <p:spTgt spid="2"/>
                                        </p:tgtEl>
                                        <p:attrNameLst>
                                          <p:attrName>ppt_y</p:attrName>
                                        </p:attrNameLst>
                                      </p:cBhvr>
                                    </p:anim>
                                    <p:animRot by="21600000">
                                      <p:cBhvr>
                                        <p:cTn id="14" dur="1000" fill="hold">
                                          <p:stCondLst>
                                            <p:cond delay="0"/>
                                          </p:stCondLst>
                                        </p:cTn>
                                        <p:tgtEl>
                                          <p:spTgt spid="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26"/>
          <p:cNvSpPr txBox="1">
            <a:spLocks noChangeArrowheads="1"/>
          </p:cNvSpPr>
          <p:nvPr/>
        </p:nvSpPr>
        <p:spPr bwMode="auto">
          <a:xfrm>
            <a:off x="6019800" y="240268"/>
            <a:ext cx="2895600" cy="369332"/>
          </a:xfrm>
          <a:prstGeom prst="rect">
            <a:avLst/>
          </a:prstGeom>
          <a:noFill/>
          <a:ln w="9525">
            <a:noFill/>
            <a:miter lim="800000"/>
            <a:headEnd/>
            <a:tailEnd/>
          </a:ln>
        </p:spPr>
        <p:txBody>
          <a:bodyPr wrap="square">
            <a:spAutoFit/>
          </a:bodyPr>
          <a:lstStyle/>
          <a:p>
            <a:r>
              <a:rPr lang="en-US" altLang="zh-CN" b="1" dirty="0" smtClean="0">
                <a:solidFill>
                  <a:schemeClr val="bg1">
                    <a:lumMod val="95000"/>
                  </a:schemeClr>
                </a:solidFill>
              </a:rPr>
              <a:t>《</a:t>
            </a:r>
            <a:r>
              <a:rPr lang="zh-CN" altLang="en-US" b="1" dirty="0" smtClean="0">
                <a:solidFill>
                  <a:schemeClr val="bg1">
                    <a:lumMod val="95000"/>
                  </a:schemeClr>
                </a:solidFill>
              </a:rPr>
              <a:t>通信系统设计与应用</a:t>
            </a:r>
            <a:r>
              <a:rPr lang="en-US" altLang="zh-CN" b="1" dirty="0" smtClean="0">
                <a:solidFill>
                  <a:schemeClr val="bg1">
                    <a:lumMod val="95000"/>
                  </a:schemeClr>
                </a:solidFill>
              </a:rPr>
              <a:t>》</a:t>
            </a:r>
            <a:endParaRPr lang="zh-CN" altLang="en-US" b="1" dirty="0">
              <a:solidFill>
                <a:schemeClr val="bg1">
                  <a:lumMod val="95000"/>
                </a:schemeClr>
              </a:solidFill>
            </a:endParaRPr>
          </a:p>
        </p:txBody>
      </p:sp>
      <p:sp>
        <p:nvSpPr>
          <p:cNvPr id="4" name="Text Box 2"/>
          <p:cNvSpPr txBox="1">
            <a:spLocks noChangeArrowheads="1"/>
          </p:cNvSpPr>
          <p:nvPr/>
        </p:nvSpPr>
        <p:spPr bwMode="auto">
          <a:xfrm>
            <a:off x="304800" y="685800"/>
            <a:ext cx="5562600" cy="519112"/>
          </a:xfrm>
          <a:prstGeom prst="rect">
            <a:avLst/>
          </a:prstGeom>
          <a:noFill/>
          <a:ln w="9525">
            <a:noFill/>
            <a:miter lim="800000"/>
            <a:headEnd type="none" w="sm" len="sm"/>
            <a:tailEnd type="none" w="sm" len="sm"/>
          </a:ln>
        </p:spPr>
        <p:txBody>
          <a:bodyPr>
            <a:spAutoFit/>
          </a:bodyPr>
          <a:lstStyle/>
          <a:p>
            <a:pPr>
              <a:spcBef>
                <a:spcPct val="20000"/>
              </a:spcBef>
              <a:buClr>
                <a:schemeClr val="accent2"/>
              </a:buClr>
              <a:buSzPct val="75000"/>
              <a:buFont typeface="Monotype Sorts" pitchFamily="2" charset="2"/>
              <a:buNone/>
            </a:pPr>
            <a:r>
              <a:rPr kumimoji="0" lang="en-US" altLang="zh-CN" sz="2800" b="1" u="sng" dirty="0">
                <a:latin typeface="Times New Roman" pitchFamily="18" charset="0"/>
                <a:ea typeface="黑体" pitchFamily="2" charset="-122"/>
              </a:rPr>
              <a:t>② </a:t>
            </a:r>
            <a:r>
              <a:rPr lang="zh-CN" altLang="en-US" sz="2800" b="1" u="sng" dirty="0" smtClean="0">
                <a:latin typeface="Times New Roman" pitchFamily="18" charset="0"/>
                <a:ea typeface="黑体" pitchFamily="2" charset="-122"/>
              </a:rPr>
              <a:t>连续</a:t>
            </a:r>
            <a:r>
              <a:rPr lang="en-US" altLang="zh-CN" sz="2800" b="1" u="sng" dirty="0" smtClean="0">
                <a:latin typeface="Times New Roman" pitchFamily="18" charset="0"/>
                <a:ea typeface="黑体" pitchFamily="2" charset="-122"/>
              </a:rPr>
              <a:t>ARQ</a:t>
            </a:r>
            <a:endParaRPr kumimoji="0" lang="zh-CN" altLang="en-US" sz="2800" b="1" u="sng" dirty="0">
              <a:latin typeface="Times New Roman" pitchFamily="18" charset="0"/>
              <a:ea typeface="黑体" pitchFamily="2" charset="-122"/>
            </a:endParaRPr>
          </a:p>
        </p:txBody>
      </p:sp>
      <p:sp>
        <p:nvSpPr>
          <p:cNvPr id="5" name="Rectangle 48"/>
          <p:cNvSpPr>
            <a:spLocks noChangeArrowheads="1"/>
          </p:cNvSpPr>
          <p:nvPr/>
        </p:nvSpPr>
        <p:spPr bwMode="auto">
          <a:xfrm>
            <a:off x="304800" y="1219200"/>
            <a:ext cx="8458200" cy="2655888"/>
          </a:xfrm>
          <a:prstGeom prst="rect">
            <a:avLst/>
          </a:prstGeom>
          <a:noFill/>
          <a:ln w="9525">
            <a:noFill/>
            <a:miter lim="800000"/>
            <a:headEnd type="none" w="sm" len="sm"/>
            <a:tailEnd type="none" w="sm" len="sm"/>
          </a:ln>
        </p:spPr>
        <p:txBody>
          <a:bodyPr lIns="92075" tIns="46038" rIns="92075" bIns="46038"/>
          <a:lstStyle/>
          <a:p>
            <a:pPr>
              <a:spcBef>
                <a:spcPct val="50000"/>
              </a:spcBef>
              <a:buClr>
                <a:srgbClr val="000099"/>
              </a:buClr>
              <a:buSzPct val="80000"/>
              <a:buFont typeface="Wingdings" pitchFamily="2" charset="2"/>
              <a:buChar char="Ø"/>
            </a:pPr>
            <a:r>
              <a:rPr kumimoji="0" lang="zh-CN" altLang="en-US" sz="2800" dirty="0">
                <a:latin typeface="Times New Roman" pitchFamily="18" charset="0"/>
                <a:ea typeface="黑体" pitchFamily="2" charset="-122"/>
              </a:rPr>
              <a:t>其发送端不停地送出一个个连续码组，不再等候收端返回的</a:t>
            </a:r>
            <a:r>
              <a:rPr kumimoji="0" lang="en-US" altLang="zh-CN" sz="2800" dirty="0">
                <a:latin typeface="Times New Roman" pitchFamily="18" charset="0"/>
                <a:ea typeface="黑体" pitchFamily="2" charset="-122"/>
              </a:rPr>
              <a:t>ACK</a:t>
            </a:r>
            <a:r>
              <a:rPr kumimoji="0" lang="zh-CN" altLang="en-US" sz="2800" dirty="0">
                <a:latin typeface="Times New Roman" pitchFamily="18" charset="0"/>
                <a:ea typeface="黑体" pitchFamily="2" charset="-122"/>
              </a:rPr>
              <a:t>信号</a:t>
            </a:r>
          </a:p>
          <a:p>
            <a:pPr>
              <a:spcBef>
                <a:spcPct val="50000"/>
              </a:spcBef>
              <a:buClr>
                <a:srgbClr val="000099"/>
              </a:buClr>
              <a:buSzPct val="80000"/>
              <a:buFont typeface="Wingdings" pitchFamily="2" charset="2"/>
              <a:buChar char="Ø"/>
            </a:pPr>
            <a:r>
              <a:rPr kumimoji="0" lang="zh-CN" altLang="en-US" sz="2800" dirty="0">
                <a:latin typeface="Times New Roman" pitchFamily="18" charset="0"/>
                <a:ea typeface="黑体" pitchFamily="2" charset="-122"/>
              </a:rPr>
              <a:t>一旦收端发现错误并返回</a:t>
            </a:r>
            <a:r>
              <a:rPr kumimoji="0" lang="en-US" altLang="zh-CN" sz="2800" dirty="0">
                <a:latin typeface="Times New Roman" pitchFamily="18" charset="0"/>
                <a:ea typeface="黑体" pitchFamily="2" charset="-122"/>
              </a:rPr>
              <a:t>NAK</a:t>
            </a:r>
            <a:r>
              <a:rPr kumimoji="0" lang="zh-CN" altLang="en-US" sz="2800" dirty="0">
                <a:latin typeface="Times New Roman" pitchFamily="18" charset="0"/>
                <a:ea typeface="黑体" pitchFamily="2" charset="-122"/>
              </a:rPr>
              <a:t>信号，则发端从下一码组开始重发前面的</a:t>
            </a:r>
            <a:r>
              <a:rPr kumimoji="0" lang="en-US" altLang="zh-CN" sz="2800" dirty="0">
                <a:latin typeface="Times New Roman" pitchFamily="18" charset="0"/>
                <a:ea typeface="黑体" pitchFamily="2" charset="-122"/>
              </a:rPr>
              <a:t>N</a:t>
            </a:r>
            <a:r>
              <a:rPr kumimoji="0" lang="zh-CN" altLang="en-US" sz="2800" dirty="0">
                <a:latin typeface="Times New Roman" pitchFamily="18" charset="0"/>
                <a:ea typeface="黑体" pitchFamily="2" charset="-122"/>
              </a:rPr>
              <a:t>个码组</a:t>
            </a:r>
          </a:p>
          <a:p>
            <a:pPr>
              <a:spcBef>
                <a:spcPct val="50000"/>
              </a:spcBef>
              <a:buClr>
                <a:srgbClr val="000099"/>
              </a:buClr>
              <a:buSzPct val="80000"/>
              <a:buFont typeface="Wingdings" pitchFamily="2" charset="2"/>
              <a:buChar char="Ø"/>
            </a:pPr>
            <a:r>
              <a:rPr kumimoji="0" lang="en-US" altLang="zh-CN" sz="2800" dirty="0">
                <a:latin typeface="Times New Roman" pitchFamily="18" charset="0"/>
                <a:ea typeface="黑体" pitchFamily="2" charset="-122"/>
              </a:rPr>
              <a:t>N</a:t>
            </a:r>
            <a:r>
              <a:rPr kumimoji="0" lang="zh-CN" altLang="en-US" sz="2800" dirty="0">
                <a:latin typeface="Times New Roman" pitchFamily="18" charset="0"/>
                <a:ea typeface="黑体" pitchFamily="2" charset="-122"/>
              </a:rPr>
              <a:t>的大小取决于信号传递及处理所带来的延时</a:t>
            </a:r>
          </a:p>
        </p:txBody>
      </p:sp>
      <p:grpSp>
        <p:nvGrpSpPr>
          <p:cNvPr id="47" name="Group 2"/>
          <p:cNvGrpSpPr>
            <a:grpSpLocks/>
          </p:cNvGrpSpPr>
          <p:nvPr/>
        </p:nvGrpSpPr>
        <p:grpSpPr bwMode="auto">
          <a:xfrm>
            <a:off x="457200" y="4038600"/>
            <a:ext cx="7848600" cy="2590800"/>
            <a:chOff x="576" y="2256"/>
            <a:chExt cx="4421" cy="1446"/>
          </a:xfrm>
        </p:grpSpPr>
        <p:sp>
          <p:nvSpPr>
            <p:cNvPr id="48" name="Text Box 3"/>
            <p:cNvSpPr txBox="1">
              <a:spLocks noChangeArrowheads="1"/>
            </p:cNvSpPr>
            <p:nvPr/>
          </p:nvSpPr>
          <p:spPr bwMode="auto">
            <a:xfrm>
              <a:off x="576" y="2256"/>
              <a:ext cx="809" cy="288"/>
            </a:xfrm>
            <a:prstGeom prst="rect">
              <a:avLst/>
            </a:prstGeom>
            <a:noFill/>
            <a:ln w="9525">
              <a:noFill/>
              <a:miter lim="800000"/>
              <a:headEnd/>
              <a:tailEnd/>
            </a:ln>
          </p:spPr>
          <p:txBody>
            <a:bodyPr>
              <a:spAutoFit/>
            </a:bodyPr>
            <a:lstStyle/>
            <a:p>
              <a:pPr>
                <a:spcBef>
                  <a:spcPct val="50000"/>
                </a:spcBef>
              </a:pPr>
              <a:r>
                <a:rPr lang="zh-CN" altLang="en-US" sz="2400">
                  <a:solidFill>
                    <a:srgbClr val="FF0000"/>
                  </a:solidFill>
                  <a:latin typeface="Times New Roman" pitchFamily="18" charset="0"/>
                </a:rPr>
                <a:t>发送端：</a:t>
              </a:r>
              <a:endParaRPr lang="zh-CN" altLang="en-US" sz="2400">
                <a:latin typeface="Times New Roman" pitchFamily="18" charset="0"/>
              </a:endParaRPr>
            </a:p>
          </p:txBody>
        </p:sp>
        <p:sp>
          <p:nvSpPr>
            <p:cNvPr id="49" name="Text Box 4"/>
            <p:cNvSpPr txBox="1">
              <a:spLocks noChangeArrowheads="1"/>
            </p:cNvSpPr>
            <p:nvPr/>
          </p:nvSpPr>
          <p:spPr bwMode="auto">
            <a:xfrm>
              <a:off x="576" y="2976"/>
              <a:ext cx="809" cy="288"/>
            </a:xfrm>
            <a:prstGeom prst="rect">
              <a:avLst/>
            </a:prstGeom>
            <a:noFill/>
            <a:ln w="9525">
              <a:noFill/>
              <a:miter lim="800000"/>
              <a:headEnd/>
              <a:tailEnd/>
            </a:ln>
          </p:spPr>
          <p:txBody>
            <a:bodyPr>
              <a:spAutoFit/>
            </a:bodyPr>
            <a:lstStyle/>
            <a:p>
              <a:pPr>
                <a:spcBef>
                  <a:spcPct val="50000"/>
                </a:spcBef>
              </a:pPr>
              <a:r>
                <a:rPr lang="zh-CN" altLang="en-US" sz="2400">
                  <a:solidFill>
                    <a:srgbClr val="FF0000"/>
                  </a:solidFill>
                  <a:latin typeface="Times New Roman" pitchFamily="18" charset="0"/>
                </a:rPr>
                <a:t>接收端：</a:t>
              </a:r>
              <a:endParaRPr lang="zh-CN" altLang="en-US" sz="2400">
                <a:latin typeface="Times New Roman" pitchFamily="18" charset="0"/>
              </a:endParaRPr>
            </a:p>
          </p:txBody>
        </p:sp>
        <p:grpSp>
          <p:nvGrpSpPr>
            <p:cNvPr id="50" name="Group 5"/>
            <p:cNvGrpSpPr>
              <a:grpSpLocks/>
            </p:cNvGrpSpPr>
            <p:nvPr/>
          </p:nvGrpSpPr>
          <p:grpSpPr bwMode="auto">
            <a:xfrm>
              <a:off x="1642" y="2256"/>
              <a:ext cx="1830" cy="294"/>
              <a:chOff x="912" y="1200"/>
              <a:chExt cx="1830" cy="294"/>
            </a:xfrm>
          </p:grpSpPr>
          <p:sp>
            <p:nvSpPr>
              <p:cNvPr id="79" name="Text Box 6"/>
              <p:cNvSpPr txBox="1">
                <a:spLocks noChangeArrowheads="1"/>
              </p:cNvSpPr>
              <p:nvPr/>
            </p:nvSpPr>
            <p:spPr bwMode="auto">
              <a:xfrm>
                <a:off x="912" y="1200"/>
                <a:ext cx="198" cy="294"/>
              </a:xfrm>
              <a:prstGeom prst="rect">
                <a:avLst/>
              </a:prstGeom>
              <a:noFill/>
              <a:ln w="9525">
                <a:solidFill>
                  <a:schemeClr val="tx1"/>
                </a:solidFill>
                <a:miter lim="800000"/>
                <a:headEnd/>
                <a:tailEnd/>
              </a:ln>
            </p:spPr>
            <p:txBody>
              <a:bodyPr>
                <a:spAutoFit/>
              </a:bodyPr>
              <a:lstStyle/>
              <a:p>
                <a:pPr>
                  <a:spcBef>
                    <a:spcPct val="50000"/>
                  </a:spcBef>
                </a:pPr>
                <a:r>
                  <a:rPr lang="en-US" altLang="zh-CN" sz="2400">
                    <a:latin typeface="Times New Roman" pitchFamily="18" charset="0"/>
                  </a:rPr>
                  <a:t>1</a:t>
                </a:r>
              </a:p>
            </p:txBody>
          </p:sp>
          <p:sp>
            <p:nvSpPr>
              <p:cNvPr id="80" name="Text Box 7"/>
              <p:cNvSpPr txBox="1">
                <a:spLocks noChangeArrowheads="1"/>
              </p:cNvSpPr>
              <p:nvPr/>
            </p:nvSpPr>
            <p:spPr bwMode="auto">
              <a:xfrm>
                <a:off x="1121" y="1200"/>
                <a:ext cx="198" cy="294"/>
              </a:xfrm>
              <a:prstGeom prst="rect">
                <a:avLst/>
              </a:prstGeom>
              <a:noFill/>
              <a:ln w="9525">
                <a:solidFill>
                  <a:schemeClr val="tx1"/>
                </a:solidFill>
                <a:miter lim="800000"/>
                <a:headEnd/>
                <a:tailEnd/>
              </a:ln>
            </p:spPr>
            <p:txBody>
              <a:bodyPr>
                <a:spAutoFit/>
              </a:bodyPr>
              <a:lstStyle/>
              <a:p>
                <a:pPr>
                  <a:spcBef>
                    <a:spcPct val="50000"/>
                  </a:spcBef>
                </a:pPr>
                <a:r>
                  <a:rPr lang="en-US" altLang="zh-CN" sz="2400">
                    <a:latin typeface="Times New Roman" pitchFamily="18" charset="0"/>
                  </a:rPr>
                  <a:t>2</a:t>
                </a:r>
              </a:p>
            </p:txBody>
          </p:sp>
          <p:sp>
            <p:nvSpPr>
              <p:cNvPr id="81" name="Text Box 8"/>
              <p:cNvSpPr txBox="1">
                <a:spLocks noChangeArrowheads="1"/>
              </p:cNvSpPr>
              <p:nvPr/>
            </p:nvSpPr>
            <p:spPr bwMode="auto">
              <a:xfrm>
                <a:off x="1325" y="1200"/>
                <a:ext cx="198" cy="294"/>
              </a:xfrm>
              <a:prstGeom prst="rect">
                <a:avLst/>
              </a:prstGeom>
              <a:noFill/>
              <a:ln w="9525">
                <a:solidFill>
                  <a:schemeClr val="tx1"/>
                </a:solidFill>
                <a:miter lim="800000"/>
                <a:headEnd/>
                <a:tailEnd/>
              </a:ln>
            </p:spPr>
            <p:txBody>
              <a:bodyPr>
                <a:spAutoFit/>
              </a:bodyPr>
              <a:lstStyle/>
              <a:p>
                <a:pPr>
                  <a:spcBef>
                    <a:spcPct val="50000"/>
                  </a:spcBef>
                </a:pPr>
                <a:r>
                  <a:rPr lang="en-US" altLang="zh-CN" sz="2400">
                    <a:latin typeface="Times New Roman" pitchFamily="18" charset="0"/>
                  </a:rPr>
                  <a:t>3</a:t>
                </a:r>
              </a:p>
            </p:txBody>
          </p:sp>
          <p:sp>
            <p:nvSpPr>
              <p:cNvPr id="82" name="Text Box 9"/>
              <p:cNvSpPr txBox="1">
                <a:spLocks noChangeArrowheads="1"/>
              </p:cNvSpPr>
              <p:nvPr/>
            </p:nvSpPr>
            <p:spPr bwMode="auto">
              <a:xfrm>
                <a:off x="1529" y="1200"/>
                <a:ext cx="198" cy="294"/>
              </a:xfrm>
              <a:prstGeom prst="rect">
                <a:avLst/>
              </a:prstGeom>
              <a:noFill/>
              <a:ln w="9525">
                <a:solidFill>
                  <a:schemeClr val="tx1"/>
                </a:solidFill>
                <a:miter lim="800000"/>
                <a:headEnd/>
                <a:tailEnd/>
              </a:ln>
            </p:spPr>
            <p:txBody>
              <a:bodyPr>
                <a:spAutoFit/>
              </a:bodyPr>
              <a:lstStyle/>
              <a:p>
                <a:pPr>
                  <a:spcBef>
                    <a:spcPct val="50000"/>
                  </a:spcBef>
                </a:pPr>
                <a:r>
                  <a:rPr lang="en-US" altLang="zh-CN" sz="2400">
                    <a:latin typeface="Times New Roman" pitchFamily="18" charset="0"/>
                  </a:rPr>
                  <a:t>4</a:t>
                </a:r>
              </a:p>
            </p:txBody>
          </p:sp>
          <p:sp>
            <p:nvSpPr>
              <p:cNvPr id="83" name="Text Box 10"/>
              <p:cNvSpPr txBox="1">
                <a:spLocks noChangeArrowheads="1"/>
              </p:cNvSpPr>
              <p:nvPr/>
            </p:nvSpPr>
            <p:spPr bwMode="auto">
              <a:xfrm>
                <a:off x="1727" y="1200"/>
                <a:ext cx="198" cy="294"/>
              </a:xfrm>
              <a:prstGeom prst="rect">
                <a:avLst/>
              </a:prstGeom>
              <a:noFill/>
              <a:ln w="9525">
                <a:solidFill>
                  <a:schemeClr val="tx1"/>
                </a:solidFill>
                <a:miter lim="800000"/>
                <a:headEnd/>
                <a:tailEnd/>
              </a:ln>
            </p:spPr>
            <p:txBody>
              <a:bodyPr>
                <a:spAutoFit/>
              </a:bodyPr>
              <a:lstStyle/>
              <a:p>
                <a:pPr>
                  <a:spcBef>
                    <a:spcPct val="50000"/>
                  </a:spcBef>
                </a:pPr>
                <a:r>
                  <a:rPr lang="en-US" altLang="zh-CN" sz="2400">
                    <a:latin typeface="Times New Roman" pitchFamily="18" charset="0"/>
                  </a:rPr>
                  <a:t>5</a:t>
                </a:r>
              </a:p>
            </p:txBody>
          </p:sp>
          <p:sp>
            <p:nvSpPr>
              <p:cNvPr id="84" name="Text Box 11"/>
              <p:cNvSpPr txBox="1">
                <a:spLocks noChangeArrowheads="1"/>
              </p:cNvSpPr>
              <p:nvPr/>
            </p:nvSpPr>
            <p:spPr bwMode="auto">
              <a:xfrm>
                <a:off x="1936" y="1200"/>
                <a:ext cx="198" cy="294"/>
              </a:xfrm>
              <a:prstGeom prst="rect">
                <a:avLst/>
              </a:prstGeom>
              <a:noFill/>
              <a:ln w="9525">
                <a:solidFill>
                  <a:schemeClr val="tx1"/>
                </a:solidFill>
                <a:miter lim="800000"/>
                <a:headEnd/>
                <a:tailEnd/>
              </a:ln>
            </p:spPr>
            <p:txBody>
              <a:bodyPr>
                <a:spAutoFit/>
              </a:bodyPr>
              <a:lstStyle/>
              <a:p>
                <a:pPr>
                  <a:spcBef>
                    <a:spcPct val="50000"/>
                  </a:spcBef>
                </a:pPr>
                <a:r>
                  <a:rPr lang="en-US" altLang="zh-CN" sz="2400">
                    <a:latin typeface="Times New Roman" pitchFamily="18" charset="0"/>
                  </a:rPr>
                  <a:t>6</a:t>
                </a:r>
              </a:p>
            </p:txBody>
          </p:sp>
          <p:sp>
            <p:nvSpPr>
              <p:cNvPr id="85" name="Text Box 12"/>
              <p:cNvSpPr txBox="1">
                <a:spLocks noChangeArrowheads="1"/>
              </p:cNvSpPr>
              <p:nvPr/>
            </p:nvSpPr>
            <p:spPr bwMode="auto">
              <a:xfrm>
                <a:off x="2139" y="1200"/>
                <a:ext cx="198" cy="294"/>
              </a:xfrm>
              <a:prstGeom prst="rect">
                <a:avLst/>
              </a:prstGeom>
              <a:noFill/>
              <a:ln w="9525">
                <a:solidFill>
                  <a:schemeClr val="tx1"/>
                </a:solidFill>
                <a:miter lim="800000"/>
                <a:headEnd/>
                <a:tailEnd/>
              </a:ln>
            </p:spPr>
            <p:txBody>
              <a:bodyPr>
                <a:spAutoFit/>
              </a:bodyPr>
              <a:lstStyle/>
              <a:p>
                <a:pPr>
                  <a:spcBef>
                    <a:spcPct val="50000"/>
                  </a:spcBef>
                </a:pPr>
                <a:r>
                  <a:rPr lang="en-US" altLang="zh-CN" sz="2400">
                    <a:latin typeface="Times New Roman" pitchFamily="18" charset="0"/>
                  </a:rPr>
                  <a:t>2</a:t>
                </a:r>
              </a:p>
            </p:txBody>
          </p:sp>
          <p:sp>
            <p:nvSpPr>
              <p:cNvPr id="86" name="Text Box 13"/>
              <p:cNvSpPr txBox="1">
                <a:spLocks noChangeArrowheads="1"/>
              </p:cNvSpPr>
              <p:nvPr/>
            </p:nvSpPr>
            <p:spPr bwMode="auto">
              <a:xfrm>
                <a:off x="2332" y="1200"/>
                <a:ext cx="198" cy="294"/>
              </a:xfrm>
              <a:prstGeom prst="rect">
                <a:avLst/>
              </a:prstGeom>
              <a:noFill/>
              <a:ln w="9525">
                <a:solidFill>
                  <a:schemeClr val="tx1"/>
                </a:solidFill>
                <a:miter lim="800000"/>
                <a:headEnd/>
                <a:tailEnd/>
              </a:ln>
            </p:spPr>
            <p:txBody>
              <a:bodyPr>
                <a:spAutoFit/>
              </a:bodyPr>
              <a:lstStyle/>
              <a:p>
                <a:pPr>
                  <a:spcBef>
                    <a:spcPct val="50000"/>
                  </a:spcBef>
                </a:pPr>
                <a:r>
                  <a:rPr lang="en-US" altLang="zh-CN" sz="2400">
                    <a:latin typeface="Times New Roman" pitchFamily="18" charset="0"/>
                  </a:rPr>
                  <a:t>3</a:t>
                </a:r>
              </a:p>
            </p:txBody>
          </p:sp>
          <p:sp>
            <p:nvSpPr>
              <p:cNvPr id="87" name="Text Box 14"/>
              <p:cNvSpPr txBox="1">
                <a:spLocks noChangeArrowheads="1"/>
              </p:cNvSpPr>
              <p:nvPr/>
            </p:nvSpPr>
            <p:spPr bwMode="auto">
              <a:xfrm>
                <a:off x="2544" y="1200"/>
                <a:ext cx="198" cy="294"/>
              </a:xfrm>
              <a:prstGeom prst="rect">
                <a:avLst/>
              </a:prstGeom>
              <a:noFill/>
              <a:ln w="9525">
                <a:solidFill>
                  <a:schemeClr val="tx1"/>
                </a:solidFill>
                <a:miter lim="800000"/>
                <a:headEnd/>
                <a:tailEnd/>
              </a:ln>
            </p:spPr>
            <p:txBody>
              <a:bodyPr>
                <a:spAutoFit/>
              </a:bodyPr>
              <a:lstStyle/>
              <a:p>
                <a:pPr>
                  <a:spcBef>
                    <a:spcPct val="50000"/>
                  </a:spcBef>
                </a:pPr>
                <a:r>
                  <a:rPr lang="en-US" altLang="zh-CN" sz="2400">
                    <a:latin typeface="Times New Roman" pitchFamily="18" charset="0"/>
                  </a:rPr>
                  <a:t>4</a:t>
                </a:r>
              </a:p>
            </p:txBody>
          </p:sp>
        </p:grpSp>
        <p:grpSp>
          <p:nvGrpSpPr>
            <p:cNvPr id="51" name="Group 15"/>
            <p:cNvGrpSpPr>
              <a:grpSpLocks/>
            </p:cNvGrpSpPr>
            <p:nvPr/>
          </p:nvGrpSpPr>
          <p:grpSpPr bwMode="auto">
            <a:xfrm>
              <a:off x="2141" y="2958"/>
              <a:ext cx="1830" cy="294"/>
              <a:chOff x="912" y="1200"/>
              <a:chExt cx="1830" cy="294"/>
            </a:xfrm>
          </p:grpSpPr>
          <p:sp>
            <p:nvSpPr>
              <p:cNvPr id="70" name="Text Box 16"/>
              <p:cNvSpPr txBox="1">
                <a:spLocks noChangeArrowheads="1"/>
              </p:cNvSpPr>
              <p:nvPr/>
            </p:nvSpPr>
            <p:spPr bwMode="auto">
              <a:xfrm>
                <a:off x="912" y="1200"/>
                <a:ext cx="198" cy="294"/>
              </a:xfrm>
              <a:prstGeom prst="rect">
                <a:avLst/>
              </a:prstGeom>
              <a:noFill/>
              <a:ln w="9525">
                <a:solidFill>
                  <a:schemeClr val="tx1"/>
                </a:solidFill>
                <a:miter lim="800000"/>
                <a:headEnd/>
                <a:tailEnd/>
              </a:ln>
            </p:spPr>
            <p:txBody>
              <a:bodyPr>
                <a:spAutoFit/>
              </a:bodyPr>
              <a:lstStyle/>
              <a:p>
                <a:pPr>
                  <a:spcBef>
                    <a:spcPct val="50000"/>
                  </a:spcBef>
                </a:pPr>
                <a:r>
                  <a:rPr lang="en-US" altLang="zh-CN" sz="2400">
                    <a:latin typeface="Times New Roman" pitchFamily="18" charset="0"/>
                  </a:rPr>
                  <a:t>1</a:t>
                </a:r>
              </a:p>
            </p:txBody>
          </p:sp>
          <p:sp>
            <p:nvSpPr>
              <p:cNvPr id="71" name="Text Box 17"/>
              <p:cNvSpPr txBox="1">
                <a:spLocks noChangeArrowheads="1"/>
              </p:cNvSpPr>
              <p:nvPr/>
            </p:nvSpPr>
            <p:spPr bwMode="auto">
              <a:xfrm>
                <a:off x="1121" y="1200"/>
                <a:ext cx="198" cy="294"/>
              </a:xfrm>
              <a:prstGeom prst="rect">
                <a:avLst/>
              </a:prstGeom>
              <a:noFill/>
              <a:ln w="9525">
                <a:solidFill>
                  <a:schemeClr val="tx1"/>
                </a:solidFill>
                <a:miter lim="800000"/>
                <a:headEnd/>
                <a:tailEnd/>
              </a:ln>
            </p:spPr>
            <p:txBody>
              <a:bodyPr>
                <a:spAutoFit/>
              </a:bodyPr>
              <a:lstStyle/>
              <a:p>
                <a:pPr>
                  <a:spcBef>
                    <a:spcPct val="50000"/>
                  </a:spcBef>
                </a:pPr>
                <a:r>
                  <a:rPr lang="en-US" altLang="zh-CN" sz="2400">
                    <a:latin typeface="Times New Roman" pitchFamily="18" charset="0"/>
                  </a:rPr>
                  <a:t>2</a:t>
                </a:r>
              </a:p>
            </p:txBody>
          </p:sp>
          <p:sp>
            <p:nvSpPr>
              <p:cNvPr id="72" name="Text Box 18"/>
              <p:cNvSpPr txBox="1">
                <a:spLocks noChangeArrowheads="1"/>
              </p:cNvSpPr>
              <p:nvPr/>
            </p:nvSpPr>
            <p:spPr bwMode="auto">
              <a:xfrm>
                <a:off x="1325" y="1200"/>
                <a:ext cx="198" cy="294"/>
              </a:xfrm>
              <a:prstGeom prst="rect">
                <a:avLst/>
              </a:prstGeom>
              <a:noFill/>
              <a:ln w="9525">
                <a:solidFill>
                  <a:schemeClr val="tx1"/>
                </a:solidFill>
                <a:miter lim="800000"/>
                <a:headEnd/>
                <a:tailEnd/>
              </a:ln>
            </p:spPr>
            <p:txBody>
              <a:bodyPr>
                <a:spAutoFit/>
              </a:bodyPr>
              <a:lstStyle/>
              <a:p>
                <a:pPr>
                  <a:spcBef>
                    <a:spcPct val="50000"/>
                  </a:spcBef>
                </a:pPr>
                <a:r>
                  <a:rPr lang="en-US" altLang="zh-CN" sz="2400">
                    <a:latin typeface="Times New Roman" pitchFamily="18" charset="0"/>
                  </a:rPr>
                  <a:t>3</a:t>
                </a:r>
              </a:p>
            </p:txBody>
          </p:sp>
          <p:sp>
            <p:nvSpPr>
              <p:cNvPr id="73" name="Text Box 19"/>
              <p:cNvSpPr txBox="1">
                <a:spLocks noChangeArrowheads="1"/>
              </p:cNvSpPr>
              <p:nvPr/>
            </p:nvSpPr>
            <p:spPr bwMode="auto">
              <a:xfrm>
                <a:off x="1529" y="1200"/>
                <a:ext cx="198" cy="294"/>
              </a:xfrm>
              <a:prstGeom prst="rect">
                <a:avLst/>
              </a:prstGeom>
              <a:noFill/>
              <a:ln w="9525">
                <a:solidFill>
                  <a:schemeClr val="tx1"/>
                </a:solidFill>
                <a:miter lim="800000"/>
                <a:headEnd/>
                <a:tailEnd/>
              </a:ln>
            </p:spPr>
            <p:txBody>
              <a:bodyPr>
                <a:spAutoFit/>
              </a:bodyPr>
              <a:lstStyle/>
              <a:p>
                <a:pPr>
                  <a:spcBef>
                    <a:spcPct val="50000"/>
                  </a:spcBef>
                </a:pPr>
                <a:r>
                  <a:rPr lang="en-US" altLang="zh-CN" sz="2400">
                    <a:latin typeface="Times New Roman" pitchFamily="18" charset="0"/>
                  </a:rPr>
                  <a:t>4</a:t>
                </a:r>
              </a:p>
            </p:txBody>
          </p:sp>
          <p:sp>
            <p:nvSpPr>
              <p:cNvPr id="74" name="Text Box 20"/>
              <p:cNvSpPr txBox="1">
                <a:spLocks noChangeArrowheads="1"/>
              </p:cNvSpPr>
              <p:nvPr/>
            </p:nvSpPr>
            <p:spPr bwMode="auto">
              <a:xfrm>
                <a:off x="1727" y="1200"/>
                <a:ext cx="198" cy="294"/>
              </a:xfrm>
              <a:prstGeom prst="rect">
                <a:avLst/>
              </a:prstGeom>
              <a:noFill/>
              <a:ln w="9525">
                <a:solidFill>
                  <a:schemeClr val="tx1"/>
                </a:solidFill>
                <a:miter lim="800000"/>
                <a:headEnd/>
                <a:tailEnd/>
              </a:ln>
            </p:spPr>
            <p:txBody>
              <a:bodyPr>
                <a:spAutoFit/>
              </a:bodyPr>
              <a:lstStyle/>
              <a:p>
                <a:pPr>
                  <a:spcBef>
                    <a:spcPct val="50000"/>
                  </a:spcBef>
                </a:pPr>
                <a:r>
                  <a:rPr lang="en-US" altLang="zh-CN" sz="2400">
                    <a:latin typeface="Times New Roman" pitchFamily="18" charset="0"/>
                  </a:rPr>
                  <a:t>5</a:t>
                </a:r>
              </a:p>
            </p:txBody>
          </p:sp>
          <p:sp>
            <p:nvSpPr>
              <p:cNvPr id="75" name="Text Box 21"/>
              <p:cNvSpPr txBox="1">
                <a:spLocks noChangeArrowheads="1"/>
              </p:cNvSpPr>
              <p:nvPr/>
            </p:nvSpPr>
            <p:spPr bwMode="auto">
              <a:xfrm>
                <a:off x="1936" y="1200"/>
                <a:ext cx="198" cy="294"/>
              </a:xfrm>
              <a:prstGeom prst="rect">
                <a:avLst/>
              </a:prstGeom>
              <a:noFill/>
              <a:ln w="9525">
                <a:solidFill>
                  <a:schemeClr val="tx1"/>
                </a:solidFill>
                <a:miter lim="800000"/>
                <a:headEnd/>
                <a:tailEnd/>
              </a:ln>
            </p:spPr>
            <p:txBody>
              <a:bodyPr>
                <a:spAutoFit/>
              </a:bodyPr>
              <a:lstStyle/>
              <a:p>
                <a:pPr>
                  <a:spcBef>
                    <a:spcPct val="50000"/>
                  </a:spcBef>
                </a:pPr>
                <a:r>
                  <a:rPr lang="en-US" altLang="zh-CN" sz="2400">
                    <a:latin typeface="Times New Roman" pitchFamily="18" charset="0"/>
                  </a:rPr>
                  <a:t>6</a:t>
                </a:r>
              </a:p>
            </p:txBody>
          </p:sp>
          <p:sp>
            <p:nvSpPr>
              <p:cNvPr id="76" name="Text Box 22"/>
              <p:cNvSpPr txBox="1">
                <a:spLocks noChangeArrowheads="1"/>
              </p:cNvSpPr>
              <p:nvPr/>
            </p:nvSpPr>
            <p:spPr bwMode="auto">
              <a:xfrm>
                <a:off x="2139" y="1200"/>
                <a:ext cx="198" cy="294"/>
              </a:xfrm>
              <a:prstGeom prst="rect">
                <a:avLst/>
              </a:prstGeom>
              <a:noFill/>
              <a:ln w="9525">
                <a:solidFill>
                  <a:schemeClr val="tx1"/>
                </a:solidFill>
                <a:miter lim="800000"/>
                <a:headEnd/>
                <a:tailEnd/>
              </a:ln>
            </p:spPr>
            <p:txBody>
              <a:bodyPr>
                <a:spAutoFit/>
              </a:bodyPr>
              <a:lstStyle/>
              <a:p>
                <a:pPr>
                  <a:spcBef>
                    <a:spcPct val="50000"/>
                  </a:spcBef>
                </a:pPr>
                <a:r>
                  <a:rPr lang="en-US" altLang="zh-CN" sz="2400">
                    <a:latin typeface="Times New Roman" pitchFamily="18" charset="0"/>
                  </a:rPr>
                  <a:t>2</a:t>
                </a:r>
              </a:p>
            </p:txBody>
          </p:sp>
          <p:sp>
            <p:nvSpPr>
              <p:cNvPr id="77" name="Text Box 23"/>
              <p:cNvSpPr txBox="1">
                <a:spLocks noChangeArrowheads="1"/>
              </p:cNvSpPr>
              <p:nvPr/>
            </p:nvSpPr>
            <p:spPr bwMode="auto">
              <a:xfrm>
                <a:off x="2332" y="1200"/>
                <a:ext cx="198" cy="294"/>
              </a:xfrm>
              <a:prstGeom prst="rect">
                <a:avLst/>
              </a:prstGeom>
              <a:noFill/>
              <a:ln w="9525">
                <a:solidFill>
                  <a:schemeClr val="tx1"/>
                </a:solidFill>
                <a:miter lim="800000"/>
                <a:headEnd/>
                <a:tailEnd/>
              </a:ln>
            </p:spPr>
            <p:txBody>
              <a:bodyPr>
                <a:spAutoFit/>
              </a:bodyPr>
              <a:lstStyle/>
              <a:p>
                <a:pPr>
                  <a:spcBef>
                    <a:spcPct val="50000"/>
                  </a:spcBef>
                </a:pPr>
                <a:r>
                  <a:rPr lang="en-US" altLang="zh-CN" sz="2400">
                    <a:latin typeface="Times New Roman" pitchFamily="18" charset="0"/>
                  </a:rPr>
                  <a:t>3</a:t>
                </a:r>
              </a:p>
            </p:txBody>
          </p:sp>
          <p:sp>
            <p:nvSpPr>
              <p:cNvPr id="78" name="Text Box 24"/>
              <p:cNvSpPr txBox="1">
                <a:spLocks noChangeArrowheads="1"/>
              </p:cNvSpPr>
              <p:nvPr/>
            </p:nvSpPr>
            <p:spPr bwMode="auto">
              <a:xfrm>
                <a:off x="2544" y="1200"/>
                <a:ext cx="198" cy="294"/>
              </a:xfrm>
              <a:prstGeom prst="rect">
                <a:avLst/>
              </a:prstGeom>
              <a:noFill/>
              <a:ln w="9525">
                <a:solidFill>
                  <a:schemeClr val="tx1"/>
                </a:solidFill>
                <a:miter lim="800000"/>
                <a:headEnd/>
                <a:tailEnd/>
              </a:ln>
            </p:spPr>
            <p:txBody>
              <a:bodyPr>
                <a:spAutoFit/>
              </a:bodyPr>
              <a:lstStyle/>
              <a:p>
                <a:pPr>
                  <a:spcBef>
                    <a:spcPct val="50000"/>
                  </a:spcBef>
                </a:pPr>
                <a:r>
                  <a:rPr lang="en-US" altLang="zh-CN" sz="2400">
                    <a:latin typeface="Times New Roman" pitchFamily="18" charset="0"/>
                  </a:rPr>
                  <a:t>4</a:t>
                </a:r>
              </a:p>
            </p:txBody>
          </p:sp>
        </p:grpSp>
        <p:sp>
          <p:nvSpPr>
            <p:cNvPr id="52" name="Line 25"/>
            <p:cNvSpPr>
              <a:spLocks noChangeShapeType="1"/>
            </p:cNvSpPr>
            <p:nvPr/>
          </p:nvSpPr>
          <p:spPr bwMode="auto">
            <a:xfrm>
              <a:off x="1726" y="2556"/>
              <a:ext cx="453" cy="391"/>
            </a:xfrm>
            <a:prstGeom prst="line">
              <a:avLst/>
            </a:prstGeom>
            <a:noFill/>
            <a:ln w="9525">
              <a:solidFill>
                <a:schemeClr val="tx1"/>
              </a:solidFill>
              <a:round/>
              <a:headEnd/>
              <a:tailEnd type="triangle" w="med" len="med"/>
            </a:ln>
          </p:spPr>
          <p:txBody>
            <a:bodyPr wrap="none" anchor="ctr">
              <a:spAutoFit/>
            </a:bodyPr>
            <a:lstStyle/>
            <a:p>
              <a:endParaRPr lang="zh-CN" altLang="en-US"/>
            </a:p>
          </p:txBody>
        </p:sp>
        <p:sp>
          <p:nvSpPr>
            <p:cNvPr id="53" name="Line 26"/>
            <p:cNvSpPr>
              <a:spLocks noChangeShapeType="1"/>
            </p:cNvSpPr>
            <p:nvPr/>
          </p:nvSpPr>
          <p:spPr bwMode="auto">
            <a:xfrm>
              <a:off x="1901" y="2556"/>
              <a:ext cx="481" cy="397"/>
            </a:xfrm>
            <a:prstGeom prst="line">
              <a:avLst/>
            </a:prstGeom>
            <a:noFill/>
            <a:ln w="9525">
              <a:solidFill>
                <a:schemeClr val="tx1"/>
              </a:solidFill>
              <a:round/>
              <a:headEnd/>
              <a:tailEnd type="triangle" w="med" len="med"/>
            </a:ln>
          </p:spPr>
          <p:txBody>
            <a:bodyPr wrap="none" anchor="ctr">
              <a:spAutoFit/>
            </a:bodyPr>
            <a:lstStyle/>
            <a:p>
              <a:endParaRPr lang="zh-CN" altLang="en-US"/>
            </a:p>
          </p:txBody>
        </p:sp>
        <p:sp>
          <p:nvSpPr>
            <p:cNvPr id="54" name="Line 27"/>
            <p:cNvSpPr>
              <a:spLocks noChangeShapeType="1"/>
            </p:cNvSpPr>
            <p:nvPr/>
          </p:nvSpPr>
          <p:spPr bwMode="auto">
            <a:xfrm flipV="1">
              <a:off x="2524" y="2562"/>
              <a:ext cx="266" cy="396"/>
            </a:xfrm>
            <a:prstGeom prst="line">
              <a:avLst/>
            </a:prstGeom>
            <a:noFill/>
            <a:ln w="9525">
              <a:solidFill>
                <a:schemeClr val="tx1"/>
              </a:solidFill>
              <a:round/>
              <a:headEnd/>
              <a:tailEnd type="triangle" w="med" len="med"/>
            </a:ln>
          </p:spPr>
          <p:txBody>
            <a:bodyPr wrap="none" anchor="ctr">
              <a:spAutoFit/>
            </a:bodyPr>
            <a:lstStyle/>
            <a:p>
              <a:endParaRPr lang="zh-CN" altLang="en-US"/>
            </a:p>
          </p:txBody>
        </p:sp>
        <p:sp>
          <p:nvSpPr>
            <p:cNvPr id="55" name="Text Box 28"/>
            <p:cNvSpPr txBox="1">
              <a:spLocks noChangeArrowheads="1"/>
            </p:cNvSpPr>
            <p:nvPr/>
          </p:nvSpPr>
          <p:spPr bwMode="auto">
            <a:xfrm>
              <a:off x="3469" y="2256"/>
              <a:ext cx="198" cy="294"/>
            </a:xfrm>
            <a:prstGeom prst="rect">
              <a:avLst/>
            </a:prstGeom>
            <a:noFill/>
            <a:ln w="9525">
              <a:solidFill>
                <a:schemeClr val="tx1"/>
              </a:solidFill>
              <a:miter lim="800000"/>
              <a:headEnd/>
              <a:tailEnd/>
            </a:ln>
          </p:spPr>
          <p:txBody>
            <a:bodyPr>
              <a:spAutoFit/>
            </a:bodyPr>
            <a:lstStyle/>
            <a:p>
              <a:pPr>
                <a:spcBef>
                  <a:spcPct val="50000"/>
                </a:spcBef>
              </a:pPr>
              <a:r>
                <a:rPr lang="en-US" altLang="zh-CN" sz="2400">
                  <a:latin typeface="Times New Roman" pitchFamily="18" charset="0"/>
                </a:rPr>
                <a:t>5</a:t>
              </a:r>
            </a:p>
          </p:txBody>
        </p:sp>
        <p:sp>
          <p:nvSpPr>
            <p:cNvPr id="56" name="Text Box 29"/>
            <p:cNvSpPr txBox="1">
              <a:spLocks noChangeArrowheads="1"/>
            </p:cNvSpPr>
            <p:nvPr/>
          </p:nvSpPr>
          <p:spPr bwMode="auto">
            <a:xfrm>
              <a:off x="3678" y="2256"/>
              <a:ext cx="198" cy="294"/>
            </a:xfrm>
            <a:prstGeom prst="rect">
              <a:avLst/>
            </a:prstGeom>
            <a:noFill/>
            <a:ln w="9525">
              <a:solidFill>
                <a:schemeClr val="tx1"/>
              </a:solidFill>
              <a:miter lim="800000"/>
              <a:headEnd/>
              <a:tailEnd/>
            </a:ln>
          </p:spPr>
          <p:txBody>
            <a:bodyPr>
              <a:spAutoFit/>
            </a:bodyPr>
            <a:lstStyle/>
            <a:p>
              <a:pPr>
                <a:spcBef>
                  <a:spcPct val="50000"/>
                </a:spcBef>
              </a:pPr>
              <a:r>
                <a:rPr lang="en-US" altLang="zh-CN" sz="2400">
                  <a:latin typeface="Times New Roman" pitchFamily="18" charset="0"/>
                </a:rPr>
                <a:t>6</a:t>
              </a:r>
            </a:p>
          </p:txBody>
        </p:sp>
        <p:sp>
          <p:nvSpPr>
            <p:cNvPr id="57" name="Text Box 30"/>
            <p:cNvSpPr txBox="1">
              <a:spLocks noChangeArrowheads="1"/>
            </p:cNvSpPr>
            <p:nvPr/>
          </p:nvSpPr>
          <p:spPr bwMode="auto">
            <a:xfrm>
              <a:off x="3882" y="2256"/>
              <a:ext cx="198" cy="294"/>
            </a:xfrm>
            <a:prstGeom prst="rect">
              <a:avLst/>
            </a:prstGeom>
            <a:noFill/>
            <a:ln w="9525">
              <a:solidFill>
                <a:schemeClr val="tx1"/>
              </a:solidFill>
              <a:miter lim="800000"/>
              <a:headEnd/>
              <a:tailEnd/>
            </a:ln>
          </p:spPr>
          <p:txBody>
            <a:bodyPr>
              <a:spAutoFit/>
            </a:bodyPr>
            <a:lstStyle/>
            <a:p>
              <a:pPr>
                <a:spcBef>
                  <a:spcPct val="50000"/>
                </a:spcBef>
              </a:pPr>
              <a:r>
                <a:rPr lang="en-US" altLang="zh-CN" sz="2400">
                  <a:latin typeface="Times New Roman" pitchFamily="18" charset="0"/>
                </a:rPr>
                <a:t>7</a:t>
              </a:r>
            </a:p>
          </p:txBody>
        </p:sp>
        <p:sp>
          <p:nvSpPr>
            <p:cNvPr id="58" name="Text Box 31"/>
            <p:cNvSpPr txBox="1">
              <a:spLocks noChangeArrowheads="1"/>
            </p:cNvSpPr>
            <p:nvPr/>
          </p:nvSpPr>
          <p:spPr bwMode="auto">
            <a:xfrm>
              <a:off x="4086" y="2256"/>
              <a:ext cx="198" cy="294"/>
            </a:xfrm>
            <a:prstGeom prst="rect">
              <a:avLst/>
            </a:prstGeom>
            <a:noFill/>
            <a:ln w="9525">
              <a:solidFill>
                <a:schemeClr val="tx1"/>
              </a:solidFill>
              <a:miter lim="800000"/>
              <a:headEnd/>
              <a:tailEnd/>
            </a:ln>
          </p:spPr>
          <p:txBody>
            <a:bodyPr>
              <a:spAutoFit/>
            </a:bodyPr>
            <a:lstStyle/>
            <a:p>
              <a:pPr>
                <a:spcBef>
                  <a:spcPct val="50000"/>
                </a:spcBef>
              </a:pPr>
              <a:r>
                <a:rPr lang="en-US" altLang="zh-CN" sz="2400">
                  <a:latin typeface="Times New Roman" pitchFamily="18" charset="0"/>
                </a:rPr>
                <a:t>8</a:t>
              </a:r>
            </a:p>
          </p:txBody>
        </p:sp>
        <p:sp>
          <p:nvSpPr>
            <p:cNvPr id="59" name="Text Box 32"/>
            <p:cNvSpPr txBox="1">
              <a:spLocks noChangeArrowheads="1"/>
            </p:cNvSpPr>
            <p:nvPr/>
          </p:nvSpPr>
          <p:spPr bwMode="auto">
            <a:xfrm>
              <a:off x="4284" y="2256"/>
              <a:ext cx="198" cy="294"/>
            </a:xfrm>
            <a:prstGeom prst="rect">
              <a:avLst/>
            </a:prstGeom>
            <a:noFill/>
            <a:ln w="9525">
              <a:solidFill>
                <a:schemeClr val="tx1"/>
              </a:solidFill>
              <a:miter lim="800000"/>
              <a:headEnd/>
              <a:tailEnd/>
            </a:ln>
          </p:spPr>
          <p:txBody>
            <a:bodyPr>
              <a:spAutoFit/>
            </a:bodyPr>
            <a:lstStyle/>
            <a:p>
              <a:pPr>
                <a:spcBef>
                  <a:spcPct val="50000"/>
                </a:spcBef>
              </a:pPr>
              <a:r>
                <a:rPr lang="en-US" altLang="zh-CN" sz="2400">
                  <a:latin typeface="Times New Roman" pitchFamily="18" charset="0"/>
                </a:rPr>
                <a:t>9</a:t>
              </a:r>
            </a:p>
          </p:txBody>
        </p:sp>
        <p:sp>
          <p:nvSpPr>
            <p:cNvPr id="60" name="Line 33"/>
            <p:cNvSpPr>
              <a:spLocks noChangeShapeType="1"/>
            </p:cNvSpPr>
            <p:nvPr/>
          </p:nvSpPr>
          <p:spPr bwMode="auto">
            <a:xfrm>
              <a:off x="2983" y="2562"/>
              <a:ext cx="487" cy="391"/>
            </a:xfrm>
            <a:prstGeom prst="line">
              <a:avLst/>
            </a:prstGeom>
            <a:noFill/>
            <a:ln w="9525">
              <a:solidFill>
                <a:schemeClr val="tx1"/>
              </a:solidFill>
              <a:round/>
              <a:headEnd/>
              <a:tailEnd type="triangle" w="med" len="med"/>
            </a:ln>
          </p:spPr>
          <p:txBody>
            <a:bodyPr wrap="none" anchor="ctr">
              <a:spAutoFit/>
            </a:bodyPr>
            <a:lstStyle/>
            <a:p>
              <a:endParaRPr lang="zh-CN" altLang="en-US"/>
            </a:p>
          </p:txBody>
        </p:sp>
        <p:sp>
          <p:nvSpPr>
            <p:cNvPr id="61" name="Text Box 34"/>
            <p:cNvSpPr txBox="1">
              <a:spLocks noChangeArrowheads="1"/>
            </p:cNvSpPr>
            <p:nvPr/>
          </p:nvSpPr>
          <p:spPr bwMode="auto">
            <a:xfrm>
              <a:off x="3984" y="2951"/>
              <a:ext cx="198" cy="294"/>
            </a:xfrm>
            <a:prstGeom prst="rect">
              <a:avLst/>
            </a:prstGeom>
            <a:noFill/>
            <a:ln w="9525">
              <a:solidFill>
                <a:schemeClr val="tx1"/>
              </a:solidFill>
              <a:miter lim="800000"/>
              <a:headEnd/>
              <a:tailEnd/>
            </a:ln>
          </p:spPr>
          <p:txBody>
            <a:bodyPr>
              <a:spAutoFit/>
            </a:bodyPr>
            <a:lstStyle/>
            <a:p>
              <a:pPr>
                <a:spcBef>
                  <a:spcPct val="50000"/>
                </a:spcBef>
              </a:pPr>
              <a:r>
                <a:rPr lang="en-US" altLang="zh-CN" sz="2400">
                  <a:latin typeface="Times New Roman" pitchFamily="18" charset="0"/>
                </a:rPr>
                <a:t>5</a:t>
              </a:r>
            </a:p>
          </p:txBody>
        </p:sp>
        <p:sp>
          <p:nvSpPr>
            <p:cNvPr id="62" name="Text Box 35"/>
            <p:cNvSpPr txBox="1">
              <a:spLocks noChangeArrowheads="1"/>
            </p:cNvSpPr>
            <p:nvPr/>
          </p:nvSpPr>
          <p:spPr bwMode="auto">
            <a:xfrm>
              <a:off x="4193" y="2951"/>
              <a:ext cx="198" cy="294"/>
            </a:xfrm>
            <a:prstGeom prst="rect">
              <a:avLst/>
            </a:prstGeom>
            <a:noFill/>
            <a:ln w="9525">
              <a:solidFill>
                <a:schemeClr val="tx1"/>
              </a:solidFill>
              <a:miter lim="800000"/>
              <a:headEnd/>
              <a:tailEnd/>
            </a:ln>
          </p:spPr>
          <p:txBody>
            <a:bodyPr>
              <a:spAutoFit/>
            </a:bodyPr>
            <a:lstStyle/>
            <a:p>
              <a:pPr>
                <a:spcBef>
                  <a:spcPct val="50000"/>
                </a:spcBef>
              </a:pPr>
              <a:r>
                <a:rPr lang="en-US" altLang="zh-CN" sz="2400">
                  <a:latin typeface="Times New Roman" pitchFamily="18" charset="0"/>
                </a:rPr>
                <a:t>6</a:t>
              </a:r>
            </a:p>
          </p:txBody>
        </p:sp>
        <p:sp>
          <p:nvSpPr>
            <p:cNvPr id="63" name="Text Box 36"/>
            <p:cNvSpPr txBox="1">
              <a:spLocks noChangeArrowheads="1"/>
            </p:cNvSpPr>
            <p:nvPr/>
          </p:nvSpPr>
          <p:spPr bwMode="auto">
            <a:xfrm>
              <a:off x="4397" y="2951"/>
              <a:ext cx="198" cy="294"/>
            </a:xfrm>
            <a:prstGeom prst="rect">
              <a:avLst/>
            </a:prstGeom>
            <a:noFill/>
            <a:ln w="9525">
              <a:solidFill>
                <a:schemeClr val="tx1"/>
              </a:solidFill>
              <a:miter lim="800000"/>
              <a:headEnd/>
              <a:tailEnd/>
            </a:ln>
          </p:spPr>
          <p:txBody>
            <a:bodyPr>
              <a:spAutoFit/>
            </a:bodyPr>
            <a:lstStyle/>
            <a:p>
              <a:pPr>
                <a:spcBef>
                  <a:spcPct val="50000"/>
                </a:spcBef>
              </a:pPr>
              <a:r>
                <a:rPr lang="en-US" altLang="zh-CN" sz="2400">
                  <a:latin typeface="Times New Roman" pitchFamily="18" charset="0"/>
                </a:rPr>
                <a:t>7</a:t>
              </a:r>
            </a:p>
          </p:txBody>
        </p:sp>
        <p:sp>
          <p:nvSpPr>
            <p:cNvPr id="64" name="Text Box 37"/>
            <p:cNvSpPr txBox="1">
              <a:spLocks noChangeArrowheads="1"/>
            </p:cNvSpPr>
            <p:nvPr/>
          </p:nvSpPr>
          <p:spPr bwMode="auto">
            <a:xfrm>
              <a:off x="4601" y="2951"/>
              <a:ext cx="198" cy="294"/>
            </a:xfrm>
            <a:prstGeom prst="rect">
              <a:avLst/>
            </a:prstGeom>
            <a:noFill/>
            <a:ln w="9525">
              <a:solidFill>
                <a:schemeClr val="tx1"/>
              </a:solidFill>
              <a:miter lim="800000"/>
              <a:headEnd/>
              <a:tailEnd/>
            </a:ln>
          </p:spPr>
          <p:txBody>
            <a:bodyPr>
              <a:spAutoFit/>
            </a:bodyPr>
            <a:lstStyle/>
            <a:p>
              <a:pPr>
                <a:spcBef>
                  <a:spcPct val="50000"/>
                </a:spcBef>
              </a:pPr>
              <a:r>
                <a:rPr lang="en-US" altLang="zh-CN" sz="2400">
                  <a:latin typeface="Times New Roman" pitchFamily="18" charset="0"/>
                </a:rPr>
                <a:t>8</a:t>
              </a:r>
            </a:p>
          </p:txBody>
        </p:sp>
        <p:sp>
          <p:nvSpPr>
            <p:cNvPr id="65" name="Text Box 38"/>
            <p:cNvSpPr txBox="1">
              <a:spLocks noChangeArrowheads="1"/>
            </p:cNvSpPr>
            <p:nvPr/>
          </p:nvSpPr>
          <p:spPr bwMode="auto">
            <a:xfrm>
              <a:off x="4799" y="2951"/>
              <a:ext cx="198" cy="294"/>
            </a:xfrm>
            <a:prstGeom prst="rect">
              <a:avLst/>
            </a:prstGeom>
            <a:noFill/>
            <a:ln w="9525">
              <a:solidFill>
                <a:schemeClr val="tx1"/>
              </a:solidFill>
              <a:miter lim="800000"/>
              <a:headEnd/>
              <a:tailEnd/>
            </a:ln>
          </p:spPr>
          <p:txBody>
            <a:bodyPr>
              <a:spAutoFit/>
            </a:bodyPr>
            <a:lstStyle/>
            <a:p>
              <a:pPr>
                <a:spcBef>
                  <a:spcPct val="50000"/>
                </a:spcBef>
              </a:pPr>
              <a:r>
                <a:rPr lang="en-US" altLang="zh-CN" sz="2400">
                  <a:latin typeface="Times New Roman" pitchFamily="18" charset="0"/>
                </a:rPr>
                <a:t>9</a:t>
              </a:r>
            </a:p>
          </p:txBody>
        </p:sp>
        <p:sp>
          <p:nvSpPr>
            <p:cNvPr id="66" name="Line 39"/>
            <p:cNvSpPr>
              <a:spLocks noChangeShapeType="1"/>
            </p:cNvSpPr>
            <p:nvPr/>
          </p:nvSpPr>
          <p:spPr bwMode="auto">
            <a:xfrm flipV="1">
              <a:off x="2456" y="3258"/>
              <a:ext cx="0" cy="244"/>
            </a:xfrm>
            <a:prstGeom prst="line">
              <a:avLst/>
            </a:prstGeom>
            <a:noFill/>
            <a:ln w="9525">
              <a:solidFill>
                <a:schemeClr val="tx1"/>
              </a:solidFill>
              <a:round/>
              <a:headEnd/>
              <a:tailEnd type="triangle" w="med" len="med"/>
            </a:ln>
          </p:spPr>
          <p:txBody>
            <a:bodyPr wrap="none" anchor="ctr">
              <a:spAutoFit/>
            </a:bodyPr>
            <a:lstStyle/>
            <a:p>
              <a:endParaRPr lang="zh-CN" altLang="en-US"/>
            </a:p>
          </p:txBody>
        </p:sp>
        <p:sp>
          <p:nvSpPr>
            <p:cNvPr id="67" name="Text Box 40"/>
            <p:cNvSpPr txBox="1">
              <a:spLocks noChangeArrowheads="1"/>
            </p:cNvSpPr>
            <p:nvPr/>
          </p:nvSpPr>
          <p:spPr bwMode="auto">
            <a:xfrm>
              <a:off x="2185" y="3490"/>
              <a:ext cx="701" cy="212"/>
            </a:xfrm>
            <a:prstGeom prst="rect">
              <a:avLst/>
            </a:prstGeom>
            <a:noFill/>
            <a:ln w="9525">
              <a:noFill/>
              <a:miter lim="800000"/>
              <a:headEnd/>
              <a:tailEnd/>
            </a:ln>
          </p:spPr>
          <p:txBody>
            <a:bodyPr>
              <a:spAutoFit/>
            </a:bodyPr>
            <a:lstStyle/>
            <a:p>
              <a:pPr>
                <a:spcBef>
                  <a:spcPct val="50000"/>
                </a:spcBef>
              </a:pPr>
              <a:r>
                <a:rPr lang="zh-CN" altLang="en-US" sz="1600">
                  <a:latin typeface="Times New Roman" pitchFamily="18" charset="0"/>
                </a:rPr>
                <a:t>发现错误</a:t>
              </a:r>
              <a:endParaRPr lang="zh-CN" altLang="en-US" sz="2400">
                <a:latin typeface="Times New Roman" pitchFamily="18" charset="0"/>
              </a:endParaRPr>
            </a:p>
          </p:txBody>
        </p:sp>
        <p:sp>
          <p:nvSpPr>
            <p:cNvPr id="68" name="Text Box 41"/>
            <p:cNvSpPr txBox="1">
              <a:spLocks noChangeArrowheads="1"/>
            </p:cNvSpPr>
            <p:nvPr/>
          </p:nvSpPr>
          <p:spPr bwMode="auto">
            <a:xfrm>
              <a:off x="2241" y="2659"/>
              <a:ext cx="526" cy="231"/>
            </a:xfrm>
            <a:prstGeom prst="rect">
              <a:avLst/>
            </a:prstGeom>
            <a:noFill/>
            <a:ln w="9525">
              <a:noFill/>
              <a:miter lim="800000"/>
              <a:headEnd/>
              <a:tailEnd/>
            </a:ln>
          </p:spPr>
          <p:txBody>
            <a:bodyPr>
              <a:spAutoFit/>
            </a:bodyPr>
            <a:lstStyle/>
            <a:p>
              <a:pPr>
                <a:spcBef>
                  <a:spcPct val="50000"/>
                </a:spcBef>
              </a:pPr>
              <a:r>
                <a:rPr lang="en-US" altLang="zh-CN" sz="1800">
                  <a:latin typeface="Times New Roman" pitchFamily="18" charset="0"/>
                </a:rPr>
                <a:t>NAK</a:t>
              </a:r>
              <a:endParaRPr lang="en-US" altLang="zh-CN" sz="2400">
                <a:latin typeface="Times New Roman" pitchFamily="18" charset="0"/>
              </a:endParaRPr>
            </a:p>
          </p:txBody>
        </p:sp>
        <p:sp>
          <p:nvSpPr>
            <p:cNvPr id="69" name="Text Box 42"/>
            <p:cNvSpPr txBox="1">
              <a:spLocks noChangeArrowheads="1"/>
            </p:cNvSpPr>
            <p:nvPr/>
          </p:nvSpPr>
          <p:spPr bwMode="auto">
            <a:xfrm>
              <a:off x="3271" y="2670"/>
              <a:ext cx="1438" cy="212"/>
            </a:xfrm>
            <a:prstGeom prst="rect">
              <a:avLst/>
            </a:prstGeom>
            <a:noFill/>
            <a:ln w="9525">
              <a:noFill/>
              <a:miter lim="800000"/>
              <a:headEnd/>
              <a:tailEnd/>
            </a:ln>
          </p:spPr>
          <p:txBody>
            <a:bodyPr>
              <a:spAutoFit/>
            </a:bodyPr>
            <a:lstStyle/>
            <a:p>
              <a:pPr>
                <a:spcBef>
                  <a:spcPct val="50000"/>
                </a:spcBef>
              </a:pPr>
              <a:r>
                <a:rPr lang="zh-CN" altLang="en-US" sz="1600">
                  <a:latin typeface="Times New Roman" pitchFamily="18" charset="0"/>
                </a:rPr>
                <a:t>从码组</a:t>
              </a:r>
              <a:r>
                <a:rPr lang="en-US" altLang="zh-CN" sz="1600">
                  <a:latin typeface="Times New Roman" pitchFamily="18" charset="0"/>
                </a:rPr>
                <a:t>2</a:t>
              </a:r>
              <a:r>
                <a:rPr lang="zh-CN" altLang="en-US" sz="1600">
                  <a:latin typeface="Times New Roman" pitchFamily="18" charset="0"/>
                </a:rPr>
                <a:t>开始重发</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lide(fromLeft)">
                                      <p:cBhvr>
                                        <p:cTn id="7" dur="500"/>
                                        <p:tgtEl>
                                          <p:spTgt spid="3"/>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blinds(horizontal)">
                                      <p:cBhvr>
                                        <p:cTn id="11" dur="500"/>
                                        <p:tgtEl>
                                          <p:spTgt spid="4"/>
                                        </p:tgtEl>
                                      </p:cBhvr>
                                    </p:animEffect>
                                  </p:childTnLst>
                                </p:cTn>
                              </p:par>
                            </p:childTnLst>
                          </p:cTn>
                        </p:par>
                        <p:par>
                          <p:cTn id="12" fill="hold">
                            <p:stCondLst>
                              <p:cond delay="1000"/>
                            </p:stCondLst>
                            <p:childTnLst>
                              <p:par>
                                <p:cTn id="13" presetID="3" presetClass="entr" presetSubtype="1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blinds(horizontal)">
                                      <p:cBhvr>
                                        <p:cTn id="15" dur="5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30" presetClass="entr" presetSubtype="0" fill="hold" nodeType="clickEffect">
                                  <p:stCondLst>
                                    <p:cond delay="0"/>
                                  </p:stCondLst>
                                  <p:childTnLst>
                                    <p:set>
                                      <p:cBhvr>
                                        <p:cTn id="19" dur="1" fill="hold">
                                          <p:stCondLst>
                                            <p:cond delay="0"/>
                                          </p:stCondLst>
                                        </p:cTn>
                                        <p:tgtEl>
                                          <p:spTgt spid="47"/>
                                        </p:tgtEl>
                                        <p:attrNameLst>
                                          <p:attrName>style.visibility</p:attrName>
                                        </p:attrNameLst>
                                      </p:cBhvr>
                                      <p:to>
                                        <p:strVal val="visible"/>
                                      </p:to>
                                    </p:set>
                                    <p:animEffect transition="in" filter="fade">
                                      <p:cBhvr>
                                        <p:cTn id="20" dur="800" decel="100000"/>
                                        <p:tgtEl>
                                          <p:spTgt spid="47"/>
                                        </p:tgtEl>
                                      </p:cBhvr>
                                    </p:animEffect>
                                    <p:anim calcmode="lin" valueType="num">
                                      <p:cBhvr>
                                        <p:cTn id="21" dur="800" decel="100000" fill="hold"/>
                                        <p:tgtEl>
                                          <p:spTgt spid="47"/>
                                        </p:tgtEl>
                                        <p:attrNameLst>
                                          <p:attrName>style.rotation</p:attrName>
                                        </p:attrNameLst>
                                      </p:cBhvr>
                                      <p:tavLst>
                                        <p:tav tm="0">
                                          <p:val>
                                            <p:fltVal val="-90"/>
                                          </p:val>
                                        </p:tav>
                                        <p:tav tm="100000">
                                          <p:val>
                                            <p:fltVal val="0"/>
                                          </p:val>
                                        </p:tav>
                                      </p:tavLst>
                                    </p:anim>
                                    <p:anim calcmode="lin" valueType="num">
                                      <p:cBhvr>
                                        <p:cTn id="22" dur="800" decel="100000" fill="hold"/>
                                        <p:tgtEl>
                                          <p:spTgt spid="47"/>
                                        </p:tgtEl>
                                        <p:attrNameLst>
                                          <p:attrName>ppt_x</p:attrName>
                                        </p:attrNameLst>
                                      </p:cBhvr>
                                      <p:tavLst>
                                        <p:tav tm="0">
                                          <p:val>
                                            <p:strVal val="#ppt_x+0.4"/>
                                          </p:val>
                                        </p:tav>
                                        <p:tav tm="100000">
                                          <p:val>
                                            <p:strVal val="#ppt_x-0.05"/>
                                          </p:val>
                                        </p:tav>
                                      </p:tavLst>
                                    </p:anim>
                                    <p:anim calcmode="lin" valueType="num">
                                      <p:cBhvr>
                                        <p:cTn id="23" dur="800" decel="100000" fill="hold"/>
                                        <p:tgtEl>
                                          <p:spTgt spid="47"/>
                                        </p:tgtEl>
                                        <p:attrNameLst>
                                          <p:attrName>ppt_y</p:attrName>
                                        </p:attrNameLst>
                                      </p:cBhvr>
                                      <p:tavLst>
                                        <p:tav tm="0">
                                          <p:val>
                                            <p:strVal val="#ppt_y-0.4"/>
                                          </p:val>
                                        </p:tav>
                                        <p:tav tm="100000">
                                          <p:val>
                                            <p:strVal val="#ppt_y+0.1"/>
                                          </p:val>
                                        </p:tav>
                                      </p:tavLst>
                                    </p:anim>
                                    <p:anim calcmode="lin" valueType="num">
                                      <p:cBhvr>
                                        <p:cTn id="24" dur="200" accel="100000" fill="hold">
                                          <p:stCondLst>
                                            <p:cond delay="800"/>
                                          </p:stCondLst>
                                        </p:cTn>
                                        <p:tgtEl>
                                          <p:spTgt spid="47"/>
                                        </p:tgtEl>
                                        <p:attrNameLst>
                                          <p:attrName>ppt_x</p:attrName>
                                        </p:attrNameLst>
                                      </p:cBhvr>
                                      <p:tavLst>
                                        <p:tav tm="0">
                                          <p:val>
                                            <p:strVal val="#ppt_x-0.05"/>
                                          </p:val>
                                        </p:tav>
                                        <p:tav tm="100000">
                                          <p:val>
                                            <p:strVal val="#ppt_x"/>
                                          </p:val>
                                        </p:tav>
                                      </p:tavLst>
                                    </p:anim>
                                    <p:anim calcmode="lin" valueType="num">
                                      <p:cBhvr>
                                        <p:cTn id="25" dur="200" accel="100000" fill="hold">
                                          <p:stCondLst>
                                            <p:cond delay="800"/>
                                          </p:stCondLst>
                                        </p:cTn>
                                        <p:tgtEl>
                                          <p:spTgt spid="47"/>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utoUpdateAnimBg="0"/>
      <p:bldP spid="4" grpId="0"/>
      <p:bldP spid="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26"/>
          <p:cNvSpPr txBox="1">
            <a:spLocks noChangeArrowheads="1"/>
          </p:cNvSpPr>
          <p:nvPr/>
        </p:nvSpPr>
        <p:spPr bwMode="auto">
          <a:xfrm>
            <a:off x="6019800" y="240268"/>
            <a:ext cx="2895600" cy="369332"/>
          </a:xfrm>
          <a:prstGeom prst="rect">
            <a:avLst/>
          </a:prstGeom>
          <a:noFill/>
          <a:ln w="9525">
            <a:noFill/>
            <a:miter lim="800000"/>
            <a:headEnd/>
            <a:tailEnd/>
          </a:ln>
        </p:spPr>
        <p:txBody>
          <a:bodyPr wrap="square">
            <a:spAutoFit/>
          </a:bodyPr>
          <a:lstStyle/>
          <a:p>
            <a:r>
              <a:rPr lang="en-US" altLang="zh-CN" b="1" dirty="0" smtClean="0">
                <a:solidFill>
                  <a:schemeClr val="bg1">
                    <a:lumMod val="95000"/>
                  </a:schemeClr>
                </a:solidFill>
              </a:rPr>
              <a:t>《</a:t>
            </a:r>
            <a:r>
              <a:rPr lang="zh-CN" altLang="en-US" b="1" dirty="0" smtClean="0">
                <a:solidFill>
                  <a:schemeClr val="bg1">
                    <a:lumMod val="95000"/>
                  </a:schemeClr>
                </a:solidFill>
              </a:rPr>
              <a:t>通信系统设计与应用</a:t>
            </a:r>
            <a:r>
              <a:rPr lang="en-US" altLang="zh-CN" b="1" dirty="0" smtClean="0">
                <a:solidFill>
                  <a:schemeClr val="bg1">
                    <a:lumMod val="95000"/>
                  </a:schemeClr>
                </a:solidFill>
              </a:rPr>
              <a:t>》</a:t>
            </a:r>
            <a:endParaRPr lang="zh-CN" altLang="en-US" b="1" dirty="0">
              <a:solidFill>
                <a:schemeClr val="bg1">
                  <a:lumMod val="95000"/>
                </a:schemeClr>
              </a:solidFill>
            </a:endParaRPr>
          </a:p>
        </p:txBody>
      </p:sp>
      <p:sp>
        <p:nvSpPr>
          <p:cNvPr id="45" name="Text Box 2"/>
          <p:cNvSpPr txBox="1">
            <a:spLocks noChangeArrowheads="1"/>
          </p:cNvSpPr>
          <p:nvPr/>
        </p:nvSpPr>
        <p:spPr bwMode="auto">
          <a:xfrm>
            <a:off x="304800" y="685801"/>
            <a:ext cx="5562600" cy="584775"/>
          </a:xfrm>
          <a:prstGeom prst="rect">
            <a:avLst/>
          </a:prstGeom>
          <a:noFill/>
          <a:ln w="9525">
            <a:noFill/>
            <a:miter lim="800000"/>
            <a:headEnd type="none" w="sm" len="sm"/>
            <a:tailEnd type="none" w="sm" len="sm"/>
          </a:ln>
        </p:spPr>
        <p:txBody>
          <a:bodyPr wrap="square">
            <a:spAutoFit/>
          </a:bodyPr>
          <a:lstStyle/>
          <a:p>
            <a:pPr>
              <a:spcBef>
                <a:spcPct val="20000"/>
              </a:spcBef>
              <a:buClr>
                <a:schemeClr val="accent2"/>
              </a:buClr>
              <a:buSzPct val="75000"/>
              <a:buFont typeface="Monotype Sorts" pitchFamily="2" charset="2"/>
              <a:buNone/>
            </a:pPr>
            <a:r>
              <a:rPr kumimoji="0" lang="en-US" altLang="zh-CN" sz="3200" b="1" u="sng" dirty="0">
                <a:latin typeface="Times New Roman" pitchFamily="18" charset="0"/>
                <a:ea typeface="黑体" pitchFamily="2" charset="-122"/>
              </a:rPr>
              <a:t>③ </a:t>
            </a:r>
            <a:r>
              <a:rPr kumimoji="0" lang="zh-CN" altLang="en-US" sz="3200" b="1" u="sng" dirty="0">
                <a:latin typeface="Times New Roman" pitchFamily="18" charset="0"/>
                <a:ea typeface="黑体" pitchFamily="2" charset="-122"/>
              </a:rPr>
              <a:t>选择重发</a:t>
            </a:r>
          </a:p>
        </p:txBody>
      </p:sp>
      <p:sp>
        <p:nvSpPr>
          <p:cNvPr id="46" name="Rectangle 48"/>
          <p:cNvSpPr>
            <a:spLocks noChangeArrowheads="1"/>
          </p:cNvSpPr>
          <p:nvPr/>
        </p:nvSpPr>
        <p:spPr bwMode="auto">
          <a:xfrm>
            <a:off x="381000" y="1600200"/>
            <a:ext cx="8229600" cy="1905000"/>
          </a:xfrm>
          <a:prstGeom prst="rect">
            <a:avLst/>
          </a:prstGeom>
          <a:noFill/>
          <a:ln w="9525">
            <a:noFill/>
            <a:miter lim="800000"/>
            <a:headEnd/>
            <a:tailEnd/>
          </a:ln>
        </p:spPr>
        <p:txBody>
          <a:bodyPr lIns="92075" tIns="46038" rIns="92075" bIns="46038"/>
          <a:lstStyle/>
          <a:p>
            <a:pPr marL="677863" lvl="2" indent="-190500">
              <a:spcBef>
                <a:spcPct val="50000"/>
              </a:spcBef>
              <a:buClr>
                <a:srgbClr val="000099"/>
              </a:buClr>
              <a:buSzPct val="80000"/>
              <a:buFont typeface="Wingdings" pitchFamily="2" charset="2"/>
              <a:buChar char="Ø"/>
            </a:pPr>
            <a:r>
              <a:rPr kumimoji="0" lang="zh-CN" altLang="en-US" sz="2800" dirty="0">
                <a:latin typeface="Times New Roman" pitchFamily="18" charset="0"/>
                <a:ea typeface="黑体" pitchFamily="2" charset="-122"/>
              </a:rPr>
              <a:t>也是连续不断地发送码组，收端检测到错误后发回</a:t>
            </a:r>
            <a:r>
              <a:rPr kumimoji="0" lang="en-US" altLang="zh-CN" sz="2800" dirty="0">
                <a:latin typeface="Times New Roman" pitchFamily="18" charset="0"/>
                <a:ea typeface="黑体" pitchFamily="2" charset="-122"/>
              </a:rPr>
              <a:t>NAK</a:t>
            </a:r>
            <a:r>
              <a:rPr kumimoji="0" lang="zh-CN" altLang="en-US" sz="2800" dirty="0">
                <a:latin typeface="Times New Roman" pitchFamily="18" charset="0"/>
                <a:ea typeface="黑体" pitchFamily="2" charset="-122"/>
              </a:rPr>
              <a:t>信号。</a:t>
            </a:r>
          </a:p>
          <a:p>
            <a:pPr marL="677863" lvl="2" indent="-190500">
              <a:spcBef>
                <a:spcPct val="50000"/>
              </a:spcBef>
              <a:buClr>
                <a:srgbClr val="000099"/>
              </a:buClr>
              <a:buSzPct val="80000"/>
              <a:buFont typeface="Wingdings" pitchFamily="2" charset="2"/>
              <a:buChar char="Ø"/>
            </a:pPr>
            <a:r>
              <a:rPr kumimoji="0" lang="zh-CN" altLang="en-US" sz="2800" dirty="0">
                <a:latin typeface="Times New Roman" pitchFamily="18" charset="0"/>
                <a:ea typeface="黑体" pitchFamily="2" charset="-122"/>
              </a:rPr>
              <a:t>与返回重发不同的是，发端并不重发错误码组后的所有码组，而只重发有错的那个码组</a:t>
            </a:r>
          </a:p>
        </p:txBody>
      </p:sp>
      <p:grpSp>
        <p:nvGrpSpPr>
          <p:cNvPr id="47" name="Group 47"/>
          <p:cNvGrpSpPr>
            <a:grpSpLocks/>
          </p:cNvGrpSpPr>
          <p:nvPr/>
        </p:nvGrpSpPr>
        <p:grpSpPr bwMode="auto">
          <a:xfrm>
            <a:off x="1000125" y="4029075"/>
            <a:ext cx="7077075" cy="2295525"/>
            <a:chOff x="533" y="1172"/>
            <a:chExt cx="4458" cy="1446"/>
          </a:xfrm>
        </p:grpSpPr>
        <p:sp>
          <p:nvSpPr>
            <p:cNvPr id="48" name="Text Box 48"/>
            <p:cNvSpPr txBox="1">
              <a:spLocks noChangeArrowheads="1"/>
            </p:cNvSpPr>
            <p:nvPr/>
          </p:nvSpPr>
          <p:spPr bwMode="auto">
            <a:xfrm>
              <a:off x="894" y="1217"/>
              <a:ext cx="419" cy="288"/>
            </a:xfrm>
            <a:prstGeom prst="rect">
              <a:avLst/>
            </a:prstGeom>
            <a:noFill/>
            <a:ln w="9525">
              <a:noFill/>
              <a:miter lim="800000"/>
              <a:headEnd/>
              <a:tailEnd/>
            </a:ln>
          </p:spPr>
          <p:txBody>
            <a:bodyPr>
              <a:spAutoFit/>
            </a:bodyPr>
            <a:lstStyle/>
            <a:p>
              <a:pPr>
                <a:spcBef>
                  <a:spcPct val="50000"/>
                </a:spcBef>
              </a:pPr>
              <a:endParaRPr lang="zh-CN" altLang="zh-CN" sz="2400">
                <a:latin typeface="Times New Roman" pitchFamily="18" charset="0"/>
              </a:endParaRPr>
            </a:p>
          </p:txBody>
        </p:sp>
        <p:sp>
          <p:nvSpPr>
            <p:cNvPr id="49" name="Text Box 49"/>
            <p:cNvSpPr txBox="1">
              <a:spLocks noChangeArrowheads="1"/>
            </p:cNvSpPr>
            <p:nvPr/>
          </p:nvSpPr>
          <p:spPr bwMode="auto">
            <a:xfrm>
              <a:off x="561" y="1206"/>
              <a:ext cx="809" cy="288"/>
            </a:xfrm>
            <a:prstGeom prst="rect">
              <a:avLst/>
            </a:prstGeom>
            <a:noFill/>
            <a:ln w="9525">
              <a:noFill/>
              <a:miter lim="800000"/>
              <a:headEnd/>
              <a:tailEnd/>
            </a:ln>
          </p:spPr>
          <p:txBody>
            <a:bodyPr>
              <a:spAutoFit/>
            </a:bodyPr>
            <a:lstStyle/>
            <a:p>
              <a:pPr>
                <a:spcBef>
                  <a:spcPct val="50000"/>
                </a:spcBef>
              </a:pPr>
              <a:r>
                <a:rPr lang="zh-CN" altLang="en-US" sz="2400">
                  <a:solidFill>
                    <a:srgbClr val="FF0000"/>
                  </a:solidFill>
                  <a:latin typeface="Times New Roman" pitchFamily="18" charset="0"/>
                </a:rPr>
                <a:t>发送端：</a:t>
              </a:r>
              <a:endParaRPr lang="zh-CN" altLang="en-US" sz="2400">
                <a:latin typeface="Times New Roman" pitchFamily="18" charset="0"/>
              </a:endParaRPr>
            </a:p>
          </p:txBody>
        </p:sp>
        <p:sp>
          <p:nvSpPr>
            <p:cNvPr id="50" name="Text Box 50"/>
            <p:cNvSpPr txBox="1">
              <a:spLocks noChangeArrowheads="1"/>
            </p:cNvSpPr>
            <p:nvPr/>
          </p:nvSpPr>
          <p:spPr bwMode="auto">
            <a:xfrm>
              <a:off x="533" y="1857"/>
              <a:ext cx="809" cy="288"/>
            </a:xfrm>
            <a:prstGeom prst="rect">
              <a:avLst/>
            </a:prstGeom>
            <a:noFill/>
            <a:ln w="9525">
              <a:noFill/>
              <a:miter lim="800000"/>
              <a:headEnd/>
              <a:tailEnd/>
            </a:ln>
          </p:spPr>
          <p:txBody>
            <a:bodyPr>
              <a:spAutoFit/>
            </a:bodyPr>
            <a:lstStyle/>
            <a:p>
              <a:pPr>
                <a:spcBef>
                  <a:spcPct val="50000"/>
                </a:spcBef>
              </a:pPr>
              <a:r>
                <a:rPr lang="zh-CN" altLang="en-US" sz="2400">
                  <a:solidFill>
                    <a:srgbClr val="FF0000"/>
                  </a:solidFill>
                  <a:latin typeface="Times New Roman" pitchFamily="18" charset="0"/>
                </a:rPr>
                <a:t>接收端：</a:t>
              </a:r>
              <a:endParaRPr lang="zh-CN" altLang="en-US" sz="2400">
                <a:latin typeface="Times New Roman" pitchFamily="18" charset="0"/>
              </a:endParaRPr>
            </a:p>
          </p:txBody>
        </p:sp>
        <p:grpSp>
          <p:nvGrpSpPr>
            <p:cNvPr id="51" name="Group 51"/>
            <p:cNvGrpSpPr>
              <a:grpSpLocks/>
            </p:cNvGrpSpPr>
            <p:nvPr/>
          </p:nvGrpSpPr>
          <p:grpSpPr bwMode="auto">
            <a:xfrm>
              <a:off x="1636" y="1172"/>
              <a:ext cx="1830" cy="294"/>
              <a:chOff x="912" y="1200"/>
              <a:chExt cx="1830" cy="294"/>
            </a:xfrm>
          </p:grpSpPr>
          <p:sp>
            <p:nvSpPr>
              <p:cNvPr id="80" name="Text Box 52"/>
              <p:cNvSpPr txBox="1">
                <a:spLocks noChangeArrowheads="1"/>
              </p:cNvSpPr>
              <p:nvPr/>
            </p:nvSpPr>
            <p:spPr bwMode="auto">
              <a:xfrm>
                <a:off x="912" y="1200"/>
                <a:ext cx="198" cy="294"/>
              </a:xfrm>
              <a:prstGeom prst="rect">
                <a:avLst/>
              </a:prstGeom>
              <a:noFill/>
              <a:ln w="9525">
                <a:solidFill>
                  <a:schemeClr val="tx1"/>
                </a:solidFill>
                <a:miter lim="800000"/>
                <a:headEnd/>
                <a:tailEnd/>
              </a:ln>
            </p:spPr>
            <p:txBody>
              <a:bodyPr>
                <a:spAutoFit/>
              </a:bodyPr>
              <a:lstStyle/>
              <a:p>
                <a:pPr>
                  <a:spcBef>
                    <a:spcPct val="50000"/>
                  </a:spcBef>
                </a:pPr>
                <a:r>
                  <a:rPr lang="en-US" altLang="zh-CN" sz="2400">
                    <a:latin typeface="Times New Roman" pitchFamily="18" charset="0"/>
                  </a:rPr>
                  <a:t>1</a:t>
                </a:r>
              </a:p>
            </p:txBody>
          </p:sp>
          <p:sp>
            <p:nvSpPr>
              <p:cNvPr id="81" name="Text Box 53"/>
              <p:cNvSpPr txBox="1">
                <a:spLocks noChangeArrowheads="1"/>
              </p:cNvSpPr>
              <p:nvPr/>
            </p:nvSpPr>
            <p:spPr bwMode="auto">
              <a:xfrm>
                <a:off x="1121" y="1200"/>
                <a:ext cx="198" cy="294"/>
              </a:xfrm>
              <a:prstGeom prst="rect">
                <a:avLst/>
              </a:prstGeom>
              <a:noFill/>
              <a:ln w="9525">
                <a:solidFill>
                  <a:schemeClr val="tx1"/>
                </a:solidFill>
                <a:miter lim="800000"/>
                <a:headEnd/>
                <a:tailEnd/>
              </a:ln>
            </p:spPr>
            <p:txBody>
              <a:bodyPr>
                <a:spAutoFit/>
              </a:bodyPr>
              <a:lstStyle/>
              <a:p>
                <a:pPr>
                  <a:spcBef>
                    <a:spcPct val="50000"/>
                  </a:spcBef>
                </a:pPr>
                <a:r>
                  <a:rPr lang="en-US" altLang="zh-CN" sz="2400">
                    <a:latin typeface="Times New Roman" pitchFamily="18" charset="0"/>
                  </a:rPr>
                  <a:t>2</a:t>
                </a:r>
              </a:p>
            </p:txBody>
          </p:sp>
          <p:sp>
            <p:nvSpPr>
              <p:cNvPr id="82" name="Text Box 54"/>
              <p:cNvSpPr txBox="1">
                <a:spLocks noChangeArrowheads="1"/>
              </p:cNvSpPr>
              <p:nvPr/>
            </p:nvSpPr>
            <p:spPr bwMode="auto">
              <a:xfrm>
                <a:off x="1325" y="1200"/>
                <a:ext cx="198" cy="294"/>
              </a:xfrm>
              <a:prstGeom prst="rect">
                <a:avLst/>
              </a:prstGeom>
              <a:noFill/>
              <a:ln w="9525">
                <a:solidFill>
                  <a:schemeClr val="tx1"/>
                </a:solidFill>
                <a:miter lim="800000"/>
                <a:headEnd/>
                <a:tailEnd/>
              </a:ln>
            </p:spPr>
            <p:txBody>
              <a:bodyPr>
                <a:spAutoFit/>
              </a:bodyPr>
              <a:lstStyle/>
              <a:p>
                <a:pPr>
                  <a:spcBef>
                    <a:spcPct val="50000"/>
                  </a:spcBef>
                </a:pPr>
                <a:r>
                  <a:rPr lang="en-US" altLang="zh-CN" sz="2400">
                    <a:latin typeface="Times New Roman" pitchFamily="18" charset="0"/>
                  </a:rPr>
                  <a:t>3</a:t>
                </a:r>
              </a:p>
            </p:txBody>
          </p:sp>
          <p:sp>
            <p:nvSpPr>
              <p:cNvPr id="83" name="Text Box 55"/>
              <p:cNvSpPr txBox="1">
                <a:spLocks noChangeArrowheads="1"/>
              </p:cNvSpPr>
              <p:nvPr/>
            </p:nvSpPr>
            <p:spPr bwMode="auto">
              <a:xfrm>
                <a:off x="1529" y="1200"/>
                <a:ext cx="198" cy="294"/>
              </a:xfrm>
              <a:prstGeom prst="rect">
                <a:avLst/>
              </a:prstGeom>
              <a:noFill/>
              <a:ln w="9525">
                <a:solidFill>
                  <a:schemeClr val="tx1"/>
                </a:solidFill>
                <a:miter lim="800000"/>
                <a:headEnd/>
                <a:tailEnd/>
              </a:ln>
            </p:spPr>
            <p:txBody>
              <a:bodyPr>
                <a:spAutoFit/>
              </a:bodyPr>
              <a:lstStyle/>
              <a:p>
                <a:pPr>
                  <a:spcBef>
                    <a:spcPct val="50000"/>
                  </a:spcBef>
                </a:pPr>
                <a:r>
                  <a:rPr lang="en-US" altLang="zh-CN" sz="2400">
                    <a:latin typeface="Times New Roman" pitchFamily="18" charset="0"/>
                  </a:rPr>
                  <a:t>4</a:t>
                </a:r>
              </a:p>
            </p:txBody>
          </p:sp>
          <p:sp>
            <p:nvSpPr>
              <p:cNvPr id="84" name="Text Box 56"/>
              <p:cNvSpPr txBox="1">
                <a:spLocks noChangeArrowheads="1"/>
              </p:cNvSpPr>
              <p:nvPr/>
            </p:nvSpPr>
            <p:spPr bwMode="auto">
              <a:xfrm>
                <a:off x="1727" y="1200"/>
                <a:ext cx="198" cy="294"/>
              </a:xfrm>
              <a:prstGeom prst="rect">
                <a:avLst/>
              </a:prstGeom>
              <a:noFill/>
              <a:ln w="9525">
                <a:solidFill>
                  <a:schemeClr val="tx1"/>
                </a:solidFill>
                <a:miter lim="800000"/>
                <a:headEnd/>
                <a:tailEnd/>
              </a:ln>
            </p:spPr>
            <p:txBody>
              <a:bodyPr>
                <a:spAutoFit/>
              </a:bodyPr>
              <a:lstStyle/>
              <a:p>
                <a:pPr>
                  <a:spcBef>
                    <a:spcPct val="50000"/>
                  </a:spcBef>
                </a:pPr>
                <a:r>
                  <a:rPr lang="en-US" altLang="zh-CN" sz="2400">
                    <a:latin typeface="Times New Roman" pitchFamily="18" charset="0"/>
                  </a:rPr>
                  <a:t>5</a:t>
                </a:r>
              </a:p>
            </p:txBody>
          </p:sp>
          <p:sp>
            <p:nvSpPr>
              <p:cNvPr id="85" name="Text Box 57"/>
              <p:cNvSpPr txBox="1">
                <a:spLocks noChangeArrowheads="1"/>
              </p:cNvSpPr>
              <p:nvPr/>
            </p:nvSpPr>
            <p:spPr bwMode="auto">
              <a:xfrm>
                <a:off x="1936" y="1200"/>
                <a:ext cx="198" cy="294"/>
              </a:xfrm>
              <a:prstGeom prst="rect">
                <a:avLst/>
              </a:prstGeom>
              <a:noFill/>
              <a:ln w="9525">
                <a:solidFill>
                  <a:schemeClr val="tx1"/>
                </a:solidFill>
                <a:miter lim="800000"/>
                <a:headEnd/>
                <a:tailEnd/>
              </a:ln>
            </p:spPr>
            <p:txBody>
              <a:bodyPr>
                <a:spAutoFit/>
              </a:bodyPr>
              <a:lstStyle/>
              <a:p>
                <a:pPr>
                  <a:spcBef>
                    <a:spcPct val="50000"/>
                  </a:spcBef>
                </a:pPr>
                <a:r>
                  <a:rPr lang="en-US" altLang="zh-CN" sz="2400">
                    <a:latin typeface="Times New Roman" pitchFamily="18" charset="0"/>
                  </a:rPr>
                  <a:t>6</a:t>
                </a:r>
              </a:p>
            </p:txBody>
          </p:sp>
          <p:sp>
            <p:nvSpPr>
              <p:cNvPr id="86" name="Text Box 58"/>
              <p:cNvSpPr txBox="1">
                <a:spLocks noChangeArrowheads="1"/>
              </p:cNvSpPr>
              <p:nvPr/>
            </p:nvSpPr>
            <p:spPr bwMode="auto">
              <a:xfrm>
                <a:off x="2139" y="1200"/>
                <a:ext cx="198" cy="294"/>
              </a:xfrm>
              <a:prstGeom prst="rect">
                <a:avLst/>
              </a:prstGeom>
              <a:noFill/>
              <a:ln w="9525">
                <a:solidFill>
                  <a:schemeClr val="tx1"/>
                </a:solidFill>
                <a:miter lim="800000"/>
                <a:headEnd/>
                <a:tailEnd/>
              </a:ln>
            </p:spPr>
            <p:txBody>
              <a:bodyPr>
                <a:spAutoFit/>
              </a:bodyPr>
              <a:lstStyle/>
              <a:p>
                <a:pPr>
                  <a:spcBef>
                    <a:spcPct val="50000"/>
                  </a:spcBef>
                </a:pPr>
                <a:r>
                  <a:rPr lang="en-US" altLang="zh-CN" sz="2400">
                    <a:latin typeface="Times New Roman" pitchFamily="18" charset="0"/>
                  </a:rPr>
                  <a:t>2</a:t>
                </a:r>
              </a:p>
            </p:txBody>
          </p:sp>
          <p:sp>
            <p:nvSpPr>
              <p:cNvPr id="87" name="Text Box 59"/>
              <p:cNvSpPr txBox="1">
                <a:spLocks noChangeArrowheads="1"/>
              </p:cNvSpPr>
              <p:nvPr/>
            </p:nvSpPr>
            <p:spPr bwMode="auto">
              <a:xfrm>
                <a:off x="2332" y="1200"/>
                <a:ext cx="198" cy="294"/>
              </a:xfrm>
              <a:prstGeom prst="rect">
                <a:avLst/>
              </a:prstGeom>
              <a:noFill/>
              <a:ln w="9525">
                <a:solidFill>
                  <a:schemeClr val="tx1"/>
                </a:solidFill>
                <a:miter lim="800000"/>
                <a:headEnd/>
                <a:tailEnd/>
              </a:ln>
            </p:spPr>
            <p:txBody>
              <a:bodyPr>
                <a:spAutoFit/>
              </a:bodyPr>
              <a:lstStyle/>
              <a:p>
                <a:pPr>
                  <a:spcBef>
                    <a:spcPct val="50000"/>
                  </a:spcBef>
                </a:pPr>
                <a:r>
                  <a:rPr lang="en-US" altLang="zh-CN" sz="2400">
                    <a:latin typeface="Times New Roman" pitchFamily="18" charset="0"/>
                  </a:rPr>
                  <a:t>7</a:t>
                </a:r>
              </a:p>
            </p:txBody>
          </p:sp>
          <p:sp>
            <p:nvSpPr>
              <p:cNvPr id="88" name="Text Box 60"/>
              <p:cNvSpPr txBox="1">
                <a:spLocks noChangeArrowheads="1"/>
              </p:cNvSpPr>
              <p:nvPr/>
            </p:nvSpPr>
            <p:spPr bwMode="auto">
              <a:xfrm>
                <a:off x="2544" y="1200"/>
                <a:ext cx="198" cy="294"/>
              </a:xfrm>
              <a:prstGeom prst="rect">
                <a:avLst/>
              </a:prstGeom>
              <a:noFill/>
              <a:ln w="9525">
                <a:solidFill>
                  <a:schemeClr val="tx1"/>
                </a:solidFill>
                <a:miter lim="800000"/>
                <a:headEnd/>
                <a:tailEnd/>
              </a:ln>
            </p:spPr>
            <p:txBody>
              <a:bodyPr>
                <a:spAutoFit/>
              </a:bodyPr>
              <a:lstStyle/>
              <a:p>
                <a:pPr>
                  <a:spcBef>
                    <a:spcPct val="50000"/>
                  </a:spcBef>
                </a:pPr>
                <a:r>
                  <a:rPr lang="en-US" altLang="zh-CN" sz="2400">
                    <a:latin typeface="Times New Roman" pitchFamily="18" charset="0"/>
                  </a:rPr>
                  <a:t>8</a:t>
                </a:r>
              </a:p>
            </p:txBody>
          </p:sp>
        </p:grpSp>
        <p:grpSp>
          <p:nvGrpSpPr>
            <p:cNvPr id="52" name="Group 61"/>
            <p:cNvGrpSpPr>
              <a:grpSpLocks/>
            </p:cNvGrpSpPr>
            <p:nvPr/>
          </p:nvGrpSpPr>
          <p:grpSpPr bwMode="auto">
            <a:xfrm>
              <a:off x="2135" y="1874"/>
              <a:ext cx="1830" cy="294"/>
              <a:chOff x="912" y="1200"/>
              <a:chExt cx="1830" cy="294"/>
            </a:xfrm>
          </p:grpSpPr>
          <p:sp>
            <p:nvSpPr>
              <p:cNvPr id="71" name="Text Box 62"/>
              <p:cNvSpPr txBox="1">
                <a:spLocks noChangeArrowheads="1"/>
              </p:cNvSpPr>
              <p:nvPr/>
            </p:nvSpPr>
            <p:spPr bwMode="auto">
              <a:xfrm>
                <a:off x="912" y="1200"/>
                <a:ext cx="198" cy="294"/>
              </a:xfrm>
              <a:prstGeom prst="rect">
                <a:avLst/>
              </a:prstGeom>
              <a:noFill/>
              <a:ln w="9525">
                <a:solidFill>
                  <a:schemeClr val="tx1"/>
                </a:solidFill>
                <a:miter lim="800000"/>
                <a:headEnd/>
                <a:tailEnd/>
              </a:ln>
            </p:spPr>
            <p:txBody>
              <a:bodyPr>
                <a:spAutoFit/>
              </a:bodyPr>
              <a:lstStyle/>
              <a:p>
                <a:pPr>
                  <a:spcBef>
                    <a:spcPct val="50000"/>
                  </a:spcBef>
                </a:pPr>
                <a:r>
                  <a:rPr lang="en-US" altLang="zh-CN" sz="2400">
                    <a:latin typeface="Times New Roman" pitchFamily="18" charset="0"/>
                  </a:rPr>
                  <a:t>1</a:t>
                </a:r>
              </a:p>
            </p:txBody>
          </p:sp>
          <p:sp>
            <p:nvSpPr>
              <p:cNvPr id="72" name="Text Box 63"/>
              <p:cNvSpPr txBox="1">
                <a:spLocks noChangeArrowheads="1"/>
              </p:cNvSpPr>
              <p:nvPr/>
            </p:nvSpPr>
            <p:spPr bwMode="auto">
              <a:xfrm>
                <a:off x="1121" y="1200"/>
                <a:ext cx="198" cy="294"/>
              </a:xfrm>
              <a:prstGeom prst="rect">
                <a:avLst/>
              </a:prstGeom>
              <a:noFill/>
              <a:ln w="9525">
                <a:solidFill>
                  <a:schemeClr val="tx1"/>
                </a:solidFill>
                <a:miter lim="800000"/>
                <a:headEnd/>
                <a:tailEnd/>
              </a:ln>
            </p:spPr>
            <p:txBody>
              <a:bodyPr>
                <a:spAutoFit/>
              </a:bodyPr>
              <a:lstStyle/>
              <a:p>
                <a:pPr>
                  <a:spcBef>
                    <a:spcPct val="50000"/>
                  </a:spcBef>
                </a:pPr>
                <a:r>
                  <a:rPr lang="en-US" altLang="zh-CN" sz="2400">
                    <a:latin typeface="Times New Roman" pitchFamily="18" charset="0"/>
                  </a:rPr>
                  <a:t>2</a:t>
                </a:r>
              </a:p>
            </p:txBody>
          </p:sp>
          <p:sp>
            <p:nvSpPr>
              <p:cNvPr id="73" name="Text Box 64"/>
              <p:cNvSpPr txBox="1">
                <a:spLocks noChangeArrowheads="1"/>
              </p:cNvSpPr>
              <p:nvPr/>
            </p:nvSpPr>
            <p:spPr bwMode="auto">
              <a:xfrm>
                <a:off x="1325" y="1200"/>
                <a:ext cx="198" cy="294"/>
              </a:xfrm>
              <a:prstGeom prst="rect">
                <a:avLst/>
              </a:prstGeom>
              <a:noFill/>
              <a:ln w="9525">
                <a:solidFill>
                  <a:schemeClr val="tx1"/>
                </a:solidFill>
                <a:miter lim="800000"/>
                <a:headEnd/>
                <a:tailEnd/>
              </a:ln>
            </p:spPr>
            <p:txBody>
              <a:bodyPr>
                <a:spAutoFit/>
              </a:bodyPr>
              <a:lstStyle/>
              <a:p>
                <a:pPr>
                  <a:spcBef>
                    <a:spcPct val="50000"/>
                  </a:spcBef>
                </a:pPr>
                <a:r>
                  <a:rPr lang="en-US" altLang="zh-CN" sz="2400">
                    <a:latin typeface="Times New Roman" pitchFamily="18" charset="0"/>
                  </a:rPr>
                  <a:t>3</a:t>
                </a:r>
              </a:p>
            </p:txBody>
          </p:sp>
          <p:sp>
            <p:nvSpPr>
              <p:cNvPr id="74" name="Text Box 65"/>
              <p:cNvSpPr txBox="1">
                <a:spLocks noChangeArrowheads="1"/>
              </p:cNvSpPr>
              <p:nvPr/>
            </p:nvSpPr>
            <p:spPr bwMode="auto">
              <a:xfrm>
                <a:off x="1529" y="1200"/>
                <a:ext cx="198" cy="294"/>
              </a:xfrm>
              <a:prstGeom prst="rect">
                <a:avLst/>
              </a:prstGeom>
              <a:noFill/>
              <a:ln w="9525">
                <a:solidFill>
                  <a:schemeClr val="tx1"/>
                </a:solidFill>
                <a:miter lim="800000"/>
                <a:headEnd/>
                <a:tailEnd/>
              </a:ln>
            </p:spPr>
            <p:txBody>
              <a:bodyPr>
                <a:spAutoFit/>
              </a:bodyPr>
              <a:lstStyle/>
              <a:p>
                <a:pPr>
                  <a:spcBef>
                    <a:spcPct val="50000"/>
                  </a:spcBef>
                </a:pPr>
                <a:r>
                  <a:rPr lang="en-US" altLang="zh-CN" sz="2400">
                    <a:latin typeface="Times New Roman" pitchFamily="18" charset="0"/>
                  </a:rPr>
                  <a:t>4</a:t>
                </a:r>
              </a:p>
            </p:txBody>
          </p:sp>
          <p:sp>
            <p:nvSpPr>
              <p:cNvPr id="75" name="Text Box 66"/>
              <p:cNvSpPr txBox="1">
                <a:spLocks noChangeArrowheads="1"/>
              </p:cNvSpPr>
              <p:nvPr/>
            </p:nvSpPr>
            <p:spPr bwMode="auto">
              <a:xfrm>
                <a:off x="1727" y="1200"/>
                <a:ext cx="198" cy="294"/>
              </a:xfrm>
              <a:prstGeom prst="rect">
                <a:avLst/>
              </a:prstGeom>
              <a:noFill/>
              <a:ln w="9525">
                <a:solidFill>
                  <a:schemeClr val="tx1"/>
                </a:solidFill>
                <a:miter lim="800000"/>
                <a:headEnd/>
                <a:tailEnd/>
              </a:ln>
            </p:spPr>
            <p:txBody>
              <a:bodyPr>
                <a:spAutoFit/>
              </a:bodyPr>
              <a:lstStyle/>
              <a:p>
                <a:pPr>
                  <a:spcBef>
                    <a:spcPct val="50000"/>
                  </a:spcBef>
                </a:pPr>
                <a:r>
                  <a:rPr lang="en-US" altLang="zh-CN" sz="2400">
                    <a:latin typeface="Times New Roman" pitchFamily="18" charset="0"/>
                  </a:rPr>
                  <a:t>5</a:t>
                </a:r>
              </a:p>
            </p:txBody>
          </p:sp>
          <p:sp>
            <p:nvSpPr>
              <p:cNvPr id="76" name="Text Box 67"/>
              <p:cNvSpPr txBox="1">
                <a:spLocks noChangeArrowheads="1"/>
              </p:cNvSpPr>
              <p:nvPr/>
            </p:nvSpPr>
            <p:spPr bwMode="auto">
              <a:xfrm>
                <a:off x="1936" y="1200"/>
                <a:ext cx="198" cy="294"/>
              </a:xfrm>
              <a:prstGeom prst="rect">
                <a:avLst/>
              </a:prstGeom>
              <a:noFill/>
              <a:ln w="9525">
                <a:solidFill>
                  <a:schemeClr val="tx1"/>
                </a:solidFill>
                <a:miter lim="800000"/>
                <a:headEnd/>
                <a:tailEnd/>
              </a:ln>
            </p:spPr>
            <p:txBody>
              <a:bodyPr>
                <a:spAutoFit/>
              </a:bodyPr>
              <a:lstStyle/>
              <a:p>
                <a:pPr>
                  <a:spcBef>
                    <a:spcPct val="50000"/>
                  </a:spcBef>
                </a:pPr>
                <a:r>
                  <a:rPr lang="en-US" altLang="zh-CN" sz="2400">
                    <a:latin typeface="Times New Roman" pitchFamily="18" charset="0"/>
                  </a:rPr>
                  <a:t>6</a:t>
                </a:r>
              </a:p>
            </p:txBody>
          </p:sp>
          <p:sp>
            <p:nvSpPr>
              <p:cNvPr id="77" name="Text Box 68"/>
              <p:cNvSpPr txBox="1">
                <a:spLocks noChangeArrowheads="1"/>
              </p:cNvSpPr>
              <p:nvPr/>
            </p:nvSpPr>
            <p:spPr bwMode="auto">
              <a:xfrm>
                <a:off x="2139" y="1200"/>
                <a:ext cx="198" cy="294"/>
              </a:xfrm>
              <a:prstGeom prst="rect">
                <a:avLst/>
              </a:prstGeom>
              <a:noFill/>
              <a:ln w="9525">
                <a:solidFill>
                  <a:schemeClr val="tx1"/>
                </a:solidFill>
                <a:miter lim="800000"/>
                <a:headEnd/>
                <a:tailEnd/>
              </a:ln>
            </p:spPr>
            <p:txBody>
              <a:bodyPr>
                <a:spAutoFit/>
              </a:bodyPr>
              <a:lstStyle/>
              <a:p>
                <a:pPr>
                  <a:spcBef>
                    <a:spcPct val="50000"/>
                  </a:spcBef>
                </a:pPr>
                <a:r>
                  <a:rPr lang="en-US" altLang="zh-CN" sz="2400">
                    <a:latin typeface="Times New Roman" pitchFamily="18" charset="0"/>
                  </a:rPr>
                  <a:t>2</a:t>
                </a:r>
              </a:p>
            </p:txBody>
          </p:sp>
          <p:sp>
            <p:nvSpPr>
              <p:cNvPr id="78" name="Text Box 69"/>
              <p:cNvSpPr txBox="1">
                <a:spLocks noChangeArrowheads="1"/>
              </p:cNvSpPr>
              <p:nvPr/>
            </p:nvSpPr>
            <p:spPr bwMode="auto">
              <a:xfrm>
                <a:off x="2332" y="1200"/>
                <a:ext cx="198" cy="294"/>
              </a:xfrm>
              <a:prstGeom prst="rect">
                <a:avLst/>
              </a:prstGeom>
              <a:noFill/>
              <a:ln w="9525">
                <a:solidFill>
                  <a:schemeClr val="tx1"/>
                </a:solidFill>
                <a:miter lim="800000"/>
                <a:headEnd/>
                <a:tailEnd/>
              </a:ln>
            </p:spPr>
            <p:txBody>
              <a:bodyPr>
                <a:spAutoFit/>
              </a:bodyPr>
              <a:lstStyle/>
              <a:p>
                <a:pPr>
                  <a:spcBef>
                    <a:spcPct val="50000"/>
                  </a:spcBef>
                </a:pPr>
                <a:r>
                  <a:rPr lang="en-US" altLang="zh-CN" sz="2400">
                    <a:latin typeface="Times New Roman" pitchFamily="18" charset="0"/>
                  </a:rPr>
                  <a:t>7</a:t>
                </a:r>
              </a:p>
            </p:txBody>
          </p:sp>
          <p:sp>
            <p:nvSpPr>
              <p:cNvPr id="79" name="Text Box 70"/>
              <p:cNvSpPr txBox="1">
                <a:spLocks noChangeArrowheads="1"/>
              </p:cNvSpPr>
              <p:nvPr/>
            </p:nvSpPr>
            <p:spPr bwMode="auto">
              <a:xfrm>
                <a:off x="2544" y="1200"/>
                <a:ext cx="198" cy="294"/>
              </a:xfrm>
              <a:prstGeom prst="rect">
                <a:avLst/>
              </a:prstGeom>
              <a:noFill/>
              <a:ln w="9525">
                <a:solidFill>
                  <a:schemeClr val="tx1"/>
                </a:solidFill>
                <a:miter lim="800000"/>
                <a:headEnd/>
                <a:tailEnd/>
              </a:ln>
            </p:spPr>
            <p:txBody>
              <a:bodyPr>
                <a:spAutoFit/>
              </a:bodyPr>
              <a:lstStyle/>
              <a:p>
                <a:pPr>
                  <a:spcBef>
                    <a:spcPct val="50000"/>
                  </a:spcBef>
                </a:pPr>
                <a:r>
                  <a:rPr lang="en-US" altLang="zh-CN" sz="2400">
                    <a:latin typeface="Times New Roman" pitchFamily="18" charset="0"/>
                  </a:rPr>
                  <a:t>8</a:t>
                </a:r>
              </a:p>
            </p:txBody>
          </p:sp>
        </p:grpSp>
        <p:sp>
          <p:nvSpPr>
            <p:cNvPr id="53" name="Line 71"/>
            <p:cNvSpPr>
              <a:spLocks noChangeShapeType="1"/>
            </p:cNvSpPr>
            <p:nvPr/>
          </p:nvSpPr>
          <p:spPr bwMode="auto">
            <a:xfrm>
              <a:off x="1720" y="1472"/>
              <a:ext cx="453" cy="391"/>
            </a:xfrm>
            <a:prstGeom prst="line">
              <a:avLst/>
            </a:prstGeom>
            <a:noFill/>
            <a:ln w="9525">
              <a:solidFill>
                <a:schemeClr val="tx1"/>
              </a:solidFill>
              <a:round/>
              <a:headEnd/>
              <a:tailEnd type="triangle" w="med" len="med"/>
            </a:ln>
          </p:spPr>
          <p:txBody>
            <a:bodyPr wrap="none" anchor="ctr">
              <a:spAutoFit/>
            </a:bodyPr>
            <a:lstStyle/>
            <a:p>
              <a:endParaRPr lang="zh-CN" altLang="en-US"/>
            </a:p>
          </p:txBody>
        </p:sp>
        <p:sp>
          <p:nvSpPr>
            <p:cNvPr id="54" name="Line 72"/>
            <p:cNvSpPr>
              <a:spLocks noChangeShapeType="1"/>
            </p:cNvSpPr>
            <p:nvPr/>
          </p:nvSpPr>
          <p:spPr bwMode="auto">
            <a:xfrm>
              <a:off x="1895" y="1472"/>
              <a:ext cx="481" cy="397"/>
            </a:xfrm>
            <a:prstGeom prst="line">
              <a:avLst/>
            </a:prstGeom>
            <a:noFill/>
            <a:ln w="9525">
              <a:solidFill>
                <a:schemeClr val="tx1"/>
              </a:solidFill>
              <a:round/>
              <a:headEnd/>
              <a:tailEnd type="triangle" w="med" len="med"/>
            </a:ln>
          </p:spPr>
          <p:txBody>
            <a:bodyPr wrap="none" anchor="ctr">
              <a:spAutoFit/>
            </a:bodyPr>
            <a:lstStyle/>
            <a:p>
              <a:endParaRPr lang="zh-CN" altLang="en-US"/>
            </a:p>
          </p:txBody>
        </p:sp>
        <p:sp>
          <p:nvSpPr>
            <p:cNvPr id="55" name="Line 73"/>
            <p:cNvSpPr>
              <a:spLocks noChangeShapeType="1"/>
            </p:cNvSpPr>
            <p:nvPr/>
          </p:nvSpPr>
          <p:spPr bwMode="auto">
            <a:xfrm flipV="1">
              <a:off x="2518" y="1478"/>
              <a:ext cx="266" cy="396"/>
            </a:xfrm>
            <a:prstGeom prst="line">
              <a:avLst/>
            </a:prstGeom>
            <a:noFill/>
            <a:ln w="9525">
              <a:solidFill>
                <a:schemeClr val="tx1"/>
              </a:solidFill>
              <a:round/>
              <a:headEnd/>
              <a:tailEnd type="triangle" w="med" len="med"/>
            </a:ln>
          </p:spPr>
          <p:txBody>
            <a:bodyPr wrap="none" anchor="ctr">
              <a:spAutoFit/>
            </a:bodyPr>
            <a:lstStyle/>
            <a:p>
              <a:endParaRPr lang="zh-CN" altLang="en-US"/>
            </a:p>
          </p:txBody>
        </p:sp>
        <p:sp>
          <p:nvSpPr>
            <p:cNvPr id="56" name="Text Box 74"/>
            <p:cNvSpPr txBox="1">
              <a:spLocks noChangeArrowheads="1"/>
            </p:cNvSpPr>
            <p:nvPr/>
          </p:nvSpPr>
          <p:spPr bwMode="auto">
            <a:xfrm>
              <a:off x="3463" y="1172"/>
              <a:ext cx="198" cy="294"/>
            </a:xfrm>
            <a:prstGeom prst="rect">
              <a:avLst/>
            </a:prstGeom>
            <a:noFill/>
            <a:ln w="9525">
              <a:solidFill>
                <a:schemeClr val="tx1"/>
              </a:solidFill>
              <a:miter lim="800000"/>
              <a:headEnd/>
              <a:tailEnd/>
            </a:ln>
          </p:spPr>
          <p:txBody>
            <a:bodyPr>
              <a:spAutoFit/>
            </a:bodyPr>
            <a:lstStyle/>
            <a:p>
              <a:pPr>
                <a:spcBef>
                  <a:spcPct val="50000"/>
                </a:spcBef>
              </a:pPr>
              <a:r>
                <a:rPr lang="en-US" altLang="zh-CN" sz="2400">
                  <a:latin typeface="Times New Roman" pitchFamily="18" charset="0"/>
                </a:rPr>
                <a:t>9</a:t>
              </a:r>
            </a:p>
          </p:txBody>
        </p:sp>
        <p:sp>
          <p:nvSpPr>
            <p:cNvPr id="57" name="Text Box 75"/>
            <p:cNvSpPr txBox="1">
              <a:spLocks noChangeArrowheads="1"/>
            </p:cNvSpPr>
            <p:nvPr/>
          </p:nvSpPr>
          <p:spPr bwMode="auto">
            <a:xfrm>
              <a:off x="3672" y="1172"/>
              <a:ext cx="198" cy="294"/>
            </a:xfrm>
            <a:prstGeom prst="rect">
              <a:avLst/>
            </a:prstGeom>
            <a:noFill/>
            <a:ln w="9525">
              <a:solidFill>
                <a:schemeClr val="tx1"/>
              </a:solidFill>
              <a:miter lim="800000"/>
              <a:headEnd/>
              <a:tailEnd/>
            </a:ln>
          </p:spPr>
          <p:txBody>
            <a:bodyPr>
              <a:spAutoFit/>
            </a:bodyPr>
            <a:lstStyle/>
            <a:p>
              <a:pPr>
                <a:spcBef>
                  <a:spcPct val="50000"/>
                </a:spcBef>
              </a:pPr>
              <a:endParaRPr lang="zh-CN" altLang="zh-CN" sz="2400">
                <a:latin typeface="Times New Roman" pitchFamily="18" charset="0"/>
              </a:endParaRPr>
            </a:p>
          </p:txBody>
        </p:sp>
        <p:sp>
          <p:nvSpPr>
            <p:cNvPr id="58" name="Text Box 76"/>
            <p:cNvSpPr txBox="1">
              <a:spLocks noChangeArrowheads="1"/>
            </p:cNvSpPr>
            <p:nvPr/>
          </p:nvSpPr>
          <p:spPr bwMode="auto">
            <a:xfrm>
              <a:off x="3876" y="1172"/>
              <a:ext cx="198" cy="294"/>
            </a:xfrm>
            <a:prstGeom prst="rect">
              <a:avLst/>
            </a:prstGeom>
            <a:noFill/>
            <a:ln w="9525">
              <a:solidFill>
                <a:schemeClr val="tx1"/>
              </a:solidFill>
              <a:miter lim="800000"/>
              <a:headEnd/>
              <a:tailEnd/>
            </a:ln>
          </p:spPr>
          <p:txBody>
            <a:bodyPr>
              <a:spAutoFit/>
            </a:bodyPr>
            <a:lstStyle/>
            <a:p>
              <a:pPr>
                <a:spcBef>
                  <a:spcPct val="50000"/>
                </a:spcBef>
              </a:pPr>
              <a:endParaRPr lang="zh-CN" altLang="zh-CN" sz="2400">
                <a:latin typeface="Times New Roman" pitchFamily="18" charset="0"/>
              </a:endParaRPr>
            </a:p>
          </p:txBody>
        </p:sp>
        <p:sp>
          <p:nvSpPr>
            <p:cNvPr id="59" name="Text Box 77"/>
            <p:cNvSpPr txBox="1">
              <a:spLocks noChangeArrowheads="1"/>
            </p:cNvSpPr>
            <p:nvPr/>
          </p:nvSpPr>
          <p:spPr bwMode="auto">
            <a:xfrm>
              <a:off x="4080" y="1172"/>
              <a:ext cx="198" cy="294"/>
            </a:xfrm>
            <a:prstGeom prst="rect">
              <a:avLst/>
            </a:prstGeom>
            <a:noFill/>
            <a:ln w="9525">
              <a:solidFill>
                <a:schemeClr val="tx1"/>
              </a:solidFill>
              <a:miter lim="800000"/>
              <a:headEnd/>
              <a:tailEnd/>
            </a:ln>
          </p:spPr>
          <p:txBody>
            <a:bodyPr>
              <a:spAutoFit/>
            </a:bodyPr>
            <a:lstStyle/>
            <a:p>
              <a:pPr>
                <a:spcBef>
                  <a:spcPct val="50000"/>
                </a:spcBef>
              </a:pPr>
              <a:endParaRPr lang="zh-CN" altLang="zh-CN" sz="2400">
                <a:latin typeface="Times New Roman" pitchFamily="18" charset="0"/>
              </a:endParaRPr>
            </a:p>
          </p:txBody>
        </p:sp>
        <p:sp>
          <p:nvSpPr>
            <p:cNvPr id="60" name="Text Box 78"/>
            <p:cNvSpPr txBox="1">
              <a:spLocks noChangeArrowheads="1"/>
            </p:cNvSpPr>
            <p:nvPr/>
          </p:nvSpPr>
          <p:spPr bwMode="auto">
            <a:xfrm>
              <a:off x="4278" y="1172"/>
              <a:ext cx="198" cy="294"/>
            </a:xfrm>
            <a:prstGeom prst="rect">
              <a:avLst/>
            </a:prstGeom>
            <a:noFill/>
            <a:ln w="9525">
              <a:solidFill>
                <a:schemeClr val="tx1"/>
              </a:solidFill>
              <a:miter lim="800000"/>
              <a:headEnd/>
              <a:tailEnd/>
            </a:ln>
          </p:spPr>
          <p:txBody>
            <a:bodyPr>
              <a:spAutoFit/>
            </a:bodyPr>
            <a:lstStyle/>
            <a:p>
              <a:pPr>
                <a:spcBef>
                  <a:spcPct val="50000"/>
                </a:spcBef>
              </a:pPr>
              <a:endParaRPr lang="zh-CN" altLang="zh-CN" sz="2400">
                <a:latin typeface="Times New Roman" pitchFamily="18" charset="0"/>
              </a:endParaRPr>
            </a:p>
          </p:txBody>
        </p:sp>
        <p:sp>
          <p:nvSpPr>
            <p:cNvPr id="61" name="Line 79"/>
            <p:cNvSpPr>
              <a:spLocks noChangeShapeType="1"/>
            </p:cNvSpPr>
            <p:nvPr/>
          </p:nvSpPr>
          <p:spPr bwMode="auto">
            <a:xfrm>
              <a:off x="2977" y="1478"/>
              <a:ext cx="487" cy="391"/>
            </a:xfrm>
            <a:prstGeom prst="line">
              <a:avLst/>
            </a:prstGeom>
            <a:noFill/>
            <a:ln w="9525">
              <a:solidFill>
                <a:schemeClr val="tx1"/>
              </a:solidFill>
              <a:round/>
              <a:headEnd/>
              <a:tailEnd type="triangle" w="med" len="med"/>
            </a:ln>
          </p:spPr>
          <p:txBody>
            <a:bodyPr wrap="none" anchor="ctr">
              <a:spAutoFit/>
            </a:bodyPr>
            <a:lstStyle/>
            <a:p>
              <a:endParaRPr lang="zh-CN" altLang="en-US"/>
            </a:p>
          </p:txBody>
        </p:sp>
        <p:sp>
          <p:nvSpPr>
            <p:cNvPr id="62" name="Text Box 80"/>
            <p:cNvSpPr txBox="1">
              <a:spLocks noChangeArrowheads="1"/>
            </p:cNvSpPr>
            <p:nvPr/>
          </p:nvSpPr>
          <p:spPr bwMode="auto">
            <a:xfrm>
              <a:off x="3978" y="1867"/>
              <a:ext cx="198" cy="294"/>
            </a:xfrm>
            <a:prstGeom prst="rect">
              <a:avLst/>
            </a:prstGeom>
            <a:noFill/>
            <a:ln w="9525">
              <a:solidFill>
                <a:schemeClr val="tx1"/>
              </a:solidFill>
              <a:miter lim="800000"/>
              <a:headEnd/>
              <a:tailEnd/>
            </a:ln>
          </p:spPr>
          <p:txBody>
            <a:bodyPr>
              <a:spAutoFit/>
            </a:bodyPr>
            <a:lstStyle/>
            <a:p>
              <a:pPr>
                <a:spcBef>
                  <a:spcPct val="50000"/>
                </a:spcBef>
              </a:pPr>
              <a:r>
                <a:rPr lang="en-US" altLang="zh-CN" sz="2400">
                  <a:latin typeface="Times New Roman" pitchFamily="18" charset="0"/>
                </a:rPr>
                <a:t>9</a:t>
              </a:r>
            </a:p>
          </p:txBody>
        </p:sp>
        <p:sp>
          <p:nvSpPr>
            <p:cNvPr id="63" name="Text Box 81"/>
            <p:cNvSpPr txBox="1">
              <a:spLocks noChangeArrowheads="1"/>
            </p:cNvSpPr>
            <p:nvPr/>
          </p:nvSpPr>
          <p:spPr bwMode="auto">
            <a:xfrm>
              <a:off x="4187" y="1867"/>
              <a:ext cx="198" cy="294"/>
            </a:xfrm>
            <a:prstGeom prst="rect">
              <a:avLst/>
            </a:prstGeom>
            <a:noFill/>
            <a:ln w="9525">
              <a:solidFill>
                <a:schemeClr val="tx1"/>
              </a:solidFill>
              <a:miter lim="800000"/>
              <a:headEnd/>
              <a:tailEnd/>
            </a:ln>
          </p:spPr>
          <p:txBody>
            <a:bodyPr>
              <a:spAutoFit/>
            </a:bodyPr>
            <a:lstStyle/>
            <a:p>
              <a:pPr>
                <a:spcBef>
                  <a:spcPct val="50000"/>
                </a:spcBef>
              </a:pPr>
              <a:endParaRPr lang="zh-CN" altLang="zh-CN" sz="2400">
                <a:latin typeface="Times New Roman" pitchFamily="18" charset="0"/>
              </a:endParaRPr>
            </a:p>
          </p:txBody>
        </p:sp>
        <p:sp>
          <p:nvSpPr>
            <p:cNvPr id="64" name="Text Box 82"/>
            <p:cNvSpPr txBox="1">
              <a:spLocks noChangeArrowheads="1"/>
            </p:cNvSpPr>
            <p:nvPr/>
          </p:nvSpPr>
          <p:spPr bwMode="auto">
            <a:xfrm>
              <a:off x="4391" y="1867"/>
              <a:ext cx="198" cy="294"/>
            </a:xfrm>
            <a:prstGeom prst="rect">
              <a:avLst/>
            </a:prstGeom>
            <a:noFill/>
            <a:ln w="9525">
              <a:solidFill>
                <a:schemeClr val="tx1"/>
              </a:solidFill>
              <a:miter lim="800000"/>
              <a:headEnd/>
              <a:tailEnd/>
            </a:ln>
          </p:spPr>
          <p:txBody>
            <a:bodyPr>
              <a:spAutoFit/>
            </a:bodyPr>
            <a:lstStyle/>
            <a:p>
              <a:pPr>
                <a:spcBef>
                  <a:spcPct val="50000"/>
                </a:spcBef>
              </a:pPr>
              <a:endParaRPr lang="zh-CN" altLang="zh-CN" sz="2400">
                <a:latin typeface="Times New Roman" pitchFamily="18" charset="0"/>
              </a:endParaRPr>
            </a:p>
          </p:txBody>
        </p:sp>
        <p:sp>
          <p:nvSpPr>
            <p:cNvPr id="65" name="Text Box 83"/>
            <p:cNvSpPr txBox="1">
              <a:spLocks noChangeArrowheads="1"/>
            </p:cNvSpPr>
            <p:nvPr/>
          </p:nvSpPr>
          <p:spPr bwMode="auto">
            <a:xfrm>
              <a:off x="4595" y="1867"/>
              <a:ext cx="198" cy="294"/>
            </a:xfrm>
            <a:prstGeom prst="rect">
              <a:avLst/>
            </a:prstGeom>
            <a:noFill/>
            <a:ln w="9525">
              <a:solidFill>
                <a:schemeClr val="tx1"/>
              </a:solidFill>
              <a:miter lim="800000"/>
              <a:headEnd/>
              <a:tailEnd/>
            </a:ln>
          </p:spPr>
          <p:txBody>
            <a:bodyPr>
              <a:spAutoFit/>
            </a:bodyPr>
            <a:lstStyle/>
            <a:p>
              <a:pPr>
                <a:spcBef>
                  <a:spcPct val="50000"/>
                </a:spcBef>
              </a:pPr>
              <a:endParaRPr lang="zh-CN" altLang="zh-CN" sz="2400">
                <a:latin typeface="Times New Roman" pitchFamily="18" charset="0"/>
              </a:endParaRPr>
            </a:p>
          </p:txBody>
        </p:sp>
        <p:sp>
          <p:nvSpPr>
            <p:cNvPr id="66" name="Text Box 84"/>
            <p:cNvSpPr txBox="1">
              <a:spLocks noChangeArrowheads="1"/>
            </p:cNvSpPr>
            <p:nvPr/>
          </p:nvSpPr>
          <p:spPr bwMode="auto">
            <a:xfrm>
              <a:off x="4793" y="1867"/>
              <a:ext cx="198" cy="294"/>
            </a:xfrm>
            <a:prstGeom prst="rect">
              <a:avLst/>
            </a:prstGeom>
            <a:noFill/>
            <a:ln w="9525">
              <a:solidFill>
                <a:schemeClr val="tx1"/>
              </a:solidFill>
              <a:miter lim="800000"/>
              <a:headEnd/>
              <a:tailEnd/>
            </a:ln>
          </p:spPr>
          <p:txBody>
            <a:bodyPr>
              <a:spAutoFit/>
            </a:bodyPr>
            <a:lstStyle/>
            <a:p>
              <a:pPr>
                <a:spcBef>
                  <a:spcPct val="50000"/>
                </a:spcBef>
              </a:pPr>
              <a:endParaRPr lang="zh-CN" altLang="zh-CN" sz="2400">
                <a:latin typeface="Times New Roman" pitchFamily="18" charset="0"/>
              </a:endParaRPr>
            </a:p>
          </p:txBody>
        </p:sp>
        <p:sp>
          <p:nvSpPr>
            <p:cNvPr id="67" name="Line 85"/>
            <p:cNvSpPr>
              <a:spLocks noChangeShapeType="1"/>
            </p:cNvSpPr>
            <p:nvPr/>
          </p:nvSpPr>
          <p:spPr bwMode="auto">
            <a:xfrm flipV="1">
              <a:off x="2450" y="2174"/>
              <a:ext cx="0" cy="244"/>
            </a:xfrm>
            <a:prstGeom prst="line">
              <a:avLst/>
            </a:prstGeom>
            <a:noFill/>
            <a:ln w="9525">
              <a:solidFill>
                <a:schemeClr val="tx1"/>
              </a:solidFill>
              <a:round/>
              <a:headEnd/>
              <a:tailEnd type="triangle" w="med" len="med"/>
            </a:ln>
          </p:spPr>
          <p:txBody>
            <a:bodyPr wrap="none" anchor="ctr">
              <a:spAutoFit/>
            </a:bodyPr>
            <a:lstStyle/>
            <a:p>
              <a:endParaRPr lang="zh-CN" altLang="en-US"/>
            </a:p>
          </p:txBody>
        </p:sp>
        <p:sp>
          <p:nvSpPr>
            <p:cNvPr id="68" name="Text Box 86"/>
            <p:cNvSpPr txBox="1">
              <a:spLocks noChangeArrowheads="1"/>
            </p:cNvSpPr>
            <p:nvPr/>
          </p:nvSpPr>
          <p:spPr bwMode="auto">
            <a:xfrm>
              <a:off x="2179" y="2406"/>
              <a:ext cx="701" cy="212"/>
            </a:xfrm>
            <a:prstGeom prst="rect">
              <a:avLst/>
            </a:prstGeom>
            <a:noFill/>
            <a:ln w="9525">
              <a:noFill/>
              <a:miter lim="800000"/>
              <a:headEnd/>
              <a:tailEnd/>
            </a:ln>
          </p:spPr>
          <p:txBody>
            <a:bodyPr>
              <a:spAutoFit/>
            </a:bodyPr>
            <a:lstStyle/>
            <a:p>
              <a:pPr>
                <a:spcBef>
                  <a:spcPct val="50000"/>
                </a:spcBef>
              </a:pPr>
              <a:r>
                <a:rPr lang="zh-CN" altLang="en-US" sz="1600">
                  <a:latin typeface="Times New Roman" pitchFamily="18" charset="0"/>
                </a:rPr>
                <a:t>发现错误</a:t>
              </a:r>
              <a:endParaRPr lang="zh-CN" altLang="en-US" sz="2400">
                <a:latin typeface="Times New Roman" pitchFamily="18" charset="0"/>
              </a:endParaRPr>
            </a:p>
          </p:txBody>
        </p:sp>
        <p:sp>
          <p:nvSpPr>
            <p:cNvPr id="69" name="Text Box 87"/>
            <p:cNvSpPr txBox="1">
              <a:spLocks noChangeArrowheads="1"/>
            </p:cNvSpPr>
            <p:nvPr/>
          </p:nvSpPr>
          <p:spPr bwMode="auto">
            <a:xfrm>
              <a:off x="2235" y="1575"/>
              <a:ext cx="526" cy="231"/>
            </a:xfrm>
            <a:prstGeom prst="rect">
              <a:avLst/>
            </a:prstGeom>
            <a:noFill/>
            <a:ln w="9525">
              <a:noFill/>
              <a:miter lim="800000"/>
              <a:headEnd/>
              <a:tailEnd/>
            </a:ln>
          </p:spPr>
          <p:txBody>
            <a:bodyPr>
              <a:spAutoFit/>
            </a:bodyPr>
            <a:lstStyle/>
            <a:p>
              <a:pPr>
                <a:spcBef>
                  <a:spcPct val="50000"/>
                </a:spcBef>
              </a:pPr>
              <a:r>
                <a:rPr lang="en-US" altLang="zh-CN" sz="1800">
                  <a:latin typeface="Times New Roman" pitchFamily="18" charset="0"/>
                </a:rPr>
                <a:t>NAK</a:t>
              </a:r>
              <a:endParaRPr lang="en-US" altLang="zh-CN" sz="2400">
                <a:latin typeface="Times New Roman" pitchFamily="18" charset="0"/>
              </a:endParaRPr>
            </a:p>
          </p:txBody>
        </p:sp>
        <p:sp>
          <p:nvSpPr>
            <p:cNvPr id="70" name="Text Box 88"/>
            <p:cNvSpPr txBox="1">
              <a:spLocks noChangeArrowheads="1"/>
            </p:cNvSpPr>
            <p:nvPr/>
          </p:nvSpPr>
          <p:spPr bwMode="auto">
            <a:xfrm>
              <a:off x="3265" y="1586"/>
              <a:ext cx="1438" cy="212"/>
            </a:xfrm>
            <a:prstGeom prst="rect">
              <a:avLst/>
            </a:prstGeom>
            <a:noFill/>
            <a:ln w="9525">
              <a:noFill/>
              <a:miter lim="800000"/>
              <a:headEnd/>
              <a:tailEnd/>
            </a:ln>
          </p:spPr>
          <p:txBody>
            <a:bodyPr>
              <a:spAutoFit/>
            </a:bodyPr>
            <a:lstStyle/>
            <a:p>
              <a:pPr>
                <a:spcBef>
                  <a:spcPct val="50000"/>
                </a:spcBef>
              </a:pPr>
              <a:r>
                <a:rPr lang="zh-CN" altLang="en-US" sz="1600">
                  <a:latin typeface="Times New Roman" pitchFamily="18" charset="0"/>
                </a:rPr>
                <a:t>重发码组</a:t>
              </a:r>
              <a:r>
                <a:rPr lang="en-US" altLang="zh-CN" sz="1600">
                  <a:latin typeface="Times New Roman" pitchFamily="18" charset="0"/>
                </a:rPr>
                <a:t>2</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lide(fromLeft)">
                                      <p:cBhvr>
                                        <p:cTn id="7" dur="500"/>
                                        <p:tgtEl>
                                          <p:spTgt spid="3"/>
                                        </p:tgtEl>
                                      </p:cBhvr>
                                    </p:animEffect>
                                  </p:childTnLst>
                                </p:cTn>
                              </p:par>
                            </p:childTnLst>
                          </p:cTn>
                        </p:par>
                        <p:par>
                          <p:cTn id="8" fill="hold">
                            <p:stCondLst>
                              <p:cond delay="500"/>
                            </p:stCondLst>
                            <p:childTnLst>
                              <p:par>
                                <p:cTn id="9" presetID="56" presetClass="entr" presetSubtype="0" fill="hold" grpId="0" nodeType="afterEffect">
                                  <p:stCondLst>
                                    <p:cond delay="0"/>
                                  </p:stCondLst>
                                  <p:iterate type="lt">
                                    <p:tmPct val="10000"/>
                                  </p:iterate>
                                  <p:childTnLst>
                                    <p:set>
                                      <p:cBhvr>
                                        <p:cTn id="10" dur="1" fill="hold">
                                          <p:stCondLst>
                                            <p:cond delay="0"/>
                                          </p:stCondLst>
                                        </p:cTn>
                                        <p:tgtEl>
                                          <p:spTgt spid="45"/>
                                        </p:tgtEl>
                                        <p:attrNameLst>
                                          <p:attrName>style.visibility</p:attrName>
                                        </p:attrNameLst>
                                      </p:cBhvr>
                                      <p:to>
                                        <p:strVal val="visible"/>
                                      </p:to>
                                    </p:set>
                                    <p:anim by="(-#ppt_w*2)" calcmode="lin" valueType="num">
                                      <p:cBhvr rctx="PPT">
                                        <p:cTn id="11" dur="500" autoRev="1" fill="hold">
                                          <p:stCondLst>
                                            <p:cond delay="0"/>
                                          </p:stCondLst>
                                        </p:cTn>
                                        <p:tgtEl>
                                          <p:spTgt spid="45"/>
                                        </p:tgtEl>
                                        <p:attrNameLst>
                                          <p:attrName>ppt_w</p:attrName>
                                        </p:attrNameLst>
                                      </p:cBhvr>
                                    </p:anim>
                                    <p:anim by="(#ppt_w*0.50)" calcmode="lin" valueType="num">
                                      <p:cBhvr>
                                        <p:cTn id="12" dur="500" decel="50000" autoRev="1" fill="hold">
                                          <p:stCondLst>
                                            <p:cond delay="0"/>
                                          </p:stCondLst>
                                        </p:cTn>
                                        <p:tgtEl>
                                          <p:spTgt spid="45"/>
                                        </p:tgtEl>
                                        <p:attrNameLst>
                                          <p:attrName>ppt_x</p:attrName>
                                        </p:attrNameLst>
                                      </p:cBhvr>
                                    </p:anim>
                                    <p:anim from="(-#ppt_h/2)" to="(#ppt_y)" calcmode="lin" valueType="num">
                                      <p:cBhvr>
                                        <p:cTn id="13" dur="1000" fill="hold">
                                          <p:stCondLst>
                                            <p:cond delay="0"/>
                                          </p:stCondLst>
                                        </p:cTn>
                                        <p:tgtEl>
                                          <p:spTgt spid="45"/>
                                        </p:tgtEl>
                                        <p:attrNameLst>
                                          <p:attrName>ppt_y</p:attrName>
                                        </p:attrNameLst>
                                      </p:cBhvr>
                                    </p:anim>
                                    <p:animRot by="21600000">
                                      <p:cBhvr>
                                        <p:cTn id="14" dur="1000" fill="hold">
                                          <p:stCondLst>
                                            <p:cond delay="0"/>
                                          </p:stCondLst>
                                        </p:cTn>
                                        <p:tgtEl>
                                          <p:spTgt spid="45"/>
                                        </p:tgtEl>
                                        <p:attrNameLst>
                                          <p:attrName>r</p:attrName>
                                        </p:attrNameLst>
                                      </p:cBhvr>
                                    </p:animRot>
                                  </p:childTnLst>
                                </p:cTn>
                              </p:par>
                            </p:childTnLst>
                          </p:cTn>
                        </p:par>
                        <p:par>
                          <p:cTn id="15" fill="hold">
                            <p:stCondLst>
                              <p:cond delay="1900"/>
                            </p:stCondLst>
                            <p:childTnLst>
                              <p:par>
                                <p:cTn id="16" presetID="56" presetClass="entr" presetSubtype="0" fill="hold" grpId="0" nodeType="afterEffect">
                                  <p:stCondLst>
                                    <p:cond delay="0"/>
                                  </p:stCondLst>
                                  <p:iterate type="lt">
                                    <p:tmPct val="10000"/>
                                  </p:iterate>
                                  <p:childTnLst>
                                    <p:set>
                                      <p:cBhvr>
                                        <p:cTn id="17" dur="1" fill="hold">
                                          <p:stCondLst>
                                            <p:cond delay="0"/>
                                          </p:stCondLst>
                                        </p:cTn>
                                        <p:tgtEl>
                                          <p:spTgt spid="46"/>
                                        </p:tgtEl>
                                        <p:attrNameLst>
                                          <p:attrName>style.visibility</p:attrName>
                                        </p:attrNameLst>
                                      </p:cBhvr>
                                      <p:to>
                                        <p:strVal val="visible"/>
                                      </p:to>
                                    </p:set>
                                    <p:anim by="(-#ppt_w*2)" calcmode="lin" valueType="num">
                                      <p:cBhvr rctx="PPT">
                                        <p:cTn id="18" dur="500" autoRev="1" fill="hold">
                                          <p:stCondLst>
                                            <p:cond delay="0"/>
                                          </p:stCondLst>
                                        </p:cTn>
                                        <p:tgtEl>
                                          <p:spTgt spid="46"/>
                                        </p:tgtEl>
                                        <p:attrNameLst>
                                          <p:attrName>ppt_w</p:attrName>
                                        </p:attrNameLst>
                                      </p:cBhvr>
                                    </p:anim>
                                    <p:anim by="(#ppt_w*0.50)" calcmode="lin" valueType="num">
                                      <p:cBhvr>
                                        <p:cTn id="19" dur="500" decel="50000" autoRev="1" fill="hold">
                                          <p:stCondLst>
                                            <p:cond delay="0"/>
                                          </p:stCondLst>
                                        </p:cTn>
                                        <p:tgtEl>
                                          <p:spTgt spid="46"/>
                                        </p:tgtEl>
                                        <p:attrNameLst>
                                          <p:attrName>ppt_x</p:attrName>
                                        </p:attrNameLst>
                                      </p:cBhvr>
                                    </p:anim>
                                    <p:anim from="(-#ppt_h/2)" to="(#ppt_y)" calcmode="lin" valueType="num">
                                      <p:cBhvr>
                                        <p:cTn id="20" dur="1000" fill="hold">
                                          <p:stCondLst>
                                            <p:cond delay="0"/>
                                          </p:stCondLst>
                                        </p:cTn>
                                        <p:tgtEl>
                                          <p:spTgt spid="46"/>
                                        </p:tgtEl>
                                        <p:attrNameLst>
                                          <p:attrName>ppt_y</p:attrName>
                                        </p:attrNameLst>
                                      </p:cBhvr>
                                    </p:anim>
                                    <p:animRot by="21600000">
                                      <p:cBhvr>
                                        <p:cTn id="21" dur="1000" fill="hold">
                                          <p:stCondLst>
                                            <p:cond delay="0"/>
                                          </p:stCondLst>
                                        </p:cTn>
                                        <p:tgtEl>
                                          <p:spTgt spid="46"/>
                                        </p:tgtEl>
                                        <p:attrNameLst>
                                          <p:attrName>r</p:attrName>
                                        </p:attrNameLst>
                                      </p:cBhvr>
                                    </p:animRot>
                                  </p:childTnLst>
                                </p:cTn>
                              </p:par>
                            </p:childTnLst>
                          </p:cTn>
                        </p:par>
                      </p:childTnLst>
                    </p:cTn>
                  </p:par>
                  <p:par>
                    <p:cTn id="22" fill="hold">
                      <p:stCondLst>
                        <p:cond delay="indefinite"/>
                      </p:stCondLst>
                      <p:childTnLst>
                        <p:par>
                          <p:cTn id="23" fill="hold">
                            <p:stCondLst>
                              <p:cond delay="0"/>
                            </p:stCondLst>
                            <p:childTnLst>
                              <p:par>
                                <p:cTn id="24" presetID="26" presetClass="entr" presetSubtype="0" fill="hold" nodeType="clickEffect">
                                  <p:stCondLst>
                                    <p:cond delay="0"/>
                                  </p:stCondLst>
                                  <p:childTnLst>
                                    <p:set>
                                      <p:cBhvr>
                                        <p:cTn id="25" dur="1" fill="hold">
                                          <p:stCondLst>
                                            <p:cond delay="0"/>
                                          </p:stCondLst>
                                        </p:cTn>
                                        <p:tgtEl>
                                          <p:spTgt spid="47"/>
                                        </p:tgtEl>
                                        <p:attrNameLst>
                                          <p:attrName>style.visibility</p:attrName>
                                        </p:attrNameLst>
                                      </p:cBhvr>
                                      <p:to>
                                        <p:strVal val="visible"/>
                                      </p:to>
                                    </p:set>
                                    <p:animEffect transition="in" filter="wipe(down)">
                                      <p:cBhvr>
                                        <p:cTn id="26" dur="580">
                                          <p:stCondLst>
                                            <p:cond delay="0"/>
                                          </p:stCondLst>
                                        </p:cTn>
                                        <p:tgtEl>
                                          <p:spTgt spid="47"/>
                                        </p:tgtEl>
                                      </p:cBhvr>
                                    </p:animEffect>
                                    <p:anim calcmode="lin" valueType="num">
                                      <p:cBhvr>
                                        <p:cTn id="27" dur="1822" tmFilter="0,0; 0.14,0.36; 0.43,0.73; 0.71,0.91; 1.0,1.0">
                                          <p:stCondLst>
                                            <p:cond delay="0"/>
                                          </p:stCondLst>
                                        </p:cTn>
                                        <p:tgtEl>
                                          <p:spTgt spid="47"/>
                                        </p:tgtEl>
                                        <p:attrNameLst>
                                          <p:attrName>ppt_x</p:attrName>
                                        </p:attrNameLst>
                                      </p:cBhvr>
                                      <p:tavLst>
                                        <p:tav tm="0">
                                          <p:val>
                                            <p:strVal val="#ppt_x-0.25"/>
                                          </p:val>
                                        </p:tav>
                                        <p:tav tm="100000">
                                          <p:val>
                                            <p:strVal val="#ppt_x"/>
                                          </p:val>
                                        </p:tav>
                                      </p:tavLst>
                                    </p:anim>
                                    <p:anim calcmode="lin" valueType="num">
                                      <p:cBhvr>
                                        <p:cTn id="28" dur="664" tmFilter="0.0,0.0; 0.25,0.07; 0.50,0.2; 0.75,0.467; 1.0,1.0">
                                          <p:stCondLst>
                                            <p:cond delay="0"/>
                                          </p:stCondLst>
                                        </p:cTn>
                                        <p:tgtEl>
                                          <p:spTgt spid="47"/>
                                        </p:tgtEl>
                                        <p:attrNameLst>
                                          <p:attrName>ppt_y</p:attrName>
                                        </p:attrNameLst>
                                      </p:cBhvr>
                                      <p:tavLst>
                                        <p:tav tm="0" fmla="#ppt_y-sin(pi*$)/3">
                                          <p:val>
                                            <p:fltVal val="0.5"/>
                                          </p:val>
                                        </p:tav>
                                        <p:tav tm="100000">
                                          <p:val>
                                            <p:fltVal val="1"/>
                                          </p:val>
                                        </p:tav>
                                      </p:tavLst>
                                    </p:anim>
                                    <p:anim calcmode="lin" valueType="num">
                                      <p:cBhvr>
                                        <p:cTn id="29" dur="664" tmFilter="0, 0; 0.125,0.2665; 0.25,0.4; 0.375,0.465; 0.5,0.5;  0.625,0.535; 0.75,0.6; 0.875,0.7335; 1,1">
                                          <p:stCondLst>
                                            <p:cond delay="664"/>
                                          </p:stCondLst>
                                        </p:cTn>
                                        <p:tgtEl>
                                          <p:spTgt spid="47"/>
                                        </p:tgtEl>
                                        <p:attrNameLst>
                                          <p:attrName>ppt_y</p:attrName>
                                        </p:attrNameLst>
                                      </p:cBhvr>
                                      <p:tavLst>
                                        <p:tav tm="0" fmla="#ppt_y-sin(pi*$)/9">
                                          <p:val>
                                            <p:fltVal val="0"/>
                                          </p:val>
                                        </p:tav>
                                        <p:tav tm="100000">
                                          <p:val>
                                            <p:fltVal val="1"/>
                                          </p:val>
                                        </p:tav>
                                      </p:tavLst>
                                    </p:anim>
                                    <p:anim calcmode="lin" valueType="num">
                                      <p:cBhvr>
                                        <p:cTn id="30" dur="332" tmFilter="0, 0; 0.125,0.2665; 0.25,0.4; 0.375,0.465; 0.5,0.5;  0.625,0.535; 0.75,0.6; 0.875,0.7335; 1,1">
                                          <p:stCondLst>
                                            <p:cond delay="1324"/>
                                          </p:stCondLst>
                                        </p:cTn>
                                        <p:tgtEl>
                                          <p:spTgt spid="47"/>
                                        </p:tgtEl>
                                        <p:attrNameLst>
                                          <p:attrName>ppt_y</p:attrName>
                                        </p:attrNameLst>
                                      </p:cBhvr>
                                      <p:tavLst>
                                        <p:tav tm="0" fmla="#ppt_y-sin(pi*$)/27">
                                          <p:val>
                                            <p:fltVal val="0"/>
                                          </p:val>
                                        </p:tav>
                                        <p:tav tm="100000">
                                          <p:val>
                                            <p:fltVal val="1"/>
                                          </p:val>
                                        </p:tav>
                                      </p:tavLst>
                                    </p:anim>
                                    <p:anim calcmode="lin" valueType="num">
                                      <p:cBhvr>
                                        <p:cTn id="31" dur="164" tmFilter="0, 0; 0.125,0.2665; 0.25,0.4; 0.375,0.465; 0.5,0.5;  0.625,0.535; 0.75,0.6; 0.875,0.7335; 1,1">
                                          <p:stCondLst>
                                            <p:cond delay="1656"/>
                                          </p:stCondLst>
                                        </p:cTn>
                                        <p:tgtEl>
                                          <p:spTgt spid="47"/>
                                        </p:tgtEl>
                                        <p:attrNameLst>
                                          <p:attrName>ppt_y</p:attrName>
                                        </p:attrNameLst>
                                      </p:cBhvr>
                                      <p:tavLst>
                                        <p:tav tm="0" fmla="#ppt_y-sin(pi*$)/81">
                                          <p:val>
                                            <p:fltVal val="0"/>
                                          </p:val>
                                        </p:tav>
                                        <p:tav tm="100000">
                                          <p:val>
                                            <p:fltVal val="1"/>
                                          </p:val>
                                        </p:tav>
                                      </p:tavLst>
                                    </p:anim>
                                    <p:animScale>
                                      <p:cBhvr>
                                        <p:cTn id="32" dur="26">
                                          <p:stCondLst>
                                            <p:cond delay="650"/>
                                          </p:stCondLst>
                                        </p:cTn>
                                        <p:tgtEl>
                                          <p:spTgt spid="47"/>
                                        </p:tgtEl>
                                      </p:cBhvr>
                                      <p:to x="100000" y="60000"/>
                                    </p:animScale>
                                    <p:animScale>
                                      <p:cBhvr>
                                        <p:cTn id="33" dur="166" decel="50000">
                                          <p:stCondLst>
                                            <p:cond delay="676"/>
                                          </p:stCondLst>
                                        </p:cTn>
                                        <p:tgtEl>
                                          <p:spTgt spid="47"/>
                                        </p:tgtEl>
                                      </p:cBhvr>
                                      <p:to x="100000" y="100000"/>
                                    </p:animScale>
                                    <p:animScale>
                                      <p:cBhvr>
                                        <p:cTn id="34" dur="26">
                                          <p:stCondLst>
                                            <p:cond delay="1312"/>
                                          </p:stCondLst>
                                        </p:cTn>
                                        <p:tgtEl>
                                          <p:spTgt spid="47"/>
                                        </p:tgtEl>
                                      </p:cBhvr>
                                      <p:to x="100000" y="80000"/>
                                    </p:animScale>
                                    <p:animScale>
                                      <p:cBhvr>
                                        <p:cTn id="35" dur="166" decel="50000">
                                          <p:stCondLst>
                                            <p:cond delay="1338"/>
                                          </p:stCondLst>
                                        </p:cTn>
                                        <p:tgtEl>
                                          <p:spTgt spid="47"/>
                                        </p:tgtEl>
                                      </p:cBhvr>
                                      <p:to x="100000" y="100000"/>
                                    </p:animScale>
                                    <p:animScale>
                                      <p:cBhvr>
                                        <p:cTn id="36" dur="26">
                                          <p:stCondLst>
                                            <p:cond delay="1642"/>
                                          </p:stCondLst>
                                        </p:cTn>
                                        <p:tgtEl>
                                          <p:spTgt spid="47"/>
                                        </p:tgtEl>
                                      </p:cBhvr>
                                      <p:to x="100000" y="90000"/>
                                    </p:animScale>
                                    <p:animScale>
                                      <p:cBhvr>
                                        <p:cTn id="37" dur="166" decel="50000">
                                          <p:stCondLst>
                                            <p:cond delay="1668"/>
                                          </p:stCondLst>
                                        </p:cTn>
                                        <p:tgtEl>
                                          <p:spTgt spid="47"/>
                                        </p:tgtEl>
                                      </p:cBhvr>
                                      <p:to x="100000" y="100000"/>
                                    </p:animScale>
                                    <p:animScale>
                                      <p:cBhvr>
                                        <p:cTn id="38" dur="26">
                                          <p:stCondLst>
                                            <p:cond delay="1808"/>
                                          </p:stCondLst>
                                        </p:cTn>
                                        <p:tgtEl>
                                          <p:spTgt spid="47"/>
                                        </p:tgtEl>
                                      </p:cBhvr>
                                      <p:to x="100000" y="95000"/>
                                    </p:animScale>
                                    <p:animScale>
                                      <p:cBhvr>
                                        <p:cTn id="39" dur="166" decel="50000">
                                          <p:stCondLst>
                                            <p:cond delay="1834"/>
                                          </p:stCondLst>
                                        </p:cTn>
                                        <p:tgtEl>
                                          <p:spTgt spid="47"/>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utoUpdateAnimBg="0"/>
      <p:bldP spid="45" grpId="0"/>
      <p:bldP spid="4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26"/>
          <p:cNvSpPr txBox="1">
            <a:spLocks noChangeArrowheads="1"/>
          </p:cNvSpPr>
          <p:nvPr/>
        </p:nvSpPr>
        <p:spPr bwMode="auto">
          <a:xfrm>
            <a:off x="6019800" y="240268"/>
            <a:ext cx="2895600" cy="369332"/>
          </a:xfrm>
          <a:prstGeom prst="rect">
            <a:avLst/>
          </a:prstGeom>
          <a:noFill/>
          <a:ln w="9525">
            <a:noFill/>
            <a:miter lim="800000"/>
            <a:headEnd/>
            <a:tailEnd/>
          </a:ln>
        </p:spPr>
        <p:txBody>
          <a:bodyPr wrap="square">
            <a:spAutoFit/>
          </a:bodyPr>
          <a:lstStyle/>
          <a:p>
            <a:r>
              <a:rPr lang="en-US" altLang="zh-CN" b="1" dirty="0" smtClean="0">
                <a:solidFill>
                  <a:schemeClr val="bg1">
                    <a:lumMod val="95000"/>
                  </a:schemeClr>
                </a:solidFill>
              </a:rPr>
              <a:t>《</a:t>
            </a:r>
            <a:r>
              <a:rPr lang="zh-CN" altLang="en-US" b="1" dirty="0" smtClean="0">
                <a:solidFill>
                  <a:schemeClr val="bg1">
                    <a:lumMod val="95000"/>
                  </a:schemeClr>
                </a:solidFill>
              </a:rPr>
              <a:t>通信系统设计与应用</a:t>
            </a:r>
            <a:r>
              <a:rPr lang="en-US" altLang="zh-CN" b="1" dirty="0" smtClean="0">
                <a:solidFill>
                  <a:schemeClr val="bg1">
                    <a:lumMod val="95000"/>
                  </a:schemeClr>
                </a:solidFill>
              </a:rPr>
              <a:t>》</a:t>
            </a:r>
            <a:endParaRPr lang="zh-CN" altLang="en-US" b="1" dirty="0">
              <a:solidFill>
                <a:schemeClr val="bg1">
                  <a:lumMod val="95000"/>
                </a:schemeClr>
              </a:solidFill>
            </a:endParaRPr>
          </a:p>
        </p:txBody>
      </p:sp>
      <p:sp>
        <p:nvSpPr>
          <p:cNvPr id="4" name="Rectangle 2"/>
          <p:cNvSpPr>
            <a:spLocks noChangeArrowheads="1"/>
          </p:cNvSpPr>
          <p:nvPr/>
        </p:nvSpPr>
        <p:spPr bwMode="auto">
          <a:xfrm>
            <a:off x="381000" y="1066800"/>
            <a:ext cx="8077200" cy="4800600"/>
          </a:xfrm>
          <a:prstGeom prst="rect">
            <a:avLst/>
          </a:prstGeom>
          <a:noFill/>
          <a:ln w="9525">
            <a:noFill/>
            <a:miter lim="800000"/>
            <a:headEnd type="none" w="sm" len="sm"/>
            <a:tailEnd type="none" w="sm" len="sm"/>
          </a:ln>
        </p:spPr>
        <p:txBody>
          <a:bodyPr lIns="92075" tIns="46038" rIns="92075" bIns="46038"/>
          <a:lstStyle/>
          <a:p>
            <a:pPr marL="190500" lvl="1" algn="ctr">
              <a:lnSpc>
                <a:spcPct val="120000"/>
              </a:lnSpc>
              <a:spcBef>
                <a:spcPct val="50000"/>
              </a:spcBef>
              <a:buClr>
                <a:srgbClr val="000099"/>
              </a:buClr>
              <a:buSzPct val="80000"/>
              <a:buFont typeface="Wingdings" pitchFamily="2" charset="2"/>
              <a:buNone/>
            </a:pPr>
            <a:r>
              <a:rPr kumimoji="0" lang="zh-CN" altLang="en-US" sz="3200" dirty="0">
                <a:solidFill>
                  <a:srgbClr val="FF0000"/>
                </a:solidFill>
                <a:latin typeface="Times New Roman" pitchFamily="18" charset="0"/>
                <a:ea typeface="黑体" pitchFamily="2" charset="-122"/>
              </a:rPr>
              <a:t>三者比较</a:t>
            </a:r>
          </a:p>
          <a:p>
            <a:pPr marL="677863" lvl="2" indent="-190500">
              <a:lnSpc>
                <a:spcPct val="120000"/>
              </a:lnSpc>
              <a:spcBef>
                <a:spcPct val="50000"/>
              </a:spcBef>
              <a:buClr>
                <a:srgbClr val="000099"/>
              </a:buClr>
              <a:buSzPct val="80000"/>
              <a:buFont typeface="Wingdings" pitchFamily="2" charset="2"/>
              <a:buChar char="Ø"/>
            </a:pPr>
            <a:r>
              <a:rPr kumimoji="0" lang="zh-CN" altLang="en-US" sz="3200" dirty="0">
                <a:latin typeface="Times New Roman" pitchFamily="18" charset="0"/>
                <a:ea typeface="黑体" pitchFamily="2" charset="-122"/>
              </a:rPr>
              <a:t> 选择</a:t>
            </a:r>
            <a:r>
              <a:rPr kumimoji="0" lang="zh-CN" altLang="en-US" sz="3200" dirty="0" smtClean="0">
                <a:latin typeface="Times New Roman" pitchFamily="18" charset="0"/>
                <a:ea typeface="黑体" pitchFamily="2" charset="-122"/>
              </a:rPr>
              <a:t>重发</a:t>
            </a:r>
            <a:r>
              <a:rPr lang="en-US" altLang="zh-CN" sz="3200" dirty="0" smtClean="0">
                <a:latin typeface="Times New Roman" pitchFamily="18" charset="0"/>
                <a:ea typeface="黑体" pitchFamily="2" charset="-122"/>
              </a:rPr>
              <a:t>ARQ</a:t>
            </a:r>
            <a:r>
              <a:rPr kumimoji="0" lang="zh-CN" altLang="zh-CN" sz="3200" dirty="0" smtClean="0">
                <a:latin typeface="Times New Roman" pitchFamily="18" charset="0"/>
                <a:ea typeface="黑体" pitchFamily="2" charset="-122"/>
              </a:rPr>
              <a:t>传输</a:t>
            </a:r>
            <a:r>
              <a:rPr kumimoji="0" lang="zh-CN" altLang="zh-CN" sz="3200" dirty="0">
                <a:latin typeface="Times New Roman" pitchFamily="18" charset="0"/>
                <a:ea typeface="黑体" pitchFamily="2" charset="-122"/>
              </a:rPr>
              <a:t>效率最高，但成本最贵：控制机制复杂，发端和收端都要有数据缓冲器；</a:t>
            </a:r>
          </a:p>
          <a:p>
            <a:pPr marL="677863" lvl="2" indent="-190500">
              <a:lnSpc>
                <a:spcPct val="120000"/>
              </a:lnSpc>
              <a:spcBef>
                <a:spcPct val="50000"/>
              </a:spcBef>
              <a:buClr>
                <a:srgbClr val="000099"/>
              </a:buClr>
              <a:buSzPct val="80000"/>
              <a:buFont typeface="Wingdings" pitchFamily="2" charset="2"/>
              <a:buChar char="Ø"/>
            </a:pPr>
            <a:r>
              <a:rPr kumimoji="0" lang="zh-CN" altLang="en-US" sz="3200" dirty="0">
                <a:latin typeface="Times New Roman" pitchFamily="18" charset="0"/>
                <a:ea typeface="黑体" pitchFamily="2" charset="-122"/>
              </a:rPr>
              <a:t> </a:t>
            </a:r>
            <a:r>
              <a:rPr lang="zh-CN" altLang="en-US" sz="3200" dirty="0" smtClean="0">
                <a:latin typeface="Times New Roman" pitchFamily="18" charset="0"/>
                <a:ea typeface="黑体" pitchFamily="2" charset="-122"/>
              </a:rPr>
              <a:t>连续</a:t>
            </a:r>
            <a:r>
              <a:rPr kumimoji="0" lang="en-US" altLang="zh-CN" sz="3200" dirty="0" smtClean="0">
                <a:latin typeface="Times New Roman" pitchFamily="18" charset="0"/>
                <a:ea typeface="黑体" pitchFamily="2" charset="-122"/>
              </a:rPr>
              <a:t>ARQ</a:t>
            </a:r>
            <a:r>
              <a:rPr kumimoji="0" lang="zh-CN" altLang="en-US" sz="3200" dirty="0" smtClean="0">
                <a:latin typeface="Times New Roman" pitchFamily="18" charset="0"/>
                <a:ea typeface="黑体" pitchFamily="2" charset="-122"/>
              </a:rPr>
              <a:t>和选择重发</a:t>
            </a:r>
            <a:r>
              <a:rPr kumimoji="0" lang="en-US" altLang="zh-CN" sz="3200" dirty="0" smtClean="0">
                <a:latin typeface="Times New Roman" pitchFamily="18" charset="0"/>
                <a:ea typeface="黑体" pitchFamily="2" charset="-122"/>
              </a:rPr>
              <a:t>ARQ</a:t>
            </a:r>
            <a:r>
              <a:rPr kumimoji="0" lang="zh-CN" altLang="zh-CN" sz="3200" dirty="0" smtClean="0">
                <a:latin typeface="Times New Roman" pitchFamily="18" charset="0"/>
                <a:ea typeface="黑体" pitchFamily="2" charset="-122"/>
              </a:rPr>
              <a:t>需要</a:t>
            </a:r>
            <a:r>
              <a:rPr kumimoji="0" lang="zh-CN" altLang="zh-CN" sz="3200" dirty="0">
                <a:latin typeface="Times New Roman" pitchFamily="18" charset="0"/>
                <a:ea typeface="黑体" pitchFamily="2" charset="-122"/>
              </a:rPr>
              <a:t>全双工数据链路，</a:t>
            </a:r>
            <a:r>
              <a:rPr kumimoji="0" lang="zh-CN" altLang="zh-CN" sz="3200" dirty="0" smtClean="0">
                <a:latin typeface="Times New Roman" pitchFamily="18" charset="0"/>
                <a:ea typeface="黑体" pitchFamily="2" charset="-122"/>
              </a:rPr>
              <a:t>而</a:t>
            </a:r>
            <a:r>
              <a:rPr kumimoji="0" lang="zh-CN" altLang="en-US" sz="3200" dirty="0" smtClean="0">
                <a:latin typeface="Times New Roman" pitchFamily="18" charset="0"/>
                <a:ea typeface="黑体" pitchFamily="2" charset="-122"/>
              </a:rPr>
              <a:t>停止等待</a:t>
            </a:r>
            <a:r>
              <a:rPr kumimoji="0" lang="en-US" altLang="zh-CN" sz="3200" dirty="0" smtClean="0">
                <a:latin typeface="Times New Roman" pitchFamily="18" charset="0"/>
                <a:ea typeface="黑体" pitchFamily="2" charset="-122"/>
              </a:rPr>
              <a:t>ARQ</a:t>
            </a:r>
            <a:r>
              <a:rPr kumimoji="0" lang="zh-CN" altLang="en-US" sz="3200" dirty="0" smtClean="0">
                <a:latin typeface="Times New Roman" pitchFamily="18" charset="0"/>
                <a:ea typeface="黑体" pitchFamily="2" charset="-122"/>
              </a:rPr>
              <a:t>重发</a:t>
            </a:r>
            <a:r>
              <a:rPr kumimoji="0" lang="zh-CN" altLang="zh-CN" sz="3200" dirty="0">
                <a:latin typeface="Times New Roman" pitchFamily="18" charset="0"/>
                <a:ea typeface="黑体" pitchFamily="2" charset="-122"/>
              </a:rPr>
              <a:t>只要求半双工的数据链路。</a:t>
            </a:r>
            <a:endParaRPr kumimoji="0" lang="zh-CN" altLang="en-US" sz="3200" dirty="0">
              <a:latin typeface="Times New Roman" pitchFamily="18" charset="0"/>
              <a:ea typeface="黑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lide(fromLeft)">
                                      <p:cBhvr>
                                        <p:cTn id="7" dur="500"/>
                                        <p:tgtEl>
                                          <p:spTgt spid="3"/>
                                        </p:tgtEl>
                                      </p:cBhvr>
                                    </p:animEffect>
                                  </p:childTnLst>
                                </p:cTn>
                              </p:par>
                            </p:childTnLst>
                          </p:cTn>
                        </p:par>
                        <p:par>
                          <p:cTn id="8" fill="hold">
                            <p:stCondLst>
                              <p:cond delay="500"/>
                            </p:stCondLst>
                            <p:childTnLst>
                              <p:par>
                                <p:cTn id="9" presetID="27" presetClass="entr" presetSubtype="0" fill="hold" grpId="0" nodeType="afterEffect">
                                  <p:stCondLst>
                                    <p:cond delay="0"/>
                                  </p:stCondLst>
                                  <p:iterate type="lt">
                                    <p:tmPct val="50000"/>
                                  </p:iterate>
                                  <p:childTnLst>
                                    <p:set>
                                      <p:cBhvr>
                                        <p:cTn id="10" dur="1" fill="hold">
                                          <p:stCondLst>
                                            <p:cond delay="0"/>
                                          </p:stCondLst>
                                        </p:cTn>
                                        <p:tgtEl>
                                          <p:spTgt spid="4"/>
                                        </p:tgtEl>
                                        <p:attrNameLst>
                                          <p:attrName>style.visibility</p:attrName>
                                        </p:attrNameLst>
                                      </p:cBhvr>
                                      <p:to>
                                        <p:strVal val="visible"/>
                                      </p:to>
                                    </p:set>
                                    <p:anim calcmode="discrete" valueType="clr">
                                      <p:cBhvr override="childStyle">
                                        <p:cTn id="11" dur="80"/>
                                        <p:tgtEl>
                                          <p:spTgt spid="4"/>
                                        </p:tgtEl>
                                        <p:attrNameLst>
                                          <p:attrName>style.color</p:attrName>
                                        </p:attrNameLst>
                                      </p:cBhvr>
                                      <p:tavLst>
                                        <p:tav tm="0">
                                          <p:val>
                                            <p:clrVal>
                                              <a:schemeClr val="accent2"/>
                                            </p:clrVal>
                                          </p:val>
                                        </p:tav>
                                        <p:tav tm="50000">
                                          <p:val>
                                            <p:clrVal>
                                              <a:schemeClr val="hlink"/>
                                            </p:clrVal>
                                          </p:val>
                                        </p:tav>
                                      </p:tavLst>
                                    </p:anim>
                                    <p:anim calcmode="discrete" valueType="clr">
                                      <p:cBhvr>
                                        <p:cTn id="12" dur="80"/>
                                        <p:tgtEl>
                                          <p:spTgt spid="4"/>
                                        </p:tgtEl>
                                        <p:attrNameLst>
                                          <p:attrName>fillcolor</p:attrName>
                                        </p:attrNameLst>
                                      </p:cBhvr>
                                      <p:tavLst>
                                        <p:tav tm="0">
                                          <p:val>
                                            <p:clrVal>
                                              <a:schemeClr val="accent2"/>
                                            </p:clrVal>
                                          </p:val>
                                        </p:tav>
                                        <p:tav tm="50000">
                                          <p:val>
                                            <p:clrVal>
                                              <a:schemeClr val="hlink"/>
                                            </p:clrVal>
                                          </p:val>
                                        </p:tav>
                                      </p:tavLst>
                                    </p:anim>
                                    <p:set>
                                      <p:cBhvr>
                                        <p:cTn id="13" dur="80"/>
                                        <p:tgtEl>
                                          <p:spTgt spid="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utoUpdateAnimBg="0"/>
      <p:bldP spid="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26"/>
          <p:cNvSpPr txBox="1">
            <a:spLocks noChangeArrowheads="1"/>
          </p:cNvSpPr>
          <p:nvPr/>
        </p:nvSpPr>
        <p:spPr bwMode="auto">
          <a:xfrm>
            <a:off x="6019800" y="240268"/>
            <a:ext cx="2895600" cy="369332"/>
          </a:xfrm>
          <a:prstGeom prst="rect">
            <a:avLst/>
          </a:prstGeom>
          <a:noFill/>
          <a:ln w="9525">
            <a:noFill/>
            <a:miter lim="800000"/>
            <a:headEnd/>
            <a:tailEnd/>
          </a:ln>
        </p:spPr>
        <p:txBody>
          <a:bodyPr wrap="square">
            <a:spAutoFit/>
          </a:bodyPr>
          <a:lstStyle/>
          <a:p>
            <a:r>
              <a:rPr lang="en-US" altLang="zh-CN" b="1" dirty="0" smtClean="0">
                <a:solidFill>
                  <a:schemeClr val="bg1">
                    <a:lumMod val="95000"/>
                  </a:schemeClr>
                </a:solidFill>
              </a:rPr>
              <a:t>《</a:t>
            </a:r>
            <a:r>
              <a:rPr lang="zh-CN" altLang="en-US" b="1" dirty="0" smtClean="0">
                <a:solidFill>
                  <a:schemeClr val="bg1">
                    <a:lumMod val="95000"/>
                  </a:schemeClr>
                </a:solidFill>
              </a:rPr>
              <a:t>通信系统设计与应用</a:t>
            </a:r>
            <a:r>
              <a:rPr lang="en-US" altLang="zh-CN" b="1" dirty="0" smtClean="0">
                <a:solidFill>
                  <a:schemeClr val="bg1">
                    <a:lumMod val="95000"/>
                  </a:schemeClr>
                </a:solidFill>
              </a:rPr>
              <a:t>》</a:t>
            </a:r>
            <a:endParaRPr lang="zh-CN" altLang="en-US" b="1" dirty="0">
              <a:solidFill>
                <a:schemeClr val="bg1">
                  <a:lumMod val="95000"/>
                </a:schemeClr>
              </a:solidFill>
            </a:endParaRPr>
          </a:p>
        </p:txBody>
      </p:sp>
      <p:sp>
        <p:nvSpPr>
          <p:cNvPr id="4" name="Rectangle 2"/>
          <p:cNvSpPr>
            <a:spLocks noChangeArrowheads="1"/>
          </p:cNvSpPr>
          <p:nvPr/>
        </p:nvSpPr>
        <p:spPr bwMode="auto">
          <a:xfrm>
            <a:off x="304800" y="1143000"/>
            <a:ext cx="8763000" cy="523220"/>
          </a:xfrm>
          <a:prstGeom prst="rect">
            <a:avLst/>
          </a:prstGeom>
          <a:noFill/>
          <a:ln w="9525">
            <a:noFill/>
            <a:miter lim="800000"/>
            <a:headEnd/>
            <a:tailEnd/>
          </a:ln>
        </p:spPr>
        <p:txBody>
          <a:bodyPr wrap="square">
            <a:spAutoFit/>
          </a:bodyPr>
          <a:lstStyle/>
          <a:p>
            <a:pPr>
              <a:spcBef>
                <a:spcPct val="20000"/>
              </a:spcBef>
              <a:buClr>
                <a:schemeClr val="accent2"/>
              </a:buClr>
              <a:buSzPct val="75000"/>
              <a:buFont typeface="Monotype Sorts" pitchFamily="2" charset="2"/>
              <a:buNone/>
            </a:pPr>
            <a:r>
              <a:rPr kumimoji="0" lang="zh-CN" altLang="en-US" sz="2800" b="1" dirty="0">
                <a:latin typeface="Times New Roman" pitchFamily="18" charset="0"/>
                <a:ea typeface="黑体" pitchFamily="2" charset="-122"/>
              </a:rPr>
              <a:t>（</a:t>
            </a:r>
            <a:r>
              <a:rPr kumimoji="0" lang="en-US" altLang="zh-CN" sz="2800" b="1" dirty="0">
                <a:latin typeface="Times New Roman" pitchFamily="18" charset="0"/>
                <a:ea typeface="黑体" pitchFamily="2" charset="-122"/>
              </a:rPr>
              <a:t>2</a:t>
            </a:r>
            <a:r>
              <a:rPr kumimoji="0" lang="zh-CN" altLang="en-US" sz="2800" b="1" dirty="0">
                <a:latin typeface="Times New Roman" pitchFamily="18" charset="0"/>
                <a:ea typeface="黑体" pitchFamily="2" charset="-122"/>
              </a:rPr>
              <a:t>）前向纠错法（</a:t>
            </a:r>
            <a:r>
              <a:rPr kumimoji="0" lang="en-US" altLang="zh-CN" sz="2800" b="1" dirty="0">
                <a:latin typeface="Times New Roman" pitchFamily="18" charset="0"/>
                <a:ea typeface="黑体" pitchFamily="2" charset="-122"/>
              </a:rPr>
              <a:t>FEC</a:t>
            </a:r>
            <a:r>
              <a:rPr kumimoji="0" lang="zh-CN" altLang="en-US" sz="2800" b="1" dirty="0" smtClean="0">
                <a:latin typeface="Times New Roman" pitchFamily="18" charset="0"/>
                <a:ea typeface="黑体" pitchFamily="2" charset="-122"/>
              </a:rPr>
              <a:t>） </a:t>
            </a:r>
            <a:r>
              <a:rPr kumimoji="0" lang="en-US" altLang="zh-CN" sz="2800" b="1" dirty="0">
                <a:latin typeface="Times New Roman" pitchFamily="18" charset="0"/>
                <a:ea typeface="黑体" pitchFamily="2" charset="-122"/>
              </a:rPr>
              <a:t>Forward Error Correction</a:t>
            </a:r>
          </a:p>
        </p:txBody>
      </p:sp>
      <p:grpSp>
        <p:nvGrpSpPr>
          <p:cNvPr id="5" name="Group 16"/>
          <p:cNvGrpSpPr>
            <a:grpSpLocks/>
          </p:cNvGrpSpPr>
          <p:nvPr/>
        </p:nvGrpSpPr>
        <p:grpSpPr bwMode="auto">
          <a:xfrm>
            <a:off x="1828800" y="2057400"/>
            <a:ext cx="6172200" cy="1266825"/>
            <a:chOff x="864" y="1680"/>
            <a:chExt cx="3888" cy="798"/>
          </a:xfrm>
        </p:grpSpPr>
        <p:sp>
          <p:nvSpPr>
            <p:cNvPr id="6" name="Line 4"/>
            <p:cNvSpPr>
              <a:spLocks noChangeShapeType="1"/>
            </p:cNvSpPr>
            <p:nvPr/>
          </p:nvSpPr>
          <p:spPr bwMode="auto">
            <a:xfrm>
              <a:off x="864" y="2236"/>
              <a:ext cx="528" cy="0"/>
            </a:xfrm>
            <a:prstGeom prst="line">
              <a:avLst/>
            </a:prstGeom>
            <a:noFill/>
            <a:ln w="28575" cap="sq">
              <a:solidFill>
                <a:schemeClr val="tx1"/>
              </a:solidFill>
              <a:round/>
              <a:headEnd type="oval" w="sm" len="sm"/>
              <a:tailEnd type="triangle" w="lg" len="lg"/>
            </a:ln>
          </p:spPr>
          <p:txBody>
            <a:bodyPr/>
            <a:lstStyle/>
            <a:p>
              <a:endParaRPr lang="zh-CN" altLang="en-US"/>
            </a:p>
          </p:txBody>
        </p:sp>
        <p:sp>
          <p:nvSpPr>
            <p:cNvPr id="7" name="Rectangle 5"/>
            <p:cNvSpPr>
              <a:spLocks noChangeArrowheads="1"/>
            </p:cNvSpPr>
            <p:nvPr/>
          </p:nvSpPr>
          <p:spPr bwMode="auto">
            <a:xfrm>
              <a:off x="1392" y="2055"/>
              <a:ext cx="384" cy="423"/>
            </a:xfrm>
            <a:prstGeom prst="rect">
              <a:avLst/>
            </a:prstGeom>
            <a:solidFill>
              <a:schemeClr val="accent1"/>
            </a:solidFill>
            <a:ln w="12700" cap="sq">
              <a:solidFill>
                <a:schemeClr val="tx1"/>
              </a:solidFill>
              <a:miter lim="800000"/>
              <a:headEnd type="none" w="sm" len="sm"/>
              <a:tailEnd type="none" w="sm" len="sm"/>
            </a:ln>
          </p:spPr>
          <p:txBody>
            <a:bodyPr wrap="none" anchor="ctr"/>
            <a:lstStyle/>
            <a:p>
              <a:endParaRPr lang="zh-CN" altLang="en-US"/>
            </a:p>
          </p:txBody>
        </p:sp>
        <p:sp>
          <p:nvSpPr>
            <p:cNvPr id="8" name="Line 6"/>
            <p:cNvSpPr>
              <a:spLocks noChangeShapeType="1"/>
            </p:cNvSpPr>
            <p:nvPr/>
          </p:nvSpPr>
          <p:spPr bwMode="auto">
            <a:xfrm>
              <a:off x="1776" y="2236"/>
              <a:ext cx="2256" cy="0"/>
            </a:xfrm>
            <a:prstGeom prst="line">
              <a:avLst/>
            </a:prstGeom>
            <a:noFill/>
            <a:ln w="12700" cap="sq">
              <a:solidFill>
                <a:schemeClr val="tx1"/>
              </a:solidFill>
              <a:round/>
              <a:headEnd type="none" w="sm" len="sm"/>
              <a:tailEnd type="triangle" w="lg" len="lg"/>
            </a:ln>
          </p:spPr>
          <p:txBody>
            <a:bodyPr/>
            <a:lstStyle/>
            <a:p>
              <a:endParaRPr lang="zh-CN" altLang="en-US"/>
            </a:p>
          </p:txBody>
        </p:sp>
        <p:sp>
          <p:nvSpPr>
            <p:cNvPr id="9" name="Rectangle 8" descr="浅色上对角线"/>
            <p:cNvSpPr>
              <a:spLocks noChangeArrowheads="1"/>
            </p:cNvSpPr>
            <p:nvPr/>
          </p:nvSpPr>
          <p:spPr bwMode="auto">
            <a:xfrm>
              <a:off x="4032" y="2055"/>
              <a:ext cx="384" cy="423"/>
            </a:xfrm>
            <a:prstGeom prst="rect">
              <a:avLst/>
            </a:prstGeom>
            <a:pattFill prst="ltUpDiag">
              <a:fgClr>
                <a:srgbClr val="000000"/>
              </a:fgClr>
              <a:bgClr>
                <a:schemeClr val="bg1"/>
              </a:bgClr>
            </a:pattFill>
            <a:ln w="12700" cap="sq">
              <a:solidFill>
                <a:schemeClr val="tx1"/>
              </a:solidFill>
              <a:miter lim="800000"/>
              <a:headEnd type="none" w="sm" len="sm"/>
              <a:tailEnd type="none" w="sm" len="sm"/>
            </a:ln>
          </p:spPr>
          <p:txBody>
            <a:bodyPr wrap="none" anchor="ctr"/>
            <a:lstStyle/>
            <a:p>
              <a:endParaRPr lang="zh-CN" altLang="en-US"/>
            </a:p>
          </p:txBody>
        </p:sp>
        <p:sp>
          <p:nvSpPr>
            <p:cNvPr id="10" name="Line 9"/>
            <p:cNvSpPr>
              <a:spLocks noChangeShapeType="1"/>
            </p:cNvSpPr>
            <p:nvPr/>
          </p:nvSpPr>
          <p:spPr bwMode="auto">
            <a:xfrm>
              <a:off x="4416" y="2297"/>
              <a:ext cx="336" cy="0"/>
            </a:xfrm>
            <a:prstGeom prst="line">
              <a:avLst/>
            </a:prstGeom>
            <a:noFill/>
            <a:ln w="28575" cap="sq">
              <a:solidFill>
                <a:schemeClr val="tx1"/>
              </a:solidFill>
              <a:round/>
              <a:headEnd type="none" w="sm" len="sm"/>
              <a:tailEnd type="oval" w="sm" len="sm"/>
            </a:ln>
          </p:spPr>
          <p:txBody>
            <a:bodyPr/>
            <a:lstStyle/>
            <a:p>
              <a:endParaRPr lang="zh-CN" altLang="en-US"/>
            </a:p>
          </p:txBody>
        </p:sp>
        <p:sp>
          <p:nvSpPr>
            <p:cNvPr id="11" name="Text Box 10"/>
            <p:cNvSpPr txBox="1">
              <a:spLocks noChangeArrowheads="1"/>
            </p:cNvSpPr>
            <p:nvPr/>
          </p:nvSpPr>
          <p:spPr bwMode="auto">
            <a:xfrm>
              <a:off x="1440" y="1680"/>
              <a:ext cx="336" cy="250"/>
            </a:xfrm>
            <a:prstGeom prst="rect">
              <a:avLst/>
            </a:prstGeom>
            <a:noFill/>
            <a:ln w="12700" cap="sq">
              <a:noFill/>
              <a:miter lim="800000"/>
              <a:headEnd type="none" w="sm" len="sm"/>
              <a:tailEnd type="none" w="sm" len="sm"/>
            </a:ln>
          </p:spPr>
          <p:txBody>
            <a:bodyPr>
              <a:spAutoFit/>
            </a:bodyPr>
            <a:lstStyle/>
            <a:p>
              <a:pPr>
                <a:spcBef>
                  <a:spcPct val="50000"/>
                </a:spcBef>
              </a:pPr>
              <a:r>
                <a:rPr lang="zh-CN" altLang="en-US" sz="2000" b="1">
                  <a:latin typeface="Times New Roman" pitchFamily="18" charset="0"/>
                </a:rPr>
                <a:t>发</a:t>
              </a:r>
            </a:p>
          </p:txBody>
        </p:sp>
        <p:sp>
          <p:nvSpPr>
            <p:cNvPr id="12" name="Text Box 11"/>
            <p:cNvSpPr txBox="1">
              <a:spLocks noChangeArrowheads="1"/>
            </p:cNvSpPr>
            <p:nvPr/>
          </p:nvSpPr>
          <p:spPr bwMode="auto">
            <a:xfrm>
              <a:off x="4080" y="1680"/>
              <a:ext cx="336" cy="250"/>
            </a:xfrm>
            <a:prstGeom prst="rect">
              <a:avLst/>
            </a:prstGeom>
            <a:noFill/>
            <a:ln w="12700" cap="sq">
              <a:noFill/>
              <a:miter lim="800000"/>
              <a:headEnd type="none" w="sm" len="sm"/>
              <a:tailEnd type="none" w="sm" len="sm"/>
            </a:ln>
          </p:spPr>
          <p:txBody>
            <a:bodyPr>
              <a:spAutoFit/>
            </a:bodyPr>
            <a:lstStyle/>
            <a:p>
              <a:pPr>
                <a:spcBef>
                  <a:spcPct val="50000"/>
                </a:spcBef>
              </a:pPr>
              <a:r>
                <a:rPr lang="zh-CN" altLang="en-US" sz="2000" b="1">
                  <a:latin typeface="Times New Roman" pitchFamily="18" charset="0"/>
                </a:rPr>
                <a:t>收</a:t>
              </a:r>
            </a:p>
          </p:txBody>
        </p:sp>
        <p:sp>
          <p:nvSpPr>
            <p:cNvPr id="13" name="Text Box 12"/>
            <p:cNvSpPr txBox="1">
              <a:spLocks noChangeArrowheads="1"/>
            </p:cNvSpPr>
            <p:nvPr/>
          </p:nvSpPr>
          <p:spPr bwMode="auto">
            <a:xfrm>
              <a:off x="2208" y="1861"/>
              <a:ext cx="1584" cy="249"/>
            </a:xfrm>
            <a:prstGeom prst="rect">
              <a:avLst/>
            </a:prstGeom>
            <a:noFill/>
            <a:ln w="12700" cap="sq">
              <a:noFill/>
              <a:miter lim="800000"/>
              <a:headEnd type="none" w="sm" len="sm"/>
              <a:tailEnd type="none" w="sm" len="sm"/>
            </a:ln>
          </p:spPr>
          <p:txBody>
            <a:bodyPr>
              <a:spAutoFit/>
            </a:bodyPr>
            <a:lstStyle/>
            <a:p>
              <a:pPr>
                <a:spcBef>
                  <a:spcPct val="50000"/>
                </a:spcBef>
              </a:pPr>
              <a:r>
                <a:rPr lang="zh-CN" altLang="en-US" sz="2000" b="1">
                  <a:latin typeface="Times New Roman" pitchFamily="18" charset="0"/>
                </a:rPr>
                <a:t>能够纠正错误的码</a:t>
              </a:r>
            </a:p>
          </p:txBody>
        </p:sp>
      </p:grpSp>
      <p:sp>
        <p:nvSpPr>
          <p:cNvPr id="14" name="Text Box 17"/>
          <p:cNvSpPr txBox="1">
            <a:spLocks noChangeArrowheads="1"/>
          </p:cNvSpPr>
          <p:nvPr/>
        </p:nvSpPr>
        <p:spPr bwMode="auto">
          <a:xfrm>
            <a:off x="2209800" y="5715000"/>
            <a:ext cx="4800600" cy="457200"/>
          </a:xfrm>
          <a:prstGeom prst="rect">
            <a:avLst/>
          </a:prstGeom>
          <a:noFill/>
          <a:ln w="12700" cap="sq">
            <a:noFill/>
            <a:miter lim="800000"/>
            <a:headEnd type="none" w="sm" len="sm"/>
            <a:tailEnd type="none" w="sm" len="sm"/>
          </a:ln>
        </p:spPr>
        <p:txBody>
          <a:bodyPr>
            <a:spAutoFit/>
          </a:bodyPr>
          <a:lstStyle/>
          <a:p>
            <a:pPr algn="ctr">
              <a:spcBef>
                <a:spcPct val="50000"/>
              </a:spcBef>
            </a:pPr>
            <a:r>
              <a:rPr lang="zh-CN" altLang="en-US" sz="2400" b="1" dirty="0" smtClean="0">
                <a:solidFill>
                  <a:srgbClr val="000099"/>
                </a:solidFill>
                <a:latin typeface="Times New Roman" pitchFamily="18" charset="0"/>
              </a:rPr>
              <a:t>前向纠错</a:t>
            </a:r>
            <a:r>
              <a:rPr lang="zh-CN" altLang="en-US" sz="2400" b="1" dirty="0">
                <a:solidFill>
                  <a:srgbClr val="000099"/>
                </a:solidFill>
                <a:latin typeface="Times New Roman" pitchFamily="18" charset="0"/>
              </a:rPr>
              <a:t>（</a:t>
            </a:r>
            <a:r>
              <a:rPr lang="en-US" altLang="zh-CN" sz="2400" b="1" dirty="0">
                <a:solidFill>
                  <a:srgbClr val="000099"/>
                </a:solidFill>
                <a:latin typeface="Times New Roman" pitchFamily="18" charset="0"/>
              </a:rPr>
              <a:t>FEC)</a:t>
            </a:r>
          </a:p>
        </p:txBody>
      </p:sp>
      <p:grpSp>
        <p:nvGrpSpPr>
          <p:cNvPr id="15" name="Group 50"/>
          <p:cNvGrpSpPr>
            <a:grpSpLocks/>
          </p:cNvGrpSpPr>
          <p:nvPr/>
        </p:nvGrpSpPr>
        <p:grpSpPr bwMode="auto">
          <a:xfrm>
            <a:off x="1066800" y="3505200"/>
            <a:ext cx="7391400" cy="1974850"/>
            <a:chOff x="432" y="2160"/>
            <a:chExt cx="4656" cy="1244"/>
          </a:xfrm>
        </p:grpSpPr>
        <p:sp>
          <p:nvSpPr>
            <p:cNvPr id="16" name="Text Box 20"/>
            <p:cNvSpPr txBox="1">
              <a:spLocks noChangeArrowheads="1"/>
            </p:cNvSpPr>
            <p:nvPr/>
          </p:nvSpPr>
          <p:spPr bwMode="auto">
            <a:xfrm>
              <a:off x="432" y="2404"/>
              <a:ext cx="288" cy="639"/>
            </a:xfrm>
            <a:prstGeom prst="rect">
              <a:avLst/>
            </a:prstGeom>
            <a:noFill/>
            <a:ln w="9525">
              <a:solidFill>
                <a:schemeClr val="tx1"/>
              </a:solidFill>
              <a:miter lim="800000"/>
              <a:headEnd type="none" w="sm" len="sm"/>
              <a:tailEnd type="none" w="sm" len="sm"/>
            </a:ln>
          </p:spPr>
          <p:txBody>
            <a:bodyPr>
              <a:spAutoFit/>
            </a:bodyPr>
            <a:lstStyle/>
            <a:p>
              <a:pPr eaLnBrk="0" hangingPunct="0">
                <a:spcBef>
                  <a:spcPct val="50000"/>
                </a:spcBef>
              </a:pPr>
              <a:r>
                <a:rPr lang="zh-CN" altLang="en-US" sz="2400" b="1">
                  <a:latin typeface="Times New Roman" pitchFamily="18" charset="0"/>
                </a:rPr>
                <a:t>信</a:t>
              </a:r>
            </a:p>
            <a:p>
              <a:pPr eaLnBrk="0" hangingPunct="0">
                <a:spcBef>
                  <a:spcPct val="50000"/>
                </a:spcBef>
              </a:pPr>
              <a:r>
                <a:rPr lang="zh-CN" altLang="en-US" sz="2400" b="1">
                  <a:latin typeface="Times New Roman" pitchFamily="18" charset="0"/>
                </a:rPr>
                <a:t>源</a:t>
              </a:r>
            </a:p>
          </p:txBody>
        </p:sp>
        <p:sp>
          <p:nvSpPr>
            <p:cNvPr id="17" name="Line 21"/>
            <p:cNvSpPr>
              <a:spLocks noChangeShapeType="1"/>
            </p:cNvSpPr>
            <p:nvPr/>
          </p:nvSpPr>
          <p:spPr bwMode="auto">
            <a:xfrm>
              <a:off x="720" y="2644"/>
              <a:ext cx="336" cy="0"/>
            </a:xfrm>
            <a:prstGeom prst="line">
              <a:avLst/>
            </a:prstGeom>
            <a:noFill/>
            <a:ln w="9525">
              <a:solidFill>
                <a:schemeClr val="tx1"/>
              </a:solidFill>
              <a:round/>
              <a:headEnd type="none" w="sm" len="sm"/>
              <a:tailEnd type="triangle" w="med" len="med"/>
            </a:ln>
          </p:spPr>
          <p:txBody>
            <a:bodyPr/>
            <a:lstStyle/>
            <a:p>
              <a:endParaRPr lang="zh-CN" altLang="en-US"/>
            </a:p>
          </p:txBody>
        </p:sp>
        <p:sp>
          <p:nvSpPr>
            <p:cNvPr id="18" name="Text Box 23"/>
            <p:cNvSpPr txBox="1">
              <a:spLocks noChangeArrowheads="1"/>
            </p:cNvSpPr>
            <p:nvPr/>
          </p:nvSpPr>
          <p:spPr bwMode="auto">
            <a:xfrm>
              <a:off x="1056" y="2318"/>
              <a:ext cx="384" cy="754"/>
            </a:xfrm>
            <a:prstGeom prst="rect">
              <a:avLst/>
            </a:prstGeom>
            <a:noFill/>
            <a:ln w="9525">
              <a:solidFill>
                <a:schemeClr val="tx1"/>
              </a:solidFill>
              <a:miter lim="800000"/>
              <a:headEnd type="none" w="sm" len="sm"/>
              <a:tailEnd type="none" w="sm" len="sm"/>
            </a:ln>
          </p:spPr>
          <p:txBody>
            <a:bodyPr>
              <a:spAutoFit/>
            </a:bodyPr>
            <a:lstStyle/>
            <a:p>
              <a:pPr algn="ctr" eaLnBrk="0" hangingPunct="0">
                <a:spcBef>
                  <a:spcPct val="50000"/>
                </a:spcBef>
              </a:pPr>
              <a:r>
                <a:rPr lang="zh-CN" altLang="en-US" sz="2400" b="1">
                  <a:latin typeface="Times New Roman" pitchFamily="18" charset="0"/>
                </a:rPr>
                <a:t>编码器</a:t>
              </a:r>
            </a:p>
          </p:txBody>
        </p:sp>
        <p:sp>
          <p:nvSpPr>
            <p:cNvPr id="19" name="Text Box 25"/>
            <p:cNvSpPr txBox="1">
              <a:spLocks noChangeArrowheads="1"/>
            </p:cNvSpPr>
            <p:nvPr/>
          </p:nvSpPr>
          <p:spPr bwMode="auto">
            <a:xfrm>
              <a:off x="1776" y="2184"/>
              <a:ext cx="288" cy="984"/>
            </a:xfrm>
            <a:prstGeom prst="rect">
              <a:avLst/>
            </a:prstGeom>
            <a:noFill/>
            <a:ln w="9525">
              <a:solidFill>
                <a:schemeClr val="tx1"/>
              </a:solidFill>
              <a:miter lim="800000"/>
              <a:headEnd type="none" w="sm" len="sm"/>
              <a:tailEnd type="none" w="sm" len="sm"/>
            </a:ln>
          </p:spPr>
          <p:txBody>
            <a:bodyPr>
              <a:spAutoFit/>
            </a:bodyPr>
            <a:lstStyle/>
            <a:p>
              <a:pPr eaLnBrk="0" hangingPunct="0">
                <a:spcBef>
                  <a:spcPct val="50000"/>
                </a:spcBef>
              </a:pPr>
              <a:r>
                <a:rPr lang="zh-CN" altLang="en-US" sz="2400" b="1">
                  <a:latin typeface="Times New Roman" pitchFamily="18" charset="0"/>
                </a:rPr>
                <a:t>单向信道</a:t>
              </a:r>
            </a:p>
          </p:txBody>
        </p:sp>
        <p:sp>
          <p:nvSpPr>
            <p:cNvPr id="20" name="Line 26"/>
            <p:cNvSpPr>
              <a:spLocks noChangeShapeType="1"/>
            </p:cNvSpPr>
            <p:nvPr/>
          </p:nvSpPr>
          <p:spPr bwMode="auto">
            <a:xfrm>
              <a:off x="1440" y="2688"/>
              <a:ext cx="336" cy="0"/>
            </a:xfrm>
            <a:prstGeom prst="line">
              <a:avLst/>
            </a:prstGeom>
            <a:noFill/>
            <a:ln w="9525">
              <a:solidFill>
                <a:schemeClr val="tx1"/>
              </a:solidFill>
              <a:round/>
              <a:headEnd type="none" w="sm" len="sm"/>
              <a:tailEnd type="triangle" w="med" len="med"/>
            </a:ln>
          </p:spPr>
          <p:txBody>
            <a:bodyPr/>
            <a:lstStyle/>
            <a:p>
              <a:endParaRPr lang="zh-CN" altLang="en-US"/>
            </a:p>
          </p:txBody>
        </p:sp>
        <p:sp>
          <p:nvSpPr>
            <p:cNvPr id="21" name="Text Box 31"/>
            <p:cNvSpPr txBox="1">
              <a:spLocks noChangeArrowheads="1"/>
            </p:cNvSpPr>
            <p:nvPr/>
          </p:nvSpPr>
          <p:spPr bwMode="auto">
            <a:xfrm>
              <a:off x="2784" y="3110"/>
              <a:ext cx="1104" cy="294"/>
            </a:xfrm>
            <a:prstGeom prst="rect">
              <a:avLst/>
            </a:prstGeom>
            <a:noFill/>
            <a:ln w="9525">
              <a:solidFill>
                <a:schemeClr val="tx1"/>
              </a:solidFill>
              <a:miter lim="800000"/>
              <a:headEnd type="none" w="sm" len="sm"/>
              <a:tailEnd type="none" w="sm" len="sm"/>
            </a:ln>
          </p:spPr>
          <p:txBody>
            <a:bodyPr>
              <a:spAutoFit/>
            </a:bodyPr>
            <a:lstStyle/>
            <a:p>
              <a:pPr algn="ctr" eaLnBrk="0" hangingPunct="0">
                <a:spcBef>
                  <a:spcPct val="50000"/>
                </a:spcBef>
              </a:pPr>
              <a:r>
                <a:rPr lang="zh-CN" altLang="en-US" sz="2400" b="1" dirty="0">
                  <a:latin typeface="Times New Roman" pitchFamily="18" charset="0"/>
                </a:rPr>
                <a:t>纠错译码器</a:t>
              </a:r>
            </a:p>
          </p:txBody>
        </p:sp>
        <p:sp>
          <p:nvSpPr>
            <p:cNvPr id="22" name="Text Box 32"/>
            <p:cNvSpPr txBox="1">
              <a:spLocks noChangeArrowheads="1"/>
            </p:cNvSpPr>
            <p:nvPr/>
          </p:nvSpPr>
          <p:spPr bwMode="auto">
            <a:xfrm>
              <a:off x="2736" y="2160"/>
              <a:ext cx="912" cy="524"/>
            </a:xfrm>
            <a:prstGeom prst="rect">
              <a:avLst/>
            </a:prstGeom>
            <a:noFill/>
            <a:ln w="9525">
              <a:solidFill>
                <a:schemeClr val="tx1"/>
              </a:solidFill>
              <a:miter lim="800000"/>
              <a:headEnd type="none" w="sm" len="sm"/>
              <a:tailEnd type="none" w="sm" len="sm"/>
            </a:ln>
          </p:spPr>
          <p:txBody>
            <a:bodyPr>
              <a:spAutoFit/>
            </a:bodyPr>
            <a:lstStyle/>
            <a:p>
              <a:pPr algn="ctr" eaLnBrk="0" hangingPunct="0">
                <a:spcBef>
                  <a:spcPct val="50000"/>
                </a:spcBef>
              </a:pPr>
              <a:r>
                <a:rPr lang="zh-CN" altLang="en-US" sz="2400" b="1">
                  <a:latin typeface="Times New Roman" pitchFamily="18" charset="0"/>
                </a:rPr>
                <a:t>输出缓冲存储器</a:t>
              </a:r>
            </a:p>
          </p:txBody>
        </p:sp>
        <p:sp>
          <p:nvSpPr>
            <p:cNvPr id="23" name="Line 34"/>
            <p:cNvSpPr>
              <a:spLocks noChangeShapeType="1"/>
            </p:cNvSpPr>
            <p:nvPr/>
          </p:nvSpPr>
          <p:spPr bwMode="auto">
            <a:xfrm>
              <a:off x="2064" y="2688"/>
              <a:ext cx="336" cy="0"/>
            </a:xfrm>
            <a:prstGeom prst="line">
              <a:avLst/>
            </a:prstGeom>
            <a:noFill/>
            <a:ln w="9525">
              <a:solidFill>
                <a:schemeClr val="tx1"/>
              </a:solidFill>
              <a:round/>
              <a:headEnd type="none" w="sm" len="sm"/>
              <a:tailEnd type="triangle" w="med" len="med"/>
            </a:ln>
          </p:spPr>
          <p:txBody>
            <a:bodyPr/>
            <a:lstStyle/>
            <a:p>
              <a:endParaRPr lang="zh-CN" altLang="en-US"/>
            </a:p>
          </p:txBody>
        </p:sp>
        <p:sp>
          <p:nvSpPr>
            <p:cNvPr id="24" name="Line 35"/>
            <p:cNvSpPr>
              <a:spLocks noChangeShapeType="1"/>
            </p:cNvSpPr>
            <p:nvPr/>
          </p:nvSpPr>
          <p:spPr bwMode="auto">
            <a:xfrm>
              <a:off x="3888" y="3264"/>
              <a:ext cx="480" cy="0"/>
            </a:xfrm>
            <a:prstGeom prst="line">
              <a:avLst/>
            </a:prstGeom>
            <a:noFill/>
            <a:ln w="9525">
              <a:solidFill>
                <a:schemeClr val="tx1"/>
              </a:solidFill>
              <a:round/>
              <a:headEnd type="none" w="sm" len="sm"/>
              <a:tailEnd type="none" w="sm" len="sm"/>
            </a:ln>
          </p:spPr>
          <p:txBody>
            <a:bodyPr/>
            <a:lstStyle/>
            <a:p>
              <a:endParaRPr lang="zh-CN" altLang="en-US"/>
            </a:p>
          </p:txBody>
        </p:sp>
        <p:sp>
          <p:nvSpPr>
            <p:cNvPr id="25" name="Line 36"/>
            <p:cNvSpPr>
              <a:spLocks noChangeShapeType="1"/>
            </p:cNvSpPr>
            <p:nvPr/>
          </p:nvSpPr>
          <p:spPr bwMode="auto">
            <a:xfrm flipV="1">
              <a:off x="4368" y="2928"/>
              <a:ext cx="0" cy="336"/>
            </a:xfrm>
            <a:prstGeom prst="line">
              <a:avLst/>
            </a:prstGeom>
            <a:noFill/>
            <a:ln w="9525">
              <a:solidFill>
                <a:schemeClr val="tx1"/>
              </a:solidFill>
              <a:round/>
              <a:headEnd type="none" w="sm" len="sm"/>
              <a:tailEnd type="triangle" w="med" len="med"/>
            </a:ln>
          </p:spPr>
          <p:txBody>
            <a:bodyPr/>
            <a:lstStyle/>
            <a:p>
              <a:endParaRPr lang="zh-CN" altLang="en-US"/>
            </a:p>
          </p:txBody>
        </p:sp>
        <p:sp>
          <p:nvSpPr>
            <p:cNvPr id="26" name="Line 37"/>
            <p:cNvSpPr>
              <a:spLocks noChangeShapeType="1"/>
            </p:cNvSpPr>
            <p:nvPr/>
          </p:nvSpPr>
          <p:spPr bwMode="auto">
            <a:xfrm>
              <a:off x="4464" y="2832"/>
              <a:ext cx="336" cy="0"/>
            </a:xfrm>
            <a:prstGeom prst="line">
              <a:avLst/>
            </a:prstGeom>
            <a:noFill/>
            <a:ln w="9525">
              <a:solidFill>
                <a:schemeClr val="tx1"/>
              </a:solidFill>
              <a:round/>
              <a:headEnd type="none" w="sm" len="sm"/>
              <a:tailEnd type="triangle" w="med" len="med"/>
            </a:ln>
          </p:spPr>
          <p:txBody>
            <a:bodyPr/>
            <a:lstStyle/>
            <a:p>
              <a:endParaRPr lang="zh-CN" altLang="en-US"/>
            </a:p>
          </p:txBody>
        </p:sp>
        <p:sp>
          <p:nvSpPr>
            <p:cNvPr id="27" name="Text Box 38"/>
            <p:cNvSpPr txBox="1">
              <a:spLocks noChangeArrowheads="1"/>
            </p:cNvSpPr>
            <p:nvPr/>
          </p:nvSpPr>
          <p:spPr bwMode="auto">
            <a:xfrm>
              <a:off x="4800" y="2352"/>
              <a:ext cx="288" cy="984"/>
            </a:xfrm>
            <a:prstGeom prst="rect">
              <a:avLst/>
            </a:prstGeom>
            <a:noFill/>
            <a:ln w="9525">
              <a:solidFill>
                <a:schemeClr val="tx1"/>
              </a:solidFill>
              <a:miter lim="800000"/>
              <a:headEnd type="none" w="sm" len="sm"/>
              <a:tailEnd type="none" w="sm" len="sm"/>
            </a:ln>
          </p:spPr>
          <p:txBody>
            <a:bodyPr>
              <a:spAutoFit/>
            </a:bodyPr>
            <a:lstStyle/>
            <a:p>
              <a:pPr eaLnBrk="0" hangingPunct="0">
                <a:spcBef>
                  <a:spcPct val="50000"/>
                </a:spcBef>
              </a:pPr>
              <a:r>
                <a:rPr lang="zh-CN" altLang="en-US" sz="2400" b="1">
                  <a:latin typeface="Times New Roman" pitchFamily="18" charset="0"/>
                </a:rPr>
                <a:t>收</a:t>
              </a:r>
            </a:p>
            <a:p>
              <a:pPr eaLnBrk="0" hangingPunct="0">
                <a:spcBef>
                  <a:spcPct val="50000"/>
                </a:spcBef>
              </a:pPr>
              <a:r>
                <a:rPr lang="zh-CN" altLang="en-US" sz="2400" b="1">
                  <a:latin typeface="Times New Roman" pitchFamily="18" charset="0"/>
                </a:rPr>
                <a:t>信</a:t>
              </a:r>
            </a:p>
            <a:p>
              <a:pPr eaLnBrk="0" hangingPunct="0">
                <a:spcBef>
                  <a:spcPct val="50000"/>
                </a:spcBef>
              </a:pPr>
              <a:r>
                <a:rPr lang="zh-CN" altLang="en-US" sz="2400" b="1">
                  <a:latin typeface="Times New Roman" pitchFamily="18" charset="0"/>
                </a:rPr>
                <a:t>者</a:t>
              </a:r>
            </a:p>
          </p:txBody>
        </p:sp>
        <p:sp>
          <p:nvSpPr>
            <p:cNvPr id="28" name="Line 41"/>
            <p:cNvSpPr>
              <a:spLocks noChangeShapeType="1"/>
            </p:cNvSpPr>
            <p:nvPr/>
          </p:nvSpPr>
          <p:spPr bwMode="auto">
            <a:xfrm>
              <a:off x="2400" y="2400"/>
              <a:ext cx="0" cy="816"/>
            </a:xfrm>
            <a:prstGeom prst="line">
              <a:avLst/>
            </a:prstGeom>
            <a:noFill/>
            <a:ln w="9525">
              <a:solidFill>
                <a:schemeClr val="tx1"/>
              </a:solidFill>
              <a:round/>
              <a:headEnd type="none" w="sm" len="sm"/>
              <a:tailEnd type="none" w="sm" len="sm"/>
            </a:ln>
          </p:spPr>
          <p:txBody>
            <a:bodyPr/>
            <a:lstStyle/>
            <a:p>
              <a:endParaRPr lang="zh-CN" altLang="en-US"/>
            </a:p>
          </p:txBody>
        </p:sp>
        <p:sp>
          <p:nvSpPr>
            <p:cNvPr id="29" name="Line 42"/>
            <p:cNvSpPr>
              <a:spLocks noChangeShapeType="1"/>
            </p:cNvSpPr>
            <p:nvPr/>
          </p:nvSpPr>
          <p:spPr bwMode="auto">
            <a:xfrm>
              <a:off x="2592" y="2400"/>
              <a:ext cx="144" cy="0"/>
            </a:xfrm>
            <a:prstGeom prst="line">
              <a:avLst/>
            </a:prstGeom>
            <a:noFill/>
            <a:ln w="9525">
              <a:solidFill>
                <a:schemeClr val="tx1"/>
              </a:solidFill>
              <a:round/>
              <a:headEnd type="none" w="sm" len="sm"/>
              <a:tailEnd type="triangle" w="sm" len="sm"/>
            </a:ln>
          </p:spPr>
          <p:txBody>
            <a:bodyPr/>
            <a:lstStyle/>
            <a:p>
              <a:endParaRPr lang="zh-CN" altLang="en-US"/>
            </a:p>
          </p:txBody>
        </p:sp>
        <p:sp>
          <p:nvSpPr>
            <p:cNvPr id="30" name="Line 43"/>
            <p:cNvSpPr>
              <a:spLocks noChangeShapeType="1"/>
            </p:cNvSpPr>
            <p:nvPr/>
          </p:nvSpPr>
          <p:spPr bwMode="auto">
            <a:xfrm>
              <a:off x="2400" y="3216"/>
              <a:ext cx="384" cy="0"/>
            </a:xfrm>
            <a:prstGeom prst="line">
              <a:avLst/>
            </a:prstGeom>
            <a:noFill/>
            <a:ln w="9525">
              <a:solidFill>
                <a:schemeClr val="tx1"/>
              </a:solidFill>
              <a:round/>
              <a:headEnd type="none" w="sm" len="sm"/>
              <a:tailEnd type="triangle" w="sm" len="sm"/>
            </a:ln>
          </p:spPr>
          <p:txBody>
            <a:bodyPr/>
            <a:lstStyle/>
            <a:p>
              <a:endParaRPr lang="zh-CN" altLang="en-US"/>
            </a:p>
          </p:txBody>
        </p:sp>
        <p:sp>
          <p:nvSpPr>
            <p:cNvPr id="31" name="Line 44"/>
            <p:cNvSpPr>
              <a:spLocks noChangeShapeType="1"/>
            </p:cNvSpPr>
            <p:nvPr/>
          </p:nvSpPr>
          <p:spPr bwMode="auto">
            <a:xfrm>
              <a:off x="3648" y="2400"/>
              <a:ext cx="720" cy="0"/>
            </a:xfrm>
            <a:prstGeom prst="line">
              <a:avLst/>
            </a:prstGeom>
            <a:noFill/>
            <a:ln w="9525">
              <a:solidFill>
                <a:schemeClr val="tx1"/>
              </a:solidFill>
              <a:round/>
              <a:headEnd type="none" w="sm" len="sm"/>
              <a:tailEnd type="none" w="sm" len="sm"/>
            </a:ln>
          </p:spPr>
          <p:txBody>
            <a:bodyPr/>
            <a:lstStyle/>
            <a:p>
              <a:endParaRPr lang="zh-CN" altLang="en-US"/>
            </a:p>
          </p:txBody>
        </p:sp>
        <p:sp>
          <p:nvSpPr>
            <p:cNvPr id="32" name="Line 45"/>
            <p:cNvSpPr>
              <a:spLocks noChangeShapeType="1"/>
            </p:cNvSpPr>
            <p:nvPr/>
          </p:nvSpPr>
          <p:spPr bwMode="auto">
            <a:xfrm>
              <a:off x="4368" y="2400"/>
              <a:ext cx="0" cy="288"/>
            </a:xfrm>
            <a:prstGeom prst="line">
              <a:avLst/>
            </a:prstGeom>
            <a:noFill/>
            <a:ln w="9525">
              <a:solidFill>
                <a:schemeClr val="tx1"/>
              </a:solidFill>
              <a:round/>
              <a:headEnd type="none" w="sm" len="sm"/>
              <a:tailEnd type="triangle" w="sm" len="sm"/>
            </a:ln>
          </p:spPr>
          <p:txBody>
            <a:bodyPr/>
            <a:lstStyle/>
            <a:p>
              <a:endParaRPr lang="zh-CN" altLang="en-US"/>
            </a:p>
          </p:txBody>
        </p:sp>
        <p:sp>
          <p:nvSpPr>
            <p:cNvPr id="33" name="Text Box 46"/>
            <p:cNvSpPr txBox="1">
              <a:spLocks noChangeArrowheads="1"/>
            </p:cNvSpPr>
            <p:nvPr/>
          </p:nvSpPr>
          <p:spPr bwMode="auto">
            <a:xfrm>
              <a:off x="4176" y="2688"/>
              <a:ext cx="384" cy="288"/>
            </a:xfrm>
            <a:prstGeom prst="rect">
              <a:avLst/>
            </a:prstGeom>
            <a:noFill/>
            <a:ln w="9525">
              <a:noFill/>
              <a:miter lim="800000"/>
              <a:headEnd type="none" w="sm" len="sm"/>
              <a:tailEnd type="none" w="sm" len="sm"/>
            </a:ln>
          </p:spPr>
          <p:txBody>
            <a:bodyPr>
              <a:spAutoFit/>
            </a:bodyPr>
            <a:lstStyle/>
            <a:p>
              <a:pPr eaLnBrk="0" hangingPunct="0">
                <a:spcBef>
                  <a:spcPct val="50000"/>
                </a:spcBef>
              </a:pPr>
              <a:endParaRPr lang="zh-CN" altLang="zh-CN" sz="2400">
                <a:latin typeface="Times New Roman" pitchFamily="18" charset="0"/>
              </a:endParaRPr>
            </a:p>
          </p:txBody>
        </p:sp>
        <p:sp>
          <p:nvSpPr>
            <p:cNvPr id="34" name="Oval 47"/>
            <p:cNvSpPr>
              <a:spLocks noChangeArrowheads="1"/>
            </p:cNvSpPr>
            <p:nvPr/>
          </p:nvSpPr>
          <p:spPr bwMode="auto">
            <a:xfrm>
              <a:off x="4272" y="2688"/>
              <a:ext cx="192" cy="288"/>
            </a:xfrm>
            <a:prstGeom prst="ellipse">
              <a:avLst/>
            </a:prstGeom>
            <a:noFill/>
            <a:ln w="9525">
              <a:solidFill>
                <a:schemeClr val="tx1"/>
              </a:solidFill>
              <a:round/>
              <a:headEnd type="none" w="sm" len="sm"/>
              <a:tailEnd type="none" w="sm" len="sm"/>
            </a:ln>
          </p:spPr>
          <p:txBody>
            <a:bodyPr wrap="none" anchor="ctr"/>
            <a:lstStyle/>
            <a:p>
              <a:pPr algn="ctr" eaLnBrk="0" hangingPunct="0">
                <a:spcBef>
                  <a:spcPct val="50000"/>
                </a:spcBef>
              </a:pPr>
              <a:r>
                <a:rPr lang="en-US" altLang="zh-CN" sz="2400">
                  <a:latin typeface="Times New Roman" pitchFamily="18" charset="0"/>
                </a:rPr>
                <a:t>+</a:t>
              </a:r>
            </a:p>
          </p:txBody>
        </p:sp>
        <p:sp>
          <p:nvSpPr>
            <p:cNvPr id="35" name="Line 48"/>
            <p:cNvSpPr>
              <a:spLocks noChangeShapeType="1"/>
            </p:cNvSpPr>
            <p:nvPr/>
          </p:nvSpPr>
          <p:spPr bwMode="auto">
            <a:xfrm flipV="1">
              <a:off x="2496" y="2256"/>
              <a:ext cx="48" cy="144"/>
            </a:xfrm>
            <a:prstGeom prst="line">
              <a:avLst/>
            </a:prstGeom>
            <a:noFill/>
            <a:ln w="9525">
              <a:solidFill>
                <a:schemeClr val="tx1"/>
              </a:solidFill>
              <a:round/>
              <a:headEnd type="none" w="sm" len="sm"/>
              <a:tailEnd type="none" w="sm" len="sm"/>
            </a:ln>
          </p:spPr>
          <p:txBody>
            <a:bodyPr/>
            <a:lstStyle/>
            <a:p>
              <a:endParaRPr lang="zh-CN" altLang="en-US"/>
            </a:p>
          </p:txBody>
        </p:sp>
        <p:sp>
          <p:nvSpPr>
            <p:cNvPr id="36" name="Line 49"/>
            <p:cNvSpPr>
              <a:spLocks noChangeShapeType="1"/>
            </p:cNvSpPr>
            <p:nvPr/>
          </p:nvSpPr>
          <p:spPr bwMode="auto">
            <a:xfrm>
              <a:off x="2400" y="2400"/>
              <a:ext cx="96" cy="0"/>
            </a:xfrm>
            <a:prstGeom prst="line">
              <a:avLst/>
            </a:prstGeom>
            <a:noFill/>
            <a:ln w="9525">
              <a:solidFill>
                <a:schemeClr val="tx1"/>
              </a:solidFill>
              <a:round/>
              <a:headEnd type="none" w="sm" len="sm"/>
              <a:tailEnd type="none" w="sm" len="sm"/>
            </a:ln>
          </p:spPr>
          <p:txBody>
            <a:bodyPr/>
            <a:lstStyle/>
            <a:p>
              <a:endParaRPr lang="zh-CN" alt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lide(fromLeft)">
                                      <p:cBhvr>
                                        <p:cTn id="7" dur="500"/>
                                        <p:tgtEl>
                                          <p:spTgt spid="3"/>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blinds(horizontal)">
                                      <p:cBhvr>
                                        <p:cTn id="11" dur="500"/>
                                        <p:tgtEl>
                                          <p:spTgt spid="4"/>
                                        </p:tgtEl>
                                      </p:cBhvr>
                                    </p:animEffect>
                                  </p:childTnLst>
                                </p:cTn>
                              </p:par>
                            </p:childTnLst>
                          </p:cTn>
                        </p:par>
                        <p:par>
                          <p:cTn id="12" fill="hold">
                            <p:stCondLst>
                              <p:cond delay="1000"/>
                            </p:stCondLst>
                            <p:childTnLst>
                              <p:par>
                                <p:cTn id="13" presetID="3" presetClass="entr" presetSubtype="10"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blinds(horizontal)">
                                      <p:cBhvr>
                                        <p:cTn id="15" dur="5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26" presetClass="entr" presetSubtype="0" fill="hold" nodeType="click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wipe(down)">
                                      <p:cBhvr>
                                        <p:cTn id="20" dur="580">
                                          <p:stCondLst>
                                            <p:cond delay="0"/>
                                          </p:stCondLst>
                                        </p:cTn>
                                        <p:tgtEl>
                                          <p:spTgt spid="15"/>
                                        </p:tgtEl>
                                      </p:cBhvr>
                                    </p:animEffect>
                                    <p:anim calcmode="lin" valueType="num">
                                      <p:cBhvr>
                                        <p:cTn id="21" dur="1822" tmFilter="0,0; 0.14,0.36; 0.43,0.73; 0.71,0.91; 1.0,1.0">
                                          <p:stCondLst>
                                            <p:cond delay="0"/>
                                          </p:stCondLst>
                                        </p:cTn>
                                        <p:tgtEl>
                                          <p:spTgt spid="15"/>
                                        </p:tgtEl>
                                        <p:attrNameLst>
                                          <p:attrName>ppt_x</p:attrName>
                                        </p:attrNameLst>
                                      </p:cBhvr>
                                      <p:tavLst>
                                        <p:tav tm="0">
                                          <p:val>
                                            <p:strVal val="#ppt_x-0.25"/>
                                          </p:val>
                                        </p:tav>
                                        <p:tav tm="100000">
                                          <p:val>
                                            <p:strVal val="#ppt_x"/>
                                          </p:val>
                                        </p:tav>
                                      </p:tavLst>
                                    </p:anim>
                                    <p:anim calcmode="lin" valueType="num">
                                      <p:cBhvr>
                                        <p:cTn id="22" dur="664" tmFilter="0.0,0.0; 0.25,0.07; 0.50,0.2; 0.75,0.467; 1.0,1.0">
                                          <p:stCondLst>
                                            <p:cond delay="0"/>
                                          </p:stCondLst>
                                        </p:cTn>
                                        <p:tgtEl>
                                          <p:spTgt spid="15"/>
                                        </p:tgtEl>
                                        <p:attrNameLst>
                                          <p:attrName>ppt_y</p:attrName>
                                        </p:attrNameLst>
                                      </p:cBhvr>
                                      <p:tavLst>
                                        <p:tav tm="0" fmla="#ppt_y-sin(pi*$)/3">
                                          <p:val>
                                            <p:fltVal val="0.5"/>
                                          </p:val>
                                        </p:tav>
                                        <p:tav tm="100000">
                                          <p:val>
                                            <p:fltVal val="1"/>
                                          </p:val>
                                        </p:tav>
                                      </p:tavLst>
                                    </p:anim>
                                    <p:anim calcmode="lin" valueType="num">
                                      <p:cBhvr>
                                        <p:cTn id="23" dur="664" tmFilter="0, 0; 0.125,0.2665; 0.25,0.4; 0.375,0.465; 0.5,0.5;  0.625,0.535; 0.75,0.6; 0.875,0.7335; 1,1">
                                          <p:stCondLst>
                                            <p:cond delay="664"/>
                                          </p:stCondLst>
                                        </p:cTn>
                                        <p:tgtEl>
                                          <p:spTgt spid="15"/>
                                        </p:tgtEl>
                                        <p:attrNameLst>
                                          <p:attrName>ppt_y</p:attrName>
                                        </p:attrNameLst>
                                      </p:cBhvr>
                                      <p:tavLst>
                                        <p:tav tm="0" fmla="#ppt_y-sin(pi*$)/9">
                                          <p:val>
                                            <p:fltVal val="0"/>
                                          </p:val>
                                        </p:tav>
                                        <p:tav tm="100000">
                                          <p:val>
                                            <p:fltVal val="1"/>
                                          </p:val>
                                        </p:tav>
                                      </p:tavLst>
                                    </p:anim>
                                    <p:anim calcmode="lin" valueType="num">
                                      <p:cBhvr>
                                        <p:cTn id="24" dur="332" tmFilter="0, 0; 0.125,0.2665; 0.25,0.4; 0.375,0.465; 0.5,0.5;  0.625,0.535; 0.75,0.6; 0.875,0.7335; 1,1">
                                          <p:stCondLst>
                                            <p:cond delay="1324"/>
                                          </p:stCondLst>
                                        </p:cTn>
                                        <p:tgtEl>
                                          <p:spTgt spid="15"/>
                                        </p:tgtEl>
                                        <p:attrNameLst>
                                          <p:attrName>ppt_y</p:attrName>
                                        </p:attrNameLst>
                                      </p:cBhvr>
                                      <p:tavLst>
                                        <p:tav tm="0" fmla="#ppt_y-sin(pi*$)/27">
                                          <p:val>
                                            <p:fltVal val="0"/>
                                          </p:val>
                                        </p:tav>
                                        <p:tav tm="100000">
                                          <p:val>
                                            <p:fltVal val="1"/>
                                          </p:val>
                                        </p:tav>
                                      </p:tavLst>
                                    </p:anim>
                                    <p:anim calcmode="lin" valueType="num">
                                      <p:cBhvr>
                                        <p:cTn id="25" dur="164" tmFilter="0, 0; 0.125,0.2665; 0.25,0.4; 0.375,0.465; 0.5,0.5;  0.625,0.535; 0.75,0.6; 0.875,0.7335; 1,1">
                                          <p:stCondLst>
                                            <p:cond delay="1656"/>
                                          </p:stCondLst>
                                        </p:cTn>
                                        <p:tgtEl>
                                          <p:spTgt spid="15"/>
                                        </p:tgtEl>
                                        <p:attrNameLst>
                                          <p:attrName>ppt_y</p:attrName>
                                        </p:attrNameLst>
                                      </p:cBhvr>
                                      <p:tavLst>
                                        <p:tav tm="0" fmla="#ppt_y-sin(pi*$)/81">
                                          <p:val>
                                            <p:fltVal val="0"/>
                                          </p:val>
                                        </p:tav>
                                        <p:tav tm="100000">
                                          <p:val>
                                            <p:fltVal val="1"/>
                                          </p:val>
                                        </p:tav>
                                      </p:tavLst>
                                    </p:anim>
                                    <p:animScale>
                                      <p:cBhvr>
                                        <p:cTn id="26" dur="26">
                                          <p:stCondLst>
                                            <p:cond delay="650"/>
                                          </p:stCondLst>
                                        </p:cTn>
                                        <p:tgtEl>
                                          <p:spTgt spid="15"/>
                                        </p:tgtEl>
                                      </p:cBhvr>
                                      <p:to x="100000" y="60000"/>
                                    </p:animScale>
                                    <p:animScale>
                                      <p:cBhvr>
                                        <p:cTn id="27" dur="166" decel="50000">
                                          <p:stCondLst>
                                            <p:cond delay="676"/>
                                          </p:stCondLst>
                                        </p:cTn>
                                        <p:tgtEl>
                                          <p:spTgt spid="15"/>
                                        </p:tgtEl>
                                      </p:cBhvr>
                                      <p:to x="100000" y="100000"/>
                                    </p:animScale>
                                    <p:animScale>
                                      <p:cBhvr>
                                        <p:cTn id="28" dur="26">
                                          <p:stCondLst>
                                            <p:cond delay="1312"/>
                                          </p:stCondLst>
                                        </p:cTn>
                                        <p:tgtEl>
                                          <p:spTgt spid="15"/>
                                        </p:tgtEl>
                                      </p:cBhvr>
                                      <p:to x="100000" y="80000"/>
                                    </p:animScale>
                                    <p:animScale>
                                      <p:cBhvr>
                                        <p:cTn id="29" dur="166" decel="50000">
                                          <p:stCondLst>
                                            <p:cond delay="1338"/>
                                          </p:stCondLst>
                                        </p:cTn>
                                        <p:tgtEl>
                                          <p:spTgt spid="15"/>
                                        </p:tgtEl>
                                      </p:cBhvr>
                                      <p:to x="100000" y="100000"/>
                                    </p:animScale>
                                    <p:animScale>
                                      <p:cBhvr>
                                        <p:cTn id="30" dur="26">
                                          <p:stCondLst>
                                            <p:cond delay="1642"/>
                                          </p:stCondLst>
                                        </p:cTn>
                                        <p:tgtEl>
                                          <p:spTgt spid="15"/>
                                        </p:tgtEl>
                                      </p:cBhvr>
                                      <p:to x="100000" y="90000"/>
                                    </p:animScale>
                                    <p:animScale>
                                      <p:cBhvr>
                                        <p:cTn id="31" dur="166" decel="50000">
                                          <p:stCondLst>
                                            <p:cond delay="1668"/>
                                          </p:stCondLst>
                                        </p:cTn>
                                        <p:tgtEl>
                                          <p:spTgt spid="15"/>
                                        </p:tgtEl>
                                      </p:cBhvr>
                                      <p:to x="100000" y="100000"/>
                                    </p:animScale>
                                    <p:animScale>
                                      <p:cBhvr>
                                        <p:cTn id="32" dur="26">
                                          <p:stCondLst>
                                            <p:cond delay="1808"/>
                                          </p:stCondLst>
                                        </p:cTn>
                                        <p:tgtEl>
                                          <p:spTgt spid="15"/>
                                        </p:tgtEl>
                                      </p:cBhvr>
                                      <p:to x="100000" y="95000"/>
                                    </p:animScale>
                                    <p:animScale>
                                      <p:cBhvr>
                                        <p:cTn id="33" dur="166" decel="50000">
                                          <p:stCondLst>
                                            <p:cond delay="1834"/>
                                          </p:stCondLst>
                                        </p:cTn>
                                        <p:tgtEl>
                                          <p:spTgt spid="15"/>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utoUpdateAnimBg="0"/>
      <p:bldP spid="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26"/>
          <p:cNvSpPr txBox="1">
            <a:spLocks noChangeArrowheads="1"/>
          </p:cNvSpPr>
          <p:nvPr/>
        </p:nvSpPr>
        <p:spPr bwMode="auto">
          <a:xfrm>
            <a:off x="6019800" y="240268"/>
            <a:ext cx="2895600" cy="369332"/>
          </a:xfrm>
          <a:prstGeom prst="rect">
            <a:avLst/>
          </a:prstGeom>
          <a:noFill/>
          <a:ln w="9525">
            <a:noFill/>
            <a:miter lim="800000"/>
            <a:headEnd/>
            <a:tailEnd/>
          </a:ln>
        </p:spPr>
        <p:txBody>
          <a:bodyPr wrap="square">
            <a:spAutoFit/>
          </a:bodyPr>
          <a:lstStyle/>
          <a:p>
            <a:r>
              <a:rPr lang="en-US" altLang="zh-CN" b="1" dirty="0" smtClean="0">
                <a:solidFill>
                  <a:schemeClr val="bg1">
                    <a:lumMod val="95000"/>
                  </a:schemeClr>
                </a:solidFill>
              </a:rPr>
              <a:t>《</a:t>
            </a:r>
            <a:r>
              <a:rPr lang="zh-CN" altLang="en-US" b="1" dirty="0" smtClean="0">
                <a:solidFill>
                  <a:schemeClr val="bg1">
                    <a:lumMod val="95000"/>
                  </a:schemeClr>
                </a:solidFill>
              </a:rPr>
              <a:t>通信系统设计与应用</a:t>
            </a:r>
            <a:r>
              <a:rPr lang="en-US" altLang="zh-CN" b="1" dirty="0" smtClean="0">
                <a:solidFill>
                  <a:schemeClr val="bg1">
                    <a:lumMod val="95000"/>
                  </a:schemeClr>
                </a:solidFill>
              </a:rPr>
              <a:t>》</a:t>
            </a:r>
            <a:endParaRPr lang="zh-CN" altLang="en-US" b="1" dirty="0">
              <a:solidFill>
                <a:schemeClr val="bg1">
                  <a:lumMod val="95000"/>
                </a:schemeClr>
              </a:solidFill>
            </a:endParaRPr>
          </a:p>
        </p:txBody>
      </p:sp>
      <p:sp>
        <p:nvSpPr>
          <p:cNvPr id="4" name="Rectangle 2"/>
          <p:cNvSpPr>
            <a:spLocks noChangeArrowheads="1"/>
          </p:cNvSpPr>
          <p:nvPr/>
        </p:nvSpPr>
        <p:spPr bwMode="auto">
          <a:xfrm>
            <a:off x="228600" y="1066862"/>
            <a:ext cx="8305800" cy="4800600"/>
          </a:xfrm>
          <a:prstGeom prst="rect">
            <a:avLst/>
          </a:prstGeom>
          <a:noFill/>
          <a:ln w="9525">
            <a:noFill/>
            <a:miter lim="800000"/>
            <a:headEnd/>
            <a:tailEnd/>
          </a:ln>
        </p:spPr>
        <p:txBody>
          <a:bodyPr lIns="92075" tIns="46038" rIns="92075" bIns="46038"/>
          <a:lstStyle/>
          <a:p>
            <a:pPr marL="742950" lvl="1" indent="-285750">
              <a:spcBef>
                <a:spcPct val="50000"/>
              </a:spcBef>
              <a:buClr>
                <a:srgbClr val="000099"/>
              </a:buClr>
              <a:buSzPct val="80000"/>
              <a:buFont typeface="Wingdings" pitchFamily="2" charset="2"/>
              <a:buChar char="Ø"/>
            </a:pPr>
            <a:r>
              <a:rPr kumimoji="0" lang="zh-CN" altLang="en-US" sz="2800" dirty="0">
                <a:latin typeface="Times New Roman" pitchFamily="18" charset="0"/>
                <a:ea typeface="黑体" pitchFamily="2" charset="-122"/>
              </a:rPr>
              <a:t>发送端将信息序列编码成</a:t>
            </a:r>
            <a:r>
              <a:rPr kumimoji="0" lang="zh-CN" altLang="en-US" sz="2800" dirty="0">
                <a:solidFill>
                  <a:srgbClr val="FF0000"/>
                </a:solidFill>
                <a:latin typeface="Times New Roman" pitchFamily="18" charset="0"/>
                <a:ea typeface="黑体" pitchFamily="2" charset="-122"/>
              </a:rPr>
              <a:t>能够纠正错误的码</a:t>
            </a:r>
            <a:r>
              <a:rPr kumimoji="0" lang="zh-CN" altLang="en-US" sz="2800" dirty="0">
                <a:latin typeface="Times New Roman" pitchFamily="18" charset="0"/>
                <a:ea typeface="黑体" pitchFamily="2" charset="-122"/>
              </a:rPr>
              <a:t>，接收端根据编码规则进行检查，如果</a:t>
            </a:r>
            <a:r>
              <a:rPr kumimoji="0" lang="zh-CN" altLang="en-US" sz="2800" dirty="0">
                <a:solidFill>
                  <a:srgbClr val="FF0000"/>
                </a:solidFill>
                <a:latin typeface="Times New Roman" pitchFamily="18" charset="0"/>
                <a:ea typeface="黑体" pitchFamily="2" charset="-122"/>
              </a:rPr>
              <a:t>有错自动纠正</a:t>
            </a:r>
          </a:p>
          <a:p>
            <a:pPr marL="742950" lvl="1" indent="-285750">
              <a:spcBef>
                <a:spcPct val="50000"/>
              </a:spcBef>
              <a:buClr>
                <a:srgbClr val="000099"/>
              </a:buClr>
              <a:buSzPct val="80000"/>
              <a:buFont typeface="Wingdings" pitchFamily="2" charset="2"/>
              <a:buChar char="Ø"/>
            </a:pPr>
            <a:r>
              <a:rPr kumimoji="0" lang="zh-CN" altLang="en-US" sz="2800" u="sng" dirty="0">
                <a:latin typeface="Times New Roman" pitchFamily="18" charset="0"/>
                <a:ea typeface="黑体" pitchFamily="2" charset="-122"/>
              </a:rPr>
              <a:t>不需要反馈信道，特别适合只能提供</a:t>
            </a:r>
            <a:r>
              <a:rPr kumimoji="0" lang="zh-CN" altLang="en-US" sz="2800" u="sng" dirty="0">
                <a:solidFill>
                  <a:srgbClr val="002060"/>
                </a:solidFill>
                <a:latin typeface="Times New Roman" pitchFamily="18" charset="0"/>
                <a:ea typeface="黑体" pitchFamily="2" charset="-122"/>
              </a:rPr>
              <a:t>单向信道</a:t>
            </a:r>
            <a:r>
              <a:rPr kumimoji="0" lang="zh-CN" altLang="en-US" sz="2800" u="sng" dirty="0">
                <a:latin typeface="Times New Roman" pitchFamily="18" charset="0"/>
                <a:ea typeface="黑体" pitchFamily="2" charset="-122"/>
              </a:rPr>
              <a:t>场合</a:t>
            </a:r>
          </a:p>
          <a:p>
            <a:pPr marL="742950" lvl="1" indent="-285750">
              <a:spcBef>
                <a:spcPct val="50000"/>
              </a:spcBef>
              <a:buClr>
                <a:srgbClr val="000099"/>
              </a:buClr>
              <a:buSzPct val="80000"/>
              <a:buFont typeface="Wingdings" pitchFamily="2" charset="2"/>
              <a:buChar char="Ø"/>
            </a:pPr>
            <a:r>
              <a:rPr kumimoji="0" lang="zh-CN" altLang="en-US" sz="2800" dirty="0">
                <a:latin typeface="Times New Roman" pitchFamily="18" charset="0"/>
                <a:ea typeface="黑体" pitchFamily="2" charset="-122"/>
              </a:rPr>
              <a:t>自动纠错，不要求检错重发，延时小，实时性好</a:t>
            </a:r>
          </a:p>
          <a:p>
            <a:pPr marL="742950" lvl="1" indent="-285750">
              <a:spcBef>
                <a:spcPct val="50000"/>
              </a:spcBef>
              <a:buClr>
                <a:srgbClr val="000099"/>
              </a:buClr>
              <a:buSzPct val="80000"/>
              <a:buFont typeface="Wingdings" pitchFamily="2" charset="2"/>
              <a:buChar char="Ø"/>
            </a:pPr>
            <a:r>
              <a:rPr kumimoji="0" lang="zh-CN" altLang="en-US" sz="2800" dirty="0">
                <a:latin typeface="Times New Roman" pitchFamily="18" charset="0"/>
                <a:ea typeface="黑体" pitchFamily="2" charset="-122"/>
              </a:rPr>
              <a:t>纠错码必须与信道的错误特性密切配合</a:t>
            </a:r>
          </a:p>
          <a:p>
            <a:pPr marL="742950" lvl="1" indent="-285750">
              <a:spcBef>
                <a:spcPct val="50000"/>
              </a:spcBef>
              <a:buClr>
                <a:srgbClr val="000099"/>
              </a:buClr>
              <a:buSzPct val="80000"/>
              <a:buFont typeface="Wingdings" pitchFamily="2" charset="2"/>
              <a:buChar char="Ø"/>
            </a:pPr>
            <a:r>
              <a:rPr kumimoji="0" lang="zh-CN" altLang="en-US" sz="2800" dirty="0">
                <a:latin typeface="Times New Roman" pitchFamily="18" charset="0"/>
                <a:ea typeface="黑体" pitchFamily="2" charset="-122"/>
              </a:rPr>
              <a:t>若纠错较多，则编、译码设备复杂，传输效率低</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lide(from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diamond(in)">
                                      <p:cBhvr>
                                        <p:cTn id="12"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utoUpdateAnimBg="0"/>
      <p:bldP spid="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26"/>
          <p:cNvSpPr txBox="1">
            <a:spLocks noChangeArrowheads="1"/>
          </p:cNvSpPr>
          <p:nvPr/>
        </p:nvSpPr>
        <p:spPr bwMode="auto">
          <a:xfrm>
            <a:off x="6019800" y="240268"/>
            <a:ext cx="2895600" cy="369332"/>
          </a:xfrm>
          <a:prstGeom prst="rect">
            <a:avLst/>
          </a:prstGeom>
          <a:noFill/>
          <a:ln w="9525">
            <a:noFill/>
            <a:miter lim="800000"/>
            <a:headEnd/>
            <a:tailEnd/>
          </a:ln>
        </p:spPr>
        <p:txBody>
          <a:bodyPr wrap="square">
            <a:spAutoFit/>
          </a:bodyPr>
          <a:lstStyle/>
          <a:p>
            <a:r>
              <a:rPr lang="en-US" altLang="zh-CN" b="1" dirty="0" smtClean="0">
                <a:solidFill>
                  <a:schemeClr val="bg1">
                    <a:lumMod val="95000"/>
                  </a:schemeClr>
                </a:solidFill>
              </a:rPr>
              <a:t>《</a:t>
            </a:r>
            <a:r>
              <a:rPr lang="zh-CN" altLang="en-US" b="1" dirty="0" smtClean="0">
                <a:solidFill>
                  <a:schemeClr val="bg1">
                    <a:lumMod val="95000"/>
                  </a:schemeClr>
                </a:solidFill>
              </a:rPr>
              <a:t>通信系统设计与应用</a:t>
            </a:r>
            <a:r>
              <a:rPr lang="en-US" altLang="zh-CN" b="1" dirty="0" smtClean="0">
                <a:solidFill>
                  <a:schemeClr val="bg1">
                    <a:lumMod val="95000"/>
                  </a:schemeClr>
                </a:solidFill>
              </a:rPr>
              <a:t>》</a:t>
            </a:r>
            <a:endParaRPr lang="zh-CN" altLang="en-US" b="1" dirty="0">
              <a:solidFill>
                <a:schemeClr val="bg1">
                  <a:lumMod val="95000"/>
                </a:schemeClr>
              </a:solidFill>
            </a:endParaRPr>
          </a:p>
        </p:txBody>
      </p:sp>
      <p:sp>
        <p:nvSpPr>
          <p:cNvPr id="4" name="Rectangle 2"/>
          <p:cNvSpPr>
            <a:spLocks noChangeArrowheads="1"/>
          </p:cNvSpPr>
          <p:nvPr/>
        </p:nvSpPr>
        <p:spPr bwMode="auto">
          <a:xfrm>
            <a:off x="152400" y="821803"/>
            <a:ext cx="8915400" cy="523220"/>
          </a:xfrm>
          <a:prstGeom prst="rect">
            <a:avLst/>
          </a:prstGeom>
          <a:noFill/>
          <a:ln w="9525">
            <a:noFill/>
            <a:miter lim="800000"/>
            <a:headEnd/>
            <a:tailEnd/>
          </a:ln>
        </p:spPr>
        <p:txBody>
          <a:bodyPr wrap="square">
            <a:spAutoFit/>
          </a:bodyPr>
          <a:lstStyle/>
          <a:p>
            <a:pPr>
              <a:spcBef>
                <a:spcPct val="20000"/>
              </a:spcBef>
              <a:buClr>
                <a:schemeClr val="accent2"/>
              </a:buClr>
              <a:buSzPct val="75000"/>
              <a:buFont typeface="Monotype Sorts" pitchFamily="2" charset="2"/>
              <a:buNone/>
            </a:pPr>
            <a:r>
              <a:rPr kumimoji="0" lang="zh-CN" altLang="en-US" sz="2800" b="1" dirty="0" smtClean="0">
                <a:latin typeface="Times New Roman" pitchFamily="18" charset="0"/>
                <a:ea typeface="黑体" pitchFamily="2" charset="-122"/>
              </a:rPr>
              <a:t>（</a:t>
            </a:r>
            <a:r>
              <a:rPr kumimoji="0" lang="en-US" altLang="zh-CN" sz="2800" b="1" dirty="0" smtClean="0">
                <a:latin typeface="Times New Roman" pitchFamily="18" charset="0"/>
                <a:ea typeface="黑体" pitchFamily="2" charset="-122"/>
              </a:rPr>
              <a:t>3</a:t>
            </a:r>
            <a:r>
              <a:rPr kumimoji="0" lang="zh-CN" altLang="en-US" sz="2800" b="1" dirty="0" smtClean="0">
                <a:latin typeface="Times New Roman" pitchFamily="18" charset="0"/>
                <a:ea typeface="黑体" pitchFamily="2" charset="-122"/>
              </a:rPr>
              <a:t>）</a:t>
            </a:r>
            <a:r>
              <a:rPr kumimoji="0" lang="zh-CN" altLang="en-US" sz="2800" b="1" dirty="0">
                <a:latin typeface="Times New Roman" pitchFamily="18" charset="0"/>
                <a:ea typeface="黑体" pitchFamily="2" charset="-122"/>
              </a:rPr>
              <a:t>混合纠错检错（</a:t>
            </a:r>
            <a:r>
              <a:rPr kumimoji="0" lang="en-US" altLang="zh-CN" sz="2800" b="1" dirty="0">
                <a:latin typeface="Times New Roman" pitchFamily="18" charset="0"/>
                <a:ea typeface="黑体" pitchFamily="2" charset="-122"/>
              </a:rPr>
              <a:t>HEC</a:t>
            </a:r>
            <a:r>
              <a:rPr kumimoji="0" lang="zh-CN" altLang="en-US" sz="2800" b="1" dirty="0" smtClean="0">
                <a:latin typeface="Times New Roman" pitchFamily="18" charset="0"/>
                <a:ea typeface="黑体" pitchFamily="2" charset="-122"/>
              </a:rPr>
              <a:t>）</a:t>
            </a:r>
            <a:r>
              <a:rPr kumimoji="0" lang="en-US" altLang="zh-CN" sz="2800" b="1" dirty="0" smtClean="0">
                <a:latin typeface="Times New Roman" pitchFamily="18" charset="0"/>
                <a:ea typeface="黑体" pitchFamily="2" charset="-122"/>
              </a:rPr>
              <a:t>Hybrid </a:t>
            </a:r>
            <a:r>
              <a:rPr kumimoji="0" lang="en-US" altLang="zh-CN" sz="2800" b="1" dirty="0">
                <a:latin typeface="Times New Roman" pitchFamily="18" charset="0"/>
                <a:ea typeface="黑体" pitchFamily="2" charset="-122"/>
              </a:rPr>
              <a:t>Error Correction</a:t>
            </a:r>
          </a:p>
        </p:txBody>
      </p:sp>
      <p:sp>
        <p:nvSpPr>
          <p:cNvPr id="5" name="Rectangle 16"/>
          <p:cNvSpPr>
            <a:spLocks noChangeArrowheads="1"/>
          </p:cNvSpPr>
          <p:nvPr/>
        </p:nvSpPr>
        <p:spPr bwMode="auto">
          <a:xfrm>
            <a:off x="381110" y="1345023"/>
            <a:ext cx="8686800" cy="3657600"/>
          </a:xfrm>
          <a:prstGeom prst="rect">
            <a:avLst/>
          </a:prstGeom>
          <a:noFill/>
          <a:ln w="9525">
            <a:noFill/>
            <a:miter lim="800000"/>
            <a:headEnd/>
            <a:tailEnd/>
          </a:ln>
        </p:spPr>
        <p:txBody>
          <a:bodyPr lIns="92075" tIns="46038" rIns="92075" bIns="46038"/>
          <a:lstStyle/>
          <a:p>
            <a:pPr marL="742950" lvl="1" indent="-285750">
              <a:spcBef>
                <a:spcPct val="40000"/>
              </a:spcBef>
              <a:buClr>
                <a:srgbClr val="000099"/>
              </a:buClr>
              <a:buSzPct val="80000"/>
              <a:buFont typeface="Wingdings" pitchFamily="2" charset="2"/>
              <a:buChar char="Ø"/>
            </a:pPr>
            <a:r>
              <a:rPr kumimoji="0" lang="en-US" altLang="zh-CN" sz="2800" dirty="0">
                <a:latin typeface="Times New Roman" pitchFamily="18" charset="0"/>
                <a:ea typeface="黑体" pitchFamily="2" charset="-122"/>
              </a:rPr>
              <a:t>FEC</a:t>
            </a:r>
            <a:r>
              <a:rPr kumimoji="0" lang="zh-CN" altLang="en-US" sz="2800" dirty="0">
                <a:latin typeface="Times New Roman" pitchFamily="18" charset="0"/>
                <a:ea typeface="黑体" pitchFamily="2" charset="-122"/>
              </a:rPr>
              <a:t>与</a:t>
            </a:r>
            <a:r>
              <a:rPr kumimoji="0" lang="en-US" altLang="zh-CN" sz="2800" dirty="0">
                <a:latin typeface="Times New Roman" pitchFamily="18" charset="0"/>
                <a:ea typeface="黑体" pitchFamily="2" charset="-122"/>
              </a:rPr>
              <a:t>ARQ</a:t>
            </a:r>
            <a:r>
              <a:rPr kumimoji="0" lang="zh-CN" altLang="en-US" sz="2800" dirty="0">
                <a:latin typeface="Times New Roman" pitchFamily="18" charset="0"/>
                <a:ea typeface="黑体" pitchFamily="2" charset="-122"/>
              </a:rPr>
              <a:t>的结合</a:t>
            </a:r>
          </a:p>
          <a:p>
            <a:pPr marL="742950" lvl="1" indent="-285750">
              <a:spcBef>
                <a:spcPct val="40000"/>
              </a:spcBef>
              <a:buClr>
                <a:srgbClr val="000099"/>
              </a:buClr>
              <a:buSzPct val="80000"/>
              <a:buFont typeface="Wingdings" pitchFamily="2" charset="2"/>
              <a:buChar char="Ø"/>
            </a:pPr>
            <a:r>
              <a:rPr kumimoji="0" lang="zh-CN" altLang="en-US" sz="2800" dirty="0">
                <a:latin typeface="Times New Roman" pitchFamily="18" charset="0"/>
                <a:ea typeface="黑体" pitchFamily="2" charset="-122"/>
              </a:rPr>
              <a:t>发端发出同时具有检错和纠错能力的码，收端收到后，检查错误情况：如果错误在纠错能力之内，则自动纠正；若超出纠错能力，但在检错能力之内，则经反向信道要求重发。</a:t>
            </a:r>
          </a:p>
          <a:p>
            <a:pPr marL="742950" lvl="1" indent="-285750">
              <a:spcBef>
                <a:spcPct val="40000"/>
              </a:spcBef>
              <a:buClr>
                <a:srgbClr val="000099"/>
              </a:buClr>
              <a:buSzPct val="80000"/>
              <a:buFont typeface="Wingdings" pitchFamily="2" charset="2"/>
              <a:buChar char="Ø"/>
            </a:pPr>
            <a:r>
              <a:rPr kumimoji="0" lang="zh-CN" altLang="en-US" sz="2800" dirty="0">
                <a:latin typeface="Times New Roman" pitchFamily="18" charset="0"/>
                <a:ea typeface="黑体" pitchFamily="2" charset="-122"/>
              </a:rPr>
              <a:t>在</a:t>
            </a:r>
            <a:r>
              <a:rPr kumimoji="0" lang="zh-CN" altLang="en-US" sz="2800" u="sng" dirty="0">
                <a:latin typeface="Times New Roman" pitchFamily="18" charset="0"/>
                <a:ea typeface="黑体" pitchFamily="2" charset="-122"/>
              </a:rPr>
              <a:t>实时性和译码复杂性方面是</a:t>
            </a:r>
            <a:r>
              <a:rPr kumimoji="0" lang="en-US" altLang="zh-CN" sz="2800" u="sng" dirty="0">
                <a:latin typeface="Times New Roman" pitchFamily="18" charset="0"/>
                <a:ea typeface="黑体" pitchFamily="2" charset="-122"/>
              </a:rPr>
              <a:t>FEC</a:t>
            </a:r>
            <a:r>
              <a:rPr kumimoji="0" lang="zh-CN" altLang="en-US" sz="2800" u="sng" dirty="0">
                <a:latin typeface="Times New Roman" pitchFamily="18" charset="0"/>
                <a:ea typeface="黑体" pitchFamily="2" charset="-122"/>
              </a:rPr>
              <a:t>和</a:t>
            </a:r>
            <a:r>
              <a:rPr kumimoji="0" lang="en-US" altLang="zh-CN" sz="2800" u="sng" dirty="0">
                <a:latin typeface="Times New Roman" pitchFamily="18" charset="0"/>
                <a:ea typeface="黑体" pitchFamily="2" charset="-122"/>
              </a:rPr>
              <a:t>ARQ</a:t>
            </a:r>
            <a:r>
              <a:rPr kumimoji="0" lang="zh-CN" altLang="en-US" sz="2800" u="sng" dirty="0">
                <a:latin typeface="Times New Roman" pitchFamily="18" charset="0"/>
                <a:ea typeface="黑体" pitchFamily="2" charset="-122"/>
              </a:rPr>
              <a:t>的折衷</a:t>
            </a:r>
            <a:r>
              <a:rPr kumimoji="0" lang="zh-CN" altLang="en-US" sz="2800" dirty="0">
                <a:latin typeface="Times New Roman" pitchFamily="18" charset="0"/>
                <a:ea typeface="黑体" pitchFamily="2" charset="-122"/>
              </a:rPr>
              <a:t>。</a:t>
            </a:r>
          </a:p>
        </p:txBody>
      </p:sp>
      <p:sp>
        <p:nvSpPr>
          <p:cNvPr id="16" name="矩形 15"/>
          <p:cNvSpPr/>
          <p:nvPr/>
        </p:nvSpPr>
        <p:spPr bwMode="auto">
          <a:xfrm>
            <a:off x="1447882" y="4876762"/>
            <a:ext cx="1066772" cy="685782"/>
          </a:xfrm>
          <a:prstGeom prst="rect">
            <a:avLst/>
          </a:prstGeom>
          <a:solidFill>
            <a:schemeClr val="accent1"/>
          </a:solidFill>
          <a:ln w="9525" cap="flat" cmpd="sng" algn="ctr">
            <a:solidFill>
              <a:schemeClr val="tx1"/>
            </a:solidFill>
            <a:prstDash val="solid"/>
            <a:round/>
            <a:headEnd type="none" w="med" len="med"/>
            <a:tailEnd type="none" w="med" len="med"/>
          </a:ln>
          <a:effectLst>
            <a:outerShdw dist="17961" dir="13500000" algn="ctr" rotWithShape="0">
              <a:schemeClr val="tx1">
                <a:gamma/>
                <a:shade val="60000"/>
                <a:invGamma/>
              </a:schemeClr>
            </a:outerShdw>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r>
              <a:rPr kumimoji="0" lang="en-US" altLang="zh-CN" sz="2800" b="0" i="0" u="none" strike="noStrike" cap="none" normalizeH="0" baseline="0" dirty="0" smtClean="0">
                <a:ln>
                  <a:noFill/>
                </a:ln>
                <a:solidFill>
                  <a:schemeClr val="tx1"/>
                </a:solidFill>
                <a:effectLst/>
                <a:latin typeface="Arial" pitchFamily="34" charset="0"/>
                <a:ea typeface="宋体" pitchFamily="2" charset="-122"/>
              </a:rPr>
              <a:t>ARQ</a:t>
            </a:r>
            <a:endParaRPr kumimoji="0" lang="zh-CN" altLang="en-US" sz="2800" b="0" i="0" u="none" strike="noStrike" cap="none" normalizeH="0" baseline="0" dirty="0" smtClean="0">
              <a:ln>
                <a:noFill/>
              </a:ln>
              <a:solidFill>
                <a:schemeClr val="tx1"/>
              </a:solidFill>
              <a:effectLst/>
              <a:latin typeface="Arial" pitchFamily="34" charset="0"/>
              <a:ea typeface="宋体" pitchFamily="2" charset="-122"/>
            </a:endParaRPr>
          </a:p>
        </p:txBody>
      </p:sp>
      <p:sp>
        <p:nvSpPr>
          <p:cNvPr id="18" name="矩形 17"/>
          <p:cNvSpPr/>
          <p:nvPr/>
        </p:nvSpPr>
        <p:spPr bwMode="auto">
          <a:xfrm>
            <a:off x="3048040" y="4870162"/>
            <a:ext cx="914376" cy="685782"/>
          </a:xfrm>
          <a:prstGeom prst="rect">
            <a:avLst/>
          </a:prstGeom>
          <a:solidFill>
            <a:schemeClr val="accent1"/>
          </a:solidFill>
          <a:ln w="9525" cap="flat" cmpd="sng" algn="ctr">
            <a:solidFill>
              <a:schemeClr val="tx1"/>
            </a:solidFill>
            <a:prstDash val="solid"/>
            <a:round/>
            <a:headEnd type="none" w="med" len="med"/>
            <a:tailEnd type="none" w="med" len="med"/>
          </a:ln>
          <a:effectLst>
            <a:outerShdw dist="17961" dir="13500000" algn="ctr" rotWithShape="0">
              <a:schemeClr val="tx1">
                <a:gamma/>
                <a:shade val="60000"/>
                <a:invGamma/>
              </a:schemeClr>
            </a:outerShdw>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r>
              <a:rPr lang="en-US" altLang="zh-CN" sz="2800" dirty="0" smtClean="0"/>
              <a:t>FEC</a:t>
            </a:r>
            <a:endParaRPr kumimoji="0" lang="zh-CN" altLang="en-US" sz="2800" b="0" i="0" u="none" strike="noStrike" cap="none" normalizeH="0" baseline="0" dirty="0" smtClean="0">
              <a:ln>
                <a:noFill/>
              </a:ln>
              <a:solidFill>
                <a:schemeClr val="tx1"/>
              </a:solidFill>
              <a:effectLst/>
            </a:endParaRPr>
          </a:p>
        </p:txBody>
      </p:sp>
      <p:sp>
        <p:nvSpPr>
          <p:cNvPr id="19" name="矩形 18"/>
          <p:cNvSpPr/>
          <p:nvPr/>
        </p:nvSpPr>
        <p:spPr bwMode="auto">
          <a:xfrm>
            <a:off x="5592349" y="4876762"/>
            <a:ext cx="960799" cy="685782"/>
          </a:xfrm>
          <a:prstGeom prst="rect">
            <a:avLst/>
          </a:prstGeom>
          <a:solidFill>
            <a:schemeClr val="accent1"/>
          </a:solidFill>
          <a:ln w="9525" cap="flat" cmpd="sng" algn="ctr">
            <a:solidFill>
              <a:schemeClr val="tx1"/>
            </a:solidFill>
            <a:prstDash val="solid"/>
            <a:round/>
            <a:headEnd type="none" w="med" len="med"/>
            <a:tailEnd type="none" w="med" len="med"/>
          </a:ln>
          <a:effectLst>
            <a:outerShdw dist="17961" dir="13500000" algn="ctr" rotWithShape="0">
              <a:schemeClr val="tx1">
                <a:gamma/>
                <a:shade val="60000"/>
                <a:invGamma/>
              </a:schemeClr>
            </a:outerShdw>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r>
              <a:rPr lang="en-US" altLang="zh-CN" sz="2800" dirty="0" smtClean="0"/>
              <a:t>FEC</a:t>
            </a:r>
            <a:endParaRPr kumimoji="0" lang="zh-CN" altLang="en-US" sz="2800" b="0" i="0" u="none" strike="noStrike" cap="none" normalizeH="0" baseline="0" dirty="0" smtClean="0">
              <a:ln>
                <a:noFill/>
              </a:ln>
              <a:solidFill>
                <a:schemeClr val="tx1"/>
              </a:solidFill>
              <a:effectLst/>
            </a:endParaRPr>
          </a:p>
        </p:txBody>
      </p:sp>
      <p:sp>
        <p:nvSpPr>
          <p:cNvPr id="20" name="矩形 19"/>
          <p:cNvSpPr/>
          <p:nvPr/>
        </p:nvSpPr>
        <p:spPr bwMode="auto">
          <a:xfrm>
            <a:off x="6896115" y="4876762"/>
            <a:ext cx="1104795" cy="685782"/>
          </a:xfrm>
          <a:prstGeom prst="rect">
            <a:avLst/>
          </a:prstGeom>
          <a:solidFill>
            <a:schemeClr val="accent1"/>
          </a:solidFill>
          <a:ln w="9525" cap="flat" cmpd="sng" algn="ctr">
            <a:solidFill>
              <a:schemeClr val="tx1"/>
            </a:solidFill>
            <a:prstDash val="solid"/>
            <a:round/>
            <a:headEnd type="none" w="med" len="med"/>
            <a:tailEnd type="none" w="med" len="med"/>
          </a:ln>
          <a:effectLst>
            <a:outerShdw dist="17961" dir="13500000" algn="ctr" rotWithShape="0">
              <a:schemeClr val="tx1">
                <a:gamma/>
                <a:shade val="60000"/>
                <a:invGamma/>
              </a:schemeClr>
            </a:outerShdw>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r>
              <a:rPr kumimoji="0" lang="en-US" altLang="zh-CN" sz="2800" b="0" i="0" u="none" strike="noStrike" cap="none" normalizeH="0" baseline="0" dirty="0" smtClean="0">
                <a:ln>
                  <a:noFill/>
                </a:ln>
                <a:solidFill>
                  <a:schemeClr val="tx1"/>
                </a:solidFill>
                <a:effectLst/>
                <a:latin typeface="Arial" pitchFamily="34" charset="0"/>
                <a:ea typeface="宋体" pitchFamily="2" charset="-122"/>
              </a:rPr>
              <a:t>ARQ</a:t>
            </a:r>
            <a:endParaRPr kumimoji="0" lang="zh-CN" altLang="en-US" sz="2800" b="0" i="0" u="none" strike="noStrike" cap="none" normalizeH="0" baseline="0" dirty="0" smtClean="0">
              <a:ln>
                <a:noFill/>
              </a:ln>
              <a:solidFill>
                <a:schemeClr val="tx1"/>
              </a:solidFill>
              <a:effectLst/>
              <a:latin typeface="Arial" pitchFamily="34" charset="0"/>
              <a:ea typeface="宋体" pitchFamily="2" charset="-122"/>
            </a:endParaRPr>
          </a:p>
        </p:txBody>
      </p:sp>
      <p:cxnSp>
        <p:nvCxnSpPr>
          <p:cNvPr id="21" name="直接箭头连接符 20"/>
          <p:cNvCxnSpPr>
            <a:endCxn id="16" idx="1"/>
          </p:cNvCxnSpPr>
          <p:nvPr/>
        </p:nvCxnSpPr>
        <p:spPr bwMode="auto">
          <a:xfrm>
            <a:off x="685902" y="5219653"/>
            <a:ext cx="761980" cy="0"/>
          </a:xfrm>
          <a:prstGeom prst="straightConnector1">
            <a:avLst/>
          </a:prstGeom>
          <a:solidFill>
            <a:schemeClr val="accent1"/>
          </a:solidFill>
          <a:ln w="9525" cap="flat" cmpd="sng" algn="ctr">
            <a:solidFill>
              <a:schemeClr val="tx1"/>
            </a:solidFill>
            <a:prstDash val="solid"/>
            <a:round/>
            <a:headEnd type="none" w="med" len="med"/>
            <a:tailEnd type="arrow"/>
          </a:ln>
          <a:effectLst>
            <a:outerShdw dist="17961" dir="13500000" algn="ctr" rotWithShape="0">
              <a:schemeClr val="tx1">
                <a:gamma/>
                <a:shade val="60000"/>
                <a:invGamma/>
              </a:schemeClr>
            </a:outerShdw>
          </a:effectLst>
        </p:spPr>
      </p:cxnSp>
      <p:cxnSp>
        <p:nvCxnSpPr>
          <p:cNvPr id="22" name="直接箭头连接符 21"/>
          <p:cNvCxnSpPr>
            <a:stCxn id="16" idx="3"/>
            <a:endCxn id="18" idx="1"/>
          </p:cNvCxnSpPr>
          <p:nvPr/>
        </p:nvCxnSpPr>
        <p:spPr bwMode="auto">
          <a:xfrm flipV="1">
            <a:off x="2514654" y="5213053"/>
            <a:ext cx="533386" cy="6600"/>
          </a:xfrm>
          <a:prstGeom prst="straightConnector1">
            <a:avLst/>
          </a:prstGeom>
          <a:solidFill>
            <a:schemeClr val="accent1"/>
          </a:solidFill>
          <a:ln w="9525" cap="flat" cmpd="sng" algn="ctr">
            <a:solidFill>
              <a:schemeClr val="tx1"/>
            </a:solidFill>
            <a:prstDash val="solid"/>
            <a:round/>
            <a:headEnd type="none" w="med" len="med"/>
            <a:tailEnd type="arrow"/>
          </a:ln>
          <a:effectLst>
            <a:outerShdw dist="17961" dir="13500000" algn="ctr" rotWithShape="0">
              <a:schemeClr val="tx1">
                <a:gamma/>
                <a:shade val="60000"/>
                <a:invGamma/>
              </a:schemeClr>
            </a:outerShdw>
          </a:effectLst>
        </p:spPr>
      </p:cxnSp>
      <p:cxnSp>
        <p:nvCxnSpPr>
          <p:cNvPr id="23" name="直接箭头连接符 22"/>
          <p:cNvCxnSpPr>
            <a:stCxn id="18" idx="3"/>
          </p:cNvCxnSpPr>
          <p:nvPr/>
        </p:nvCxnSpPr>
        <p:spPr bwMode="auto">
          <a:xfrm>
            <a:off x="3962416" y="5213053"/>
            <a:ext cx="1600158" cy="6600"/>
          </a:xfrm>
          <a:prstGeom prst="straightConnector1">
            <a:avLst/>
          </a:prstGeom>
          <a:solidFill>
            <a:schemeClr val="accent1"/>
          </a:solidFill>
          <a:ln w="9525" cap="flat" cmpd="sng" algn="ctr">
            <a:solidFill>
              <a:schemeClr val="tx1"/>
            </a:solidFill>
            <a:prstDash val="solid"/>
            <a:round/>
            <a:headEnd type="none" w="med" len="med"/>
            <a:tailEnd type="arrow"/>
          </a:ln>
          <a:effectLst>
            <a:outerShdw dist="17961" dir="13500000" algn="ctr" rotWithShape="0">
              <a:schemeClr val="tx1">
                <a:gamma/>
                <a:shade val="60000"/>
                <a:invGamma/>
              </a:schemeClr>
            </a:outerShdw>
          </a:effectLst>
        </p:spPr>
      </p:cxnSp>
      <p:cxnSp>
        <p:nvCxnSpPr>
          <p:cNvPr id="24" name="直接箭头连接符 23"/>
          <p:cNvCxnSpPr>
            <a:stCxn id="19" idx="3"/>
            <a:endCxn id="20" idx="1"/>
          </p:cNvCxnSpPr>
          <p:nvPr/>
        </p:nvCxnSpPr>
        <p:spPr bwMode="auto">
          <a:xfrm>
            <a:off x="6553148" y="5219653"/>
            <a:ext cx="342967" cy="0"/>
          </a:xfrm>
          <a:prstGeom prst="straightConnector1">
            <a:avLst/>
          </a:prstGeom>
          <a:solidFill>
            <a:schemeClr val="accent1"/>
          </a:solidFill>
          <a:ln w="9525" cap="flat" cmpd="sng" algn="ctr">
            <a:solidFill>
              <a:schemeClr val="tx1"/>
            </a:solidFill>
            <a:prstDash val="solid"/>
            <a:round/>
            <a:headEnd type="none" w="med" len="med"/>
            <a:tailEnd type="arrow"/>
          </a:ln>
          <a:effectLst>
            <a:outerShdw dist="17961" dir="13500000" algn="ctr" rotWithShape="0">
              <a:schemeClr val="tx1">
                <a:gamma/>
                <a:shade val="60000"/>
                <a:invGamma/>
              </a:schemeClr>
            </a:outerShdw>
          </a:effectLst>
        </p:spPr>
      </p:cxnSp>
      <p:cxnSp>
        <p:nvCxnSpPr>
          <p:cNvPr id="25" name="直接连接符 24"/>
          <p:cNvCxnSpPr>
            <a:stCxn id="20" idx="2"/>
          </p:cNvCxnSpPr>
          <p:nvPr/>
        </p:nvCxnSpPr>
        <p:spPr bwMode="auto">
          <a:xfrm flipH="1">
            <a:off x="7448512" y="5562544"/>
            <a:ext cx="1" cy="440559"/>
          </a:xfrm>
          <a:prstGeom prst="line">
            <a:avLst/>
          </a:prstGeom>
          <a:solidFill>
            <a:schemeClr val="accent1"/>
          </a:solidFill>
          <a:ln w="9525" cap="flat" cmpd="sng" algn="ctr">
            <a:solidFill>
              <a:schemeClr val="tx1"/>
            </a:solidFill>
            <a:prstDash val="solid"/>
            <a:round/>
            <a:headEnd type="none" w="med" len="med"/>
            <a:tailEnd type="none" w="med" len="med"/>
          </a:ln>
          <a:effectLst>
            <a:outerShdw dist="17961" dir="13500000" algn="ctr" rotWithShape="0">
              <a:schemeClr val="tx1">
                <a:gamma/>
                <a:shade val="60000"/>
                <a:invGamma/>
              </a:schemeClr>
            </a:outerShdw>
          </a:effectLst>
        </p:spPr>
      </p:cxnSp>
      <p:cxnSp>
        <p:nvCxnSpPr>
          <p:cNvPr id="26" name="直接连接符 25"/>
          <p:cNvCxnSpPr/>
          <p:nvPr/>
        </p:nvCxnSpPr>
        <p:spPr bwMode="auto">
          <a:xfrm flipH="1">
            <a:off x="1962179" y="6003103"/>
            <a:ext cx="5486334" cy="0"/>
          </a:xfrm>
          <a:prstGeom prst="line">
            <a:avLst/>
          </a:prstGeom>
          <a:solidFill>
            <a:schemeClr val="accent1"/>
          </a:solidFill>
          <a:ln w="9525" cap="flat" cmpd="sng" algn="ctr">
            <a:solidFill>
              <a:schemeClr val="tx1"/>
            </a:solidFill>
            <a:prstDash val="solid"/>
            <a:round/>
            <a:headEnd type="none" w="med" len="med"/>
            <a:tailEnd type="none" w="med" len="med"/>
          </a:ln>
          <a:effectLst>
            <a:outerShdw dist="17961" dir="13500000" algn="ctr" rotWithShape="0">
              <a:schemeClr val="tx1">
                <a:gamma/>
                <a:shade val="60000"/>
                <a:invGamma/>
              </a:schemeClr>
            </a:outerShdw>
          </a:effectLst>
        </p:spPr>
      </p:cxnSp>
      <p:cxnSp>
        <p:nvCxnSpPr>
          <p:cNvPr id="27" name="直接箭头连接符 26"/>
          <p:cNvCxnSpPr>
            <a:endCxn id="16" idx="2"/>
          </p:cNvCxnSpPr>
          <p:nvPr/>
        </p:nvCxnSpPr>
        <p:spPr bwMode="auto">
          <a:xfrm flipV="1">
            <a:off x="1962179" y="5562544"/>
            <a:ext cx="19089" cy="440559"/>
          </a:xfrm>
          <a:prstGeom prst="straightConnector1">
            <a:avLst/>
          </a:prstGeom>
          <a:solidFill>
            <a:schemeClr val="accent1"/>
          </a:solidFill>
          <a:ln w="9525" cap="flat" cmpd="sng" algn="ctr">
            <a:solidFill>
              <a:schemeClr val="tx1"/>
            </a:solidFill>
            <a:prstDash val="solid"/>
            <a:round/>
            <a:headEnd type="none" w="med" len="med"/>
            <a:tailEnd type="arrow"/>
          </a:ln>
          <a:effectLst>
            <a:outerShdw dist="17961" dir="13500000" algn="ctr" rotWithShape="0">
              <a:schemeClr val="tx1">
                <a:gamma/>
                <a:shade val="60000"/>
                <a:invGamma/>
              </a:schemeClr>
            </a:outerShdw>
          </a:effectLst>
        </p:spPr>
      </p:cxnSp>
      <p:cxnSp>
        <p:nvCxnSpPr>
          <p:cNvPr id="28" name="直接箭头连接符 27"/>
          <p:cNvCxnSpPr>
            <a:stCxn id="20" idx="3"/>
          </p:cNvCxnSpPr>
          <p:nvPr/>
        </p:nvCxnSpPr>
        <p:spPr bwMode="auto">
          <a:xfrm>
            <a:off x="8000910" y="5219653"/>
            <a:ext cx="588208" cy="0"/>
          </a:xfrm>
          <a:prstGeom prst="straightConnector1">
            <a:avLst/>
          </a:prstGeom>
          <a:solidFill>
            <a:schemeClr val="accent1"/>
          </a:solidFill>
          <a:ln w="9525" cap="flat" cmpd="sng" algn="ctr">
            <a:solidFill>
              <a:schemeClr val="tx1"/>
            </a:solidFill>
            <a:prstDash val="solid"/>
            <a:round/>
            <a:headEnd type="none" w="med" len="med"/>
            <a:tailEnd type="arrow"/>
          </a:ln>
          <a:effectLst>
            <a:outerShdw dist="17961" dir="13500000" algn="ctr" rotWithShape="0">
              <a:schemeClr val="tx1">
                <a:gamma/>
                <a:shade val="60000"/>
                <a:invGamma/>
              </a:schemeClr>
            </a:outerShdw>
          </a:effectLst>
        </p:spPr>
      </p:cxnSp>
      <p:sp>
        <p:nvSpPr>
          <p:cNvPr id="29" name="矩形 28"/>
          <p:cNvSpPr/>
          <p:nvPr/>
        </p:nvSpPr>
        <p:spPr bwMode="auto">
          <a:xfrm>
            <a:off x="4495802" y="5638742"/>
            <a:ext cx="685782" cy="380990"/>
          </a:xfrm>
          <a:prstGeom prst="rect">
            <a:avLst/>
          </a:prstGeom>
          <a:noFill/>
          <a:ln w="9525" cap="flat" cmpd="sng" algn="ctr">
            <a:noFill/>
            <a:prstDash val="solid"/>
            <a:round/>
            <a:headEnd type="none" w="med" len="med"/>
            <a:tailEnd type="none" w="med" len="med"/>
          </a:ln>
          <a:effectLst>
            <a:outerShdw dist="17961" dir="13500000" algn="ctr" rotWithShape="0">
              <a:schemeClr val="tx1">
                <a:gamma/>
                <a:shade val="60000"/>
                <a:invGamma/>
              </a:schemeClr>
            </a:outerShdw>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chemeClr val="tx1"/>
                </a:solidFill>
                <a:effectLst/>
                <a:latin typeface="Arial" pitchFamily="34" charset="0"/>
                <a:ea typeface="宋体" pitchFamily="2" charset="-122"/>
              </a:rPr>
              <a:t>NAK</a:t>
            </a:r>
            <a:endParaRPr kumimoji="0" lang="zh-CN" altLang="en-US" sz="1800" b="0" i="0" u="none" strike="noStrike" cap="none" normalizeH="0" baseline="0" dirty="0" smtClean="0">
              <a:ln>
                <a:noFill/>
              </a:ln>
              <a:solidFill>
                <a:schemeClr val="tx1"/>
              </a:solidFill>
              <a:effectLst/>
              <a:latin typeface="Arial" pitchFamily="34" charset="0"/>
              <a:ea typeface="宋体" pitchFamily="2" charset="-122"/>
            </a:endParaRPr>
          </a:p>
        </p:txBody>
      </p:sp>
      <p:sp>
        <p:nvSpPr>
          <p:cNvPr id="31" name="矩形 30"/>
          <p:cNvSpPr/>
          <p:nvPr/>
        </p:nvSpPr>
        <p:spPr bwMode="auto">
          <a:xfrm>
            <a:off x="343011" y="4686267"/>
            <a:ext cx="685782" cy="380990"/>
          </a:xfrm>
          <a:prstGeom prst="rect">
            <a:avLst/>
          </a:prstGeom>
          <a:noFill/>
          <a:ln w="9525" cap="flat" cmpd="sng" algn="ctr">
            <a:noFill/>
            <a:prstDash val="solid"/>
            <a:round/>
            <a:headEnd type="none" w="med" len="med"/>
            <a:tailEnd type="none" w="med" len="med"/>
          </a:ln>
          <a:effectLst>
            <a:outerShdw dist="17961" dir="13500000" algn="ctr" rotWithShape="0">
              <a:schemeClr val="tx1">
                <a:gamma/>
                <a:shade val="60000"/>
                <a:invGamma/>
              </a:schemeClr>
            </a:outerShdw>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r>
              <a:rPr lang="zh-CN" altLang="en-US" dirty="0"/>
              <a:t>发</a:t>
            </a:r>
            <a:endParaRPr kumimoji="0" lang="zh-CN" altLang="en-US" sz="1800" b="0" i="0" u="none" strike="noStrike" cap="none" normalizeH="0" baseline="0" dirty="0" smtClean="0">
              <a:ln>
                <a:noFill/>
              </a:ln>
              <a:solidFill>
                <a:schemeClr val="tx1"/>
              </a:solidFill>
              <a:effectLst/>
              <a:latin typeface="Arial" pitchFamily="34" charset="0"/>
              <a:ea typeface="宋体" pitchFamily="2" charset="-122"/>
            </a:endParaRPr>
          </a:p>
        </p:txBody>
      </p:sp>
      <p:sp>
        <p:nvSpPr>
          <p:cNvPr id="32" name="矩形 31"/>
          <p:cNvSpPr/>
          <p:nvPr/>
        </p:nvSpPr>
        <p:spPr bwMode="auto">
          <a:xfrm>
            <a:off x="8356744" y="4621633"/>
            <a:ext cx="787136" cy="380990"/>
          </a:xfrm>
          <a:prstGeom prst="rect">
            <a:avLst/>
          </a:prstGeom>
          <a:noFill/>
          <a:ln w="9525" cap="flat" cmpd="sng" algn="ctr">
            <a:noFill/>
            <a:prstDash val="solid"/>
            <a:round/>
            <a:headEnd type="none" w="med" len="med"/>
            <a:tailEnd type="none" w="med" len="med"/>
          </a:ln>
          <a:effectLst>
            <a:outerShdw dist="17961" dir="13500000" algn="ctr" rotWithShape="0">
              <a:schemeClr val="tx1">
                <a:gamma/>
                <a:shade val="60000"/>
                <a:invGamma/>
              </a:schemeClr>
            </a:outerShdw>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r>
              <a:rPr lang="zh-CN" altLang="en-US" dirty="0"/>
              <a:t>收</a:t>
            </a:r>
            <a:endParaRPr kumimoji="0" lang="zh-CN" altLang="en-US" sz="1800" b="0" i="0" u="none" strike="noStrike" cap="none" normalizeH="0" baseline="0" dirty="0" smtClean="0">
              <a:ln>
                <a:noFill/>
              </a:ln>
              <a:solidFill>
                <a:schemeClr val="tx1"/>
              </a:solidFill>
              <a:effectLst/>
              <a:latin typeface="Arial" pitchFamily="34" charset="0"/>
              <a:ea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lide(fromLeft)">
                                      <p:cBhvr>
                                        <p:cTn id="7" dur="500"/>
                                        <p:tgtEl>
                                          <p:spTgt spid="3"/>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blinds(horizontal)">
                                      <p:cBhvr>
                                        <p:cTn id="11" dur="500"/>
                                        <p:tgtEl>
                                          <p:spTgt spid="4"/>
                                        </p:tgtEl>
                                      </p:cBhvr>
                                    </p:animEffect>
                                  </p:childTnLst>
                                </p:cTn>
                              </p:par>
                            </p:childTnLst>
                          </p:cTn>
                        </p:par>
                        <p:par>
                          <p:cTn id="12" fill="hold">
                            <p:stCondLst>
                              <p:cond delay="1000"/>
                            </p:stCondLst>
                            <p:childTnLst>
                              <p:par>
                                <p:cTn id="13" presetID="3" presetClass="entr" presetSubtype="1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blinds(horizontal)">
                                      <p:cBhvr>
                                        <p:cTn id="15" dur="5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16"/>
                                        </p:tgtEl>
                                        <p:attrNameLst>
                                          <p:attrName>style.visibility</p:attrName>
                                        </p:attrNameLst>
                                      </p:cBhvr>
                                      <p:to>
                                        <p:strVal val="visible"/>
                                      </p:to>
                                    </p:set>
                                    <p:animEffect transition="in" filter="fade">
                                      <p:cBhvr>
                                        <p:cTn id="20" dur="1000"/>
                                        <p:tgtEl>
                                          <p:spTgt spid="16"/>
                                        </p:tgtEl>
                                      </p:cBhvr>
                                    </p:animEffect>
                                    <p:anim calcmode="lin" valueType="num">
                                      <p:cBhvr>
                                        <p:cTn id="21" dur="1000" fill="hold"/>
                                        <p:tgtEl>
                                          <p:spTgt spid="16"/>
                                        </p:tgtEl>
                                        <p:attrNameLst>
                                          <p:attrName>ppt_x</p:attrName>
                                        </p:attrNameLst>
                                      </p:cBhvr>
                                      <p:tavLst>
                                        <p:tav tm="0">
                                          <p:val>
                                            <p:strVal val="#ppt_x"/>
                                          </p:val>
                                        </p:tav>
                                        <p:tav tm="100000">
                                          <p:val>
                                            <p:strVal val="#ppt_x"/>
                                          </p:val>
                                        </p:tav>
                                      </p:tavLst>
                                    </p:anim>
                                    <p:anim calcmode="lin" valueType="num">
                                      <p:cBhvr>
                                        <p:cTn id="22" dur="1000" fill="hold"/>
                                        <p:tgtEl>
                                          <p:spTgt spid="16"/>
                                        </p:tgtEl>
                                        <p:attrNameLst>
                                          <p:attrName>ppt_y</p:attrName>
                                        </p:attrNameLst>
                                      </p:cBhvr>
                                      <p:tavLst>
                                        <p:tav tm="0">
                                          <p:val>
                                            <p:strVal val="#ppt_y+.1"/>
                                          </p:val>
                                        </p:tav>
                                        <p:tav tm="100000">
                                          <p:val>
                                            <p:strVal val="#ppt_y"/>
                                          </p:val>
                                        </p:tav>
                                      </p:tavLst>
                                    </p:anim>
                                  </p:childTnLst>
                                </p:cTn>
                              </p:par>
                              <p:par>
                                <p:cTn id="23" presetID="42" presetClass="entr" presetSubtype="0" fill="hold" grpId="0" nodeType="with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fade">
                                      <p:cBhvr>
                                        <p:cTn id="25" dur="1000"/>
                                        <p:tgtEl>
                                          <p:spTgt spid="18"/>
                                        </p:tgtEl>
                                      </p:cBhvr>
                                    </p:animEffect>
                                    <p:anim calcmode="lin" valueType="num">
                                      <p:cBhvr>
                                        <p:cTn id="26" dur="1000" fill="hold"/>
                                        <p:tgtEl>
                                          <p:spTgt spid="18"/>
                                        </p:tgtEl>
                                        <p:attrNameLst>
                                          <p:attrName>ppt_x</p:attrName>
                                        </p:attrNameLst>
                                      </p:cBhvr>
                                      <p:tavLst>
                                        <p:tav tm="0">
                                          <p:val>
                                            <p:strVal val="#ppt_x"/>
                                          </p:val>
                                        </p:tav>
                                        <p:tav tm="100000">
                                          <p:val>
                                            <p:strVal val="#ppt_x"/>
                                          </p:val>
                                        </p:tav>
                                      </p:tavLst>
                                    </p:anim>
                                    <p:anim calcmode="lin" valueType="num">
                                      <p:cBhvr>
                                        <p:cTn id="27" dur="1000" fill="hold"/>
                                        <p:tgtEl>
                                          <p:spTgt spid="18"/>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0"/>
                                  </p:stCondLst>
                                  <p:childTnLst>
                                    <p:set>
                                      <p:cBhvr>
                                        <p:cTn id="29" dur="1" fill="hold">
                                          <p:stCondLst>
                                            <p:cond delay="0"/>
                                          </p:stCondLst>
                                        </p:cTn>
                                        <p:tgtEl>
                                          <p:spTgt spid="19"/>
                                        </p:tgtEl>
                                        <p:attrNameLst>
                                          <p:attrName>style.visibility</p:attrName>
                                        </p:attrNameLst>
                                      </p:cBhvr>
                                      <p:to>
                                        <p:strVal val="visible"/>
                                      </p:to>
                                    </p:set>
                                    <p:animEffect transition="in" filter="fade">
                                      <p:cBhvr>
                                        <p:cTn id="30" dur="1000"/>
                                        <p:tgtEl>
                                          <p:spTgt spid="19"/>
                                        </p:tgtEl>
                                      </p:cBhvr>
                                    </p:animEffect>
                                    <p:anim calcmode="lin" valueType="num">
                                      <p:cBhvr>
                                        <p:cTn id="31" dur="1000" fill="hold"/>
                                        <p:tgtEl>
                                          <p:spTgt spid="19"/>
                                        </p:tgtEl>
                                        <p:attrNameLst>
                                          <p:attrName>ppt_x</p:attrName>
                                        </p:attrNameLst>
                                      </p:cBhvr>
                                      <p:tavLst>
                                        <p:tav tm="0">
                                          <p:val>
                                            <p:strVal val="#ppt_x"/>
                                          </p:val>
                                        </p:tav>
                                        <p:tav tm="100000">
                                          <p:val>
                                            <p:strVal val="#ppt_x"/>
                                          </p:val>
                                        </p:tav>
                                      </p:tavLst>
                                    </p:anim>
                                    <p:anim calcmode="lin" valueType="num">
                                      <p:cBhvr>
                                        <p:cTn id="32" dur="1000" fill="hold"/>
                                        <p:tgtEl>
                                          <p:spTgt spid="19"/>
                                        </p:tgtEl>
                                        <p:attrNameLst>
                                          <p:attrName>ppt_y</p:attrName>
                                        </p:attrNameLst>
                                      </p:cBhvr>
                                      <p:tavLst>
                                        <p:tav tm="0">
                                          <p:val>
                                            <p:strVal val="#ppt_y+.1"/>
                                          </p:val>
                                        </p:tav>
                                        <p:tav tm="100000">
                                          <p:val>
                                            <p:strVal val="#ppt_y"/>
                                          </p:val>
                                        </p:tav>
                                      </p:tavLst>
                                    </p:anim>
                                  </p:childTnLst>
                                </p:cTn>
                              </p:par>
                              <p:par>
                                <p:cTn id="33" presetID="42" presetClass="entr" presetSubtype="0" fill="hold" grpId="0" nodeType="withEffect">
                                  <p:stCondLst>
                                    <p:cond delay="0"/>
                                  </p:stCondLst>
                                  <p:childTnLst>
                                    <p:set>
                                      <p:cBhvr>
                                        <p:cTn id="34" dur="1" fill="hold">
                                          <p:stCondLst>
                                            <p:cond delay="0"/>
                                          </p:stCondLst>
                                        </p:cTn>
                                        <p:tgtEl>
                                          <p:spTgt spid="20"/>
                                        </p:tgtEl>
                                        <p:attrNameLst>
                                          <p:attrName>style.visibility</p:attrName>
                                        </p:attrNameLst>
                                      </p:cBhvr>
                                      <p:to>
                                        <p:strVal val="visible"/>
                                      </p:to>
                                    </p:set>
                                    <p:animEffect transition="in" filter="fade">
                                      <p:cBhvr>
                                        <p:cTn id="35" dur="1000"/>
                                        <p:tgtEl>
                                          <p:spTgt spid="20"/>
                                        </p:tgtEl>
                                      </p:cBhvr>
                                    </p:animEffect>
                                    <p:anim calcmode="lin" valueType="num">
                                      <p:cBhvr>
                                        <p:cTn id="36" dur="1000" fill="hold"/>
                                        <p:tgtEl>
                                          <p:spTgt spid="20"/>
                                        </p:tgtEl>
                                        <p:attrNameLst>
                                          <p:attrName>ppt_x</p:attrName>
                                        </p:attrNameLst>
                                      </p:cBhvr>
                                      <p:tavLst>
                                        <p:tav tm="0">
                                          <p:val>
                                            <p:strVal val="#ppt_x"/>
                                          </p:val>
                                        </p:tav>
                                        <p:tav tm="100000">
                                          <p:val>
                                            <p:strVal val="#ppt_x"/>
                                          </p:val>
                                        </p:tav>
                                      </p:tavLst>
                                    </p:anim>
                                    <p:anim calcmode="lin" valueType="num">
                                      <p:cBhvr>
                                        <p:cTn id="37" dur="1000" fill="hold"/>
                                        <p:tgtEl>
                                          <p:spTgt spid="20"/>
                                        </p:tgtEl>
                                        <p:attrNameLst>
                                          <p:attrName>ppt_y</p:attrName>
                                        </p:attrNameLst>
                                      </p:cBhvr>
                                      <p:tavLst>
                                        <p:tav tm="0">
                                          <p:val>
                                            <p:strVal val="#ppt_y+.1"/>
                                          </p:val>
                                        </p:tav>
                                        <p:tav tm="100000">
                                          <p:val>
                                            <p:strVal val="#ppt_y"/>
                                          </p:val>
                                        </p:tav>
                                      </p:tavLst>
                                    </p:anim>
                                  </p:childTnLst>
                                </p:cTn>
                              </p:par>
                              <p:par>
                                <p:cTn id="38" presetID="42" presetClass="entr" presetSubtype="0" fill="hold" nodeType="withEffect">
                                  <p:stCondLst>
                                    <p:cond delay="0"/>
                                  </p:stCondLst>
                                  <p:childTnLst>
                                    <p:set>
                                      <p:cBhvr>
                                        <p:cTn id="39" dur="1" fill="hold">
                                          <p:stCondLst>
                                            <p:cond delay="0"/>
                                          </p:stCondLst>
                                        </p:cTn>
                                        <p:tgtEl>
                                          <p:spTgt spid="21"/>
                                        </p:tgtEl>
                                        <p:attrNameLst>
                                          <p:attrName>style.visibility</p:attrName>
                                        </p:attrNameLst>
                                      </p:cBhvr>
                                      <p:to>
                                        <p:strVal val="visible"/>
                                      </p:to>
                                    </p:set>
                                    <p:animEffect transition="in" filter="fade">
                                      <p:cBhvr>
                                        <p:cTn id="40" dur="1000"/>
                                        <p:tgtEl>
                                          <p:spTgt spid="21"/>
                                        </p:tgtEl>
                                      </p:cBhvr>
                                    </p:animEffect>
                                    <p:anim calcmode="lin" valueType="num">
                                      <p:cBhvr>
                                        <p:cTn id="41" dur="1000" fill="hold"/>
                                        <p:tgtEl>
                                          <p:spTgt spid="21"/>
                                        </p:tgtEl>
                                        <p:attrNameLst>
                                          <p:attrName>ppt_x</p:attrName>
                                        </p:attrNameLst>
                                      </p:cBhvr>
                                      <p:tavLst>
                                        <p:tav tm="0">
                                          <p:val>
                                            <p:strVal val="#ppt_x"/>
                                          </p:val>
                                        </p:tav>
                                        <p:tav tm="100000">
                                          <p:val>
                                            <p:strVal val="#ppt_x"/>
                                          </p:val>
                                        </p:tav>
                                      </p:tavLst>
                                    </p:anim>
                                    <p:anim calcmode="lin" valueType="num">
                                      <p:cBhvr>
                                        <p:cTn id="42" dur="1000" fill="hold"/>
                                        <p:tgtEl>
                                          <p:spTgt spid="21"/>
                                        </p:tgtEl>
                                        <p:attrNameLst>
                                          <p:attrName>ppt_y</p:attrName>
                                        </p:attrNameLst>
                                      </p:cBhvr>
                                      <p:tavLst>
                                        <p:tav tm="0">
                                          <p:val>
                                            <p:strVal val="#ppt_y+.1"/>
                                          </p:val>
                                        </p:tav>
                                        <p:tav tm="100000">
                                          <p:val>
                                            <p:strVal val="#ppt_y"/>
                                          </p:val>
                                        </p:tav>
                                      </p:tavLst>
                                    </p:anim>
                                  </p:childTnLst>
                                </p:cTn>
                              </p:par>
                              <p:par>
                                <p:cTn id="43" presetID="42" presetClass="entr" presetSubtype="0" fill="hold" nodeType="withEffect">
                                  <p:stCondLst>
                                    <p:cond delay="0"/>
                                  </p:stCondLst>
                                  <p:childTnLst>
                                    <p:set>
                                      <p:cBhvr>
                                        <p:cTn id="44" dur="1" fill="hold">
                                          <p:stCondLst>
                                            <p:cond delay="0"/>
                                          </p:stCondLst>
                                        </p:cTn>
                                        <p:tgtEl>
                                          <p:spTgt spid="22"/>
                                        </p:tgtEl>
                                        <p:attrNameLst>
                                          <p:attrName>style.visibility</p:attrName>
                                        </p:attrNameLst>
                                      </p:cBhvr>
                                      <p:to>
                                        <p:strVal val="visible"/>
                                      </p:to>
                                    </p:set>
                                    <p:animEffect transition="in" filter="fade">
                                      <p:cBhvr>
                                        <p:cTn id="45" dur="1000"/>
                                        <p:tgtEl>
                                          <p:spTgt spid="22"/>
                                        </p:tgtEl>
                                      </p:cBhvr>
                                    </p:animEffect>
                                    <p:anim calcmode="lin" valueType="num">
                                      <p:cBhvr>
                                        <p:cTn id="46" dur="1000" fill="hold"/>
                                        <p:tgtEl>
                                          <p:spTgt spid="22"/>
                                        </p:tgtEl>
                                        <p:attrNameLst>
                                          <p:attrName>ppt_x</p:attrName>
                                        </p:attrNameLst>
                                      </p:cBhvr>
                                      <p:tavLst>
                                        <p:tav tm="0">
                                          <p:val>
                                            <p:strVal val="#ppt_x"/>
                                          </p:val>
                                        </p:tav>
                                        <p:tav tm="100000">
                                          <p:val>
                                            <p:strVal val="#ppt_x"/>
                                          </p:val>
                                        </p:tav>
                                      </p:tavLst>
                                    </p:anim>
                                    <p:anim calcmode="lin" valueType="num">
                                      <p:cBhvr>
                                        <p:cTn id="47" dur="1000" fill="hold"/>
                                        <p:tgtEl>
                                          <p:spTgt spid="22"/>
                                        </p:tgtEl>
                                        <p:attrNameLst>
                                          <p:attrName>ppt_y</p:attrName>
                                        </p:attrNameLst>
                                      </p:cBhvr>
                                      <p:tavLst>
                                        <p:tav tm="0">
                                          <p:val>
                                            <p:strVal val="#ppt_y+.1"/>
                                          </p:val>
                                        </p:tav>
                                        <p:tav tm="100000">
                                          <p:val>
                                            <p:strVal val="#ppt_y"/>
                                          </p:val>
                                        </p:tav>
                                      </p:tavLst>
                                    </p:anim>
                                  </p:childTnLst>
                                </p:cTn>
                              </p:par>
                              <p:par>
                                <p:cTn id="48" presetID="42" presetClass="entr" presetSubtype="0" fill="hold" nodeType="withEffect">
                                  <p:stCondLst>
                                    <p:cond delay="0"/>
                                  </p:stCondLst>
                                  <p:childTnLst>
                                    <p:set>
                                      <p:cBhvr>
                                        <p:cTn id="49" dur="1" fill="hold">
                                          <p:stCondLst>
                                            <p:cond delay="0"/>
                                          </p:stCondLst>
                                        </p:cTn>
                                        <p:tgtEl>
                                          <p:spTgt spid="23"/>
                                        </p:tgtEl>
                                        <p:attrNameLst>
                                          <p:attrName>style.visibility</p:attrName>
                                        </p:attrNameLst>
                                      </p:cBhvr>
                                      <p:to>
                                        <p:strVal val="visible"/>
                                      </p:to>
                                    </p:set>
                                    <p:animEffect transition="in" filter="fade">
                                      <p:cBhvr>
                                        <p:cTn id="50" dur="1000"/>
                                        <p:tgtEl>
                                          <p:spTgt spid="23"/>
                                        </p:tgtEl>
                                      </p:cBhvr>
                                    </p:animEffect>
                                    <p:anim calcmode="lin" valueType="num">
                                      <p:cBhvr>
                                        <p:cTn id="51" dur="1000" fill="hold"/>
                                        <p:tgtEl>
                                          <p:spTgt spid="23"/>
                                        </p:tgtEl>
                                        <p:attrNameLst>
                                          <p:attrName>ppt_x</p:attrName>
                                        </p:attrNameLst>
                                      </p:cBhvr>
                                      <p:tavLst>
                                        <p:tav tm="0">
                                          <p:val>
                                            <p:strVal val="#ppt_x"/>
                                          </p:val>
                                        </p:tav>
                                        <p:tav tm="100000">
                                          <p:val>
                                            <p:strVal val="#ppt_x"/>
                                          </p:val>
                                        </p:tav>
                                      </p:tavLst>
                                    </p:anim>
                                    <p:anim calcmode="lin" valueType="num">
                                      <p:cBhvr>
                                        <p:cTn id="52" dur="1000" fill="hold"/>
                                        <p:tgtEl>
                                          <p:spTgt spid="23"/>
                                        </p:tgtEl>
                                        <p:attrNameLst>
                                          <p:attrName>ppt_y</p:attrName>
                                        </p:attrNameLst>
                                      </p:cBhvr>
                                      <p:tavLst>
                                        <p:tav tm="0">
                                          <p:val>
                                            <p:strVal val="#ppt_y+.1"/>
                                          </p:val>
                                        </p:tav>
                                        <p:tav tm="100000">
                                          <p:val>
                                            <p:strVal val="#ppt_y"/>
                                          </p:val>
                                        </p:tav>
                                      </p:tavLst>
                                    </p:anim>
                                  </p:childTnLst>
                                </p:cTn>
                              </p:par>
                              <p:par>
                                <p:cTn id="53" presetID="42" presetClass="entr" presetSubtype="0" fill="hold" nodeType="withEffect">
                                  <p:stCondLst>
                                    <p:cond delay="0"/>
                                  </p:stCondLst>
                                  <p:childTnLst>
                                    <p:set>
                                      <p:cBhvr>
                                        <p:cTn id="54" dur="1" fill="hold">
                                          <p:stCondLst>
                                            <p:cond delay="0"/>
                                          </p:stCondLst>
                                        </p:cTn>
                                        <p:tgtEl>
                                          <p:spTgt spid="24"/>
                                        </p:tgtEl>
                                        <p:attrNameLst>
                                          <p:attrName>style.visibility</p:attrName>
                                        </p:attrNameLst>
                                      </p:cBhvr>
                                      <p:to>
                                        <p:strVal val="visible"/>
                                      </p:to>
                                    </p:set>
                                    <p:animEffect transition="in" filter="fade">
                                      <p:cBhvr>
                                        <p:cTn id="55" dur="1000"/>
                                        <p:tgtEl>
                                          <p:spTgt spid="24"/>
                                        </p:tgtEl>
                                      </p:cBhvr>
                                    </p:animEffect>
                                    <p:anim calcmode="lin" valueType="num">
                                      <p:cBhvr>
                                        <p:cTn id="56" dur="1000" fill="hold"/>
                                        <p:tgtEl>
                                          <p:spTgt spid="24"/>
                                        </p:tgtEl>
                                        <p:attrNameLst>
                                          <p:attrName>ppt_x</p:attrName>
                                        </p:attrNameLst>
                                      </p:cBhvr>
                                      <p:tavLst>
                                        <p:tav tm="0">
                                          <p:val>
                                            <p:strVal val="#ppt_x"/>
                                          </p:val>
                                        </p:tav>
                                        <p:tav tm="100000">
                                          <p:val>
                                            <p:strVal val="#ppt_x"/>
                                          </p:val>
                                        </p:tav>
                                      </p:tavLst>
                                    </p:anim>
                                    <p:anim calcmode="lin" valueType="num">
                                      <p:cBhvr>
                                        <p:cTn id="57" dur="1000" fill="hold"/>
                                        <p:tgtEl>
                                          <p:spTgt spid="24"/>
                                        </p:tgtEl>
                                        <p:attrNameLst>
                                          <p:attrName>ppt_y</p:attrName>
                                        </p:attrNameLst>
                                      </p:cBhvr>
                                      <p:tavLst>
                                        <p:tav tm="0">
                                          <p:val>
                                            <p:strVal val="#ppt_y+.1"/>
                                          </p:val>
                                        </p:tav>
                                        <p:tav tm="100000">
                                          <p:val>
                                            <p:strVal val="#ppt_y"/>
                                          </p:val>
                                        </p:tav>
                                      </p:tavLst>
                                    </p:anim>
                                  </p:childTnLst>
                                </p:cTn>
                              </p:par>
                              <p:par>
                                <p:cTn id="58" presetID="42" presetClass="entr" presetSubtype="0" fill="hold" nodeType="withEffect">
                                  <p:stCondLst>
                                    <p:cond delay="0"/>
                                  </p:stCondLst>
                                  <p:childTnLst>
                                    <p:set>
                                      <p:cBhvr>
                                        <p:cTn id="59" dur="1" fill="hold">
                                          <p:stCondLst>
                                            <p:cond delay="0"/>
                                          </p:stCondLst>
                                        </p:cTn>
                                        <p:tgtEl>
                                          <p:spTgt spid="25"/>
                                        </p:tgtEl>
                                        <p:attrNameLst>
                                          <p:attrName>style.visibility</p:attrName>
                                        </p:attrNameLst>
                                      </p:cBhvr>
                                      <p:to>
                                        <p:strVal val="visible"/>
                                      </p:to>
                                    </p:set>
                                    <p:animEffect transition="in" filter="fade">
                                      <p:cBhvr>
                                        <p:cTn id="60" dur="1000"/>
                                        <p:tgtEl>
                                          <p:spTgt spid="25"/>
                                        </p:tgtEl>
                                      </p:cBhvr>
                                    </p:animEffect>
                                    <p:anim calcmode="lin" valueType="num">
                                      <p:cBhvr>
                                        <p:cTn id="61" dur="1000" fill="hold"/>
                                        <p:tgtEl>
                                          <p:spTgt spid="25"/>
                                        </p:tgtEl>
                                        <p:attrNameLst>
                                          <p:attrName>ppt_x</p:attrName>
                                        </p:attrNameLst>
                                      </p:cBhvr>
                                      <p:tavLst>
                                        <p:tav tm="0">
                                          <p:val>
                                            <p:strVal val="#ppt_x"/>
                                          </p:val>
                                        </p:tav>
                                        <p:tav tm="100000">
                                          <p:val>
                                            <p:strVal val="#ppt_x"/>
                                          </p:val>
                                        </p:tav>
                                      </p:tavLst>
                                    </p:anim>
                                    <p:anim calcmode="lin" valueType="num">
                                      <p:cBhvr>
                                        <p:cTn id="62" dur="1000" fill="hold"/>
                                        <p:tgtEl>
                                          <p:spTgt spid="25"/>
                                        </p:tgtEl>
                                        <p:attrNameLst>
                                          <p:attrName>ppt_y</p:attrName>
                                        </p:attrNameLst>
                                      </p:cBhvr>
                                      <p:tavLst>
                                        <p:tav tm="0">
                                          <p:val>
                                            <p:strVal val="#ppt_y+.1"/>
                                          </p:val>
                                        </p:tav>
                                        <p:tav tm="100000">
                                          <p:val>
                                            <p:strVal val="#ppt_y"/>
                                          </p:val>
                                        </p:tav>
                                      </p:tavLst>
                                    </p:anim>
                                  </p:childTnLst>
                                </p:cTn>
                              </p:par>
                              <p:par>
                                <p:cTn id="63" presetID="42" presetClass="entr" presetSubtype="0" fill="hold" nodeType="withEffect">
                                  <p:stCondLst>
                                    <p:cond delay="0"/>
                                  </p:stCondLst>
                                  <p:childTnLst>
                                    <p:set>
                                      <p:cBhvr>
                                        <p:cTn id="64" dur="1" fill="hold">
                                          <p:stCondLst>
                                            <p:cond delay="0"/>
                                          </p:stCondLst>
                                        </p:cTn>
                                        <p:tgtEl>
                                          <p:spTgt spid="26"/>
                                        </p:tgtEl>
                                        <p:attrNameLst>
                                          <p:attrName>style.visibility</p:attrName>
                                        </p:attrNameLst>
                                      </p:cBhvr>
                                      <p:to>
                                        <p:strVal val="visible"/>
                                      </p:to>
                                    </p:set>
                                    <p:animEffect transition="in" filter="fade">
                                      <p:cBhvr>
                                        <p:cTn id="65" dur="1000"/>
                                        <p:tgtEl>
                                          <p:spTgt spid="26"/>
                                        </p:tgtEl>
                                      </p:cBhvr>
                                    </p:animEffect>
                                    <p:anim calcmode="lin" valueType="num">
                                      <p:cBhvr>
                                        <p:cTn id="66" dur="1000" fill="hold"/>
                                        <p:tgtEl>
                                          <p:spTgt spid="26"/>
                                        </p:tgtEl>
                                        <p:attrNameLst>
                                          <p:attrName>ppt_x</p:attrName>
                                        </p:attrNameLst>
                                      </p:cBhvr>
                                      <p:tavLst>
                                        <p:tav tm="0">
                                          <p:val>
                                            <p:strVal val="#ppt_x"/>
                                          </p:val>
                                        </p:tav>
                                        <p:tav tm="100000">
                                          <p:val>
                                            <p:strVal val="#ppt_x"/>
                                          </p:val>
                                        </p:tav>
                                      </p:tavLst>
                                    </p:anim>
                                    <p:anim calcmode="lin" valueType="num">
                                      <p:cBhvr>
                                        <p:cTn id="67" dur="1000" fill="hold"/>
                                        <p:tgtEl>
                                          <p:spTgt spid="26"/>
                                        </p:tgtEl>
                                        <p:attrNameLst>
                                          <p:attrName>ppt_y</p:attrName>
                                        </p:attrNameLst>
                                      </p:cBhvr>
                                      <p:tavLst>
                                        <p:tav tm="0">
                                          <p:val>
                                            <p:strVal val="#ppt_y+.1"/>
                                          </p:val>
                                        </p:tav>
                                        <p:tav tm="100000">
                                          <p:val>
                                            <p:strVal val="#ppt_y"/>
                                          </p:val>
                                        </p:tav>
                                      </p:tavLst>
                                    </p:anim>
                                  </p:childTnLst>
                                </p:cTn>
                              </p:par>
                              <p:par>
                                <p:cTn id="68" presetID="42" presetClass="entr" presetSubtype="0" fill="hold" nodeType="withEffect">
                                  <p:stCondLst>
                                    <p:cond delay="0"/>
                                  </p:stCondLst>
                                  <p:childTnLst>
                                    <p:set>
                                      <p:cBhvr>
                                        <p:cTn id="69" dur="1" fill="hold">
                                          <p:stCondLst>
                                            <p:cond delay="0"/>
                                          </p:stCondLst>
                                        </p:cTn>
                                        <p:tgtEl>
                                          <p:spTgt spid="27"/>
                                        </p:tgtEl>
                                        <p:attrNameLst>
                                          <p:attrName>style.visibility</p:attrName>
                                        </p:attrNameLst>
                                      </p:cBhvr>
                                      <p:to>
                                        <p:strVal val="visible"/>
                                      </p:to>
                                    </p:set>
                                    <p:animEffect transition="in" filter="fade">
                                      <p:cBhvr>
                                        <p:cTn id="70" dur="1000"/>
                                        <p:tgtEl>
                                          <p:spTgt spid="27"/>
                                        </p:tgtEl>
                                      </p:cBhvr>
                                    </p:animEffect>
                                    <p:anim calcmode="lin" valueType="num">
                                      <p:cBhvr>
                                        <p:cTn id="71" dur="1000" fill="hold"/>
                                        <p:tgtEl>
                                          <p:spTgt spid="27"/>
                                        </p:tgtEl>
                                        <p:attrNameLst>
                                          <p:attrName>ppt_x</p:attrName>
                                        </p:attrNameLst>
                                      </p:cBhvr>
                                      <p:tavLst>
                                        <p:tav tm="0">
                                          <p:val>
                                            <p:strVal val="#ppt_x"/>
                                          </p:val>
                                        </p:tav>
                                        <p:tav tm="100000">
                                          <p:val>
                                            <p:strVal val="#ppt_x"/>
                                          </p:val>
                                        </p:tav>
                                      </p:tavLst>
                                    </p:anim>
                                    <p:anim calcmode="lin" valueType="num">
                                      <p:cBhvr>
                                        <p:cTn id="72" dur="1000" fill="hold"/>
                                        <p:tgtEl>
                                          <p:spTgt spid="27"/>
                                        </p:tgtEl>
                                        <p:attrNameLst>
                                          <p:attrName>ppt_y</p:attrName>
                                        </p:attrNameLst>
                                      </p:cBhvr>
                                      <p:tavLst>
                                        <p:tav tm="0">
                                          <p:val>
                                            <p:strVal val="#ppt_y+.1"/>
                                          </p:val>
                                        </p:tav>
                                        <p:tav tm="100000">
                                          <p:val>
                                            <p:strVal val="#ppt_y"/>
                                          </p:val>
                                        </p:tav>
                                      </p:tavLst>
                                    </p:anim>
                                  </p:childTnLst>
                                </p:cTn>
                              </p:par>
                              <p:par>
                                <p:cTn id="73" presetID="42" presetClass="entr" presetSubtype="0" fill="hold" nodeType="withEffect">
                                  <p:stCondLst>
                                    <p:cond delay="0"/>
                                  </p:stCondLst>
                                  <p:childTnLst>
                                    <p:set>
                                      <p:cBhvr>
                                        <p:cTn id="74" dur="1" fill="hold">
                                          <p:stCondLst>
                                            <p:cond delay="0"/>
                                          </p:stCondLst>
                                        </p:cTn>
                                        <p:tgtEl>
                                          <p:spTgt spid="28"/>
                                        </p:tgtEl>
                                        <p:attrNameLst>
                                          <p:attrName>style.visibility</p:attrName>
                                        </p:attrNameLst>
                                      </p:cBhvr>
                                      <p:to>
                                        <p:strVal val="visible"/>
                                      </p:to>
                                    </p:set>
                                    <p:animEffect transition="in" filter="fade">
                                      <p:cBhvr>
                                        <p:cTn id="75" dur="1000"/>
                                        <p:tgtEl>
                                          <p:spTgt spid="28"/>
                                        </p:tgtEl>
                                      </p:cBhvr>
                                    </p:animEffect>
                                    <p:anim calcmode="lin" valueType="num">
                                      <p:cBhvr>
                                        <p:cTn id="76" dur="1000" fill="hold"/>
                                        <p:tgtEl>
                                          <p:spTgt spid="28"/>
                                        </p:tgtEl>
                                        <p:attrNameLst>
                                          <p:attrName>ppt_x</p:attrName>
                                        </p:attrNameLst>
                                      </p:cBhvr>
                                      <p:tavLst>
                                        <p:tav tm="0">
                                          <p:val>
                                            <p:strVal val="#ppt_x"/>
                                          </p:val>
                                        </p:tav>
                                        <p:tav tm="100000">
                                          <p:val>
                                            <p:strVal val="#ppt_x"/>
                                          </p:val>
                                        </p:tav>
                                      </p:tavLst>
                                    </p:anim>
                                    <p:anim calcmode="lin" valueType="num">
                                      <p:cBhvr>
                                        <p:cTn id="77" dur="1000" fill="hold"/>
                                        <p:tgtEl>
                                          <p:spTgt spid="28"/>
                                        </p:tgtEl>
                                        <p:attrNameLst>
                                          <p:attrName>ppt_y</p:attrName>
                                        </p:attrNameLst>
                                      </p:cBhvr>
                                      <p:tavLst>
                                        <p:tav tm="0">
                                          <p:val>
                                            <p:strVal val="#ppt_y+.1"/>
                                          </p:val>
                                        </p:tav>
                                        <p:tav tm="100000">
                                          <p:val>
                                            <p:strVal val="#ppt_y"/>
                                          </p:val>
                                        </p:tav>
                                      </p:tavLst>
                                    </p:anim>
                                  </p:childTnLst>
                                </p:cTn>
                              </p:par>
                              <p:par>
                                <p:cTn id="78" presetID="42" presetClass="entr" presetSubtype="0" fill="hold" grpId="0" nodeType="withEffect">
                                  <p:stCondLst>
                                    <p:cond delay="0"/>
                                  </p:stCondLst>
                                  <p:childTnLst>
                                    <p:set>
                                      <p:cBhvr>
                                        <p:cTn id="79" dur="1" fill="hold">
                                          <p:stCondLst>
                                            <p:cond delay="0"/>
                                          </p:stCondLst>
                                        </p:cTn>
                                        <p:tgtEl>
                                          <p:spTgt spid="29"/>
                                        </p:tgtEl>
                                        <p:attrNameLst>
                                          <p:attrName>style.visibility</p:attrName>
                                        </p:attrNameLst>
                                      </p:cBhvr>
                                      <p:to>
                                        <p:strVal val="visible"/>
                                      </p:to>
                                    </p:set>
                                    <p:animEffect transition="in" filter="fade">
                                      <p:cBhvr>
                                        <p:cTn id="80" dur="1000"/>
                                        <p:tgtEl>
                                          <p:spTgt spid="29"/>
                                        </p:tgtEl>
                                      </p:cBhvr>
                                    </p:animEffect>
                                    <p:anim calcmode="lin" valueType="num">
                                      <p:cBhvr>
                                        <p:cTn id="81" dur="1000" fill="hold"/>
                                        <p:tgtEl>
                                          <p:spTgt spid="29"/>
                                        </p:tgtEl>
                                        <p:attrNameLst>
                                          <p:attrName>ppt_x</p:attrName>
                                        </p:attrNameLst>
                                      </p:cBhvr>
                                      <p:tavLst>
                                        <p:tav tm="0">
                                          <p:val>
                                            <p:strVal val="#ppt_x"/>
                                          </p:val>
                                        </p:tav>
                                        <p:tav tm="100000">
                                          <p:val>
                                            <p:strVal val="#ppt_x"/>
                                          </p:val>
                                        </p:tav>
                                      </p:tavLst>
                                    </p:anim>
                                    <p:anim calcmode="lin" valueType="num">
                                      <p:cBhvr>
                                        <p:cTn id="82" dur="1000" fill="hold"/>
                                        <p:tgtEl>
                                          <p:spTgt spid="29"/>
                                        </p:tgtEl>
                                        <p:attrNameLst>
                                          <p:attrName>ppt_y</p:attrName>
                                        </p:attrNameLst>
                                      </p:cBhvr>
                                      <p:tavLst>
                                        <p:tav tm="0">
                                          <p:val>
                                            <p:strVal val="#ppt_y+.1"/>
                                          </p:val>
                                        </p:tav>
                                        <p:tav tm="100000">
                                          <p:val>
                                            <p:strVal val="#ppt_y"/>
                                          </p:val>
                                        </p:tav>
                                      </p:tavLst>
                                    </p:anim>
                                  </p:childTnLst>
                                </p:cTn>
                              </p:par>
                              <p:par>
                                <p:cTn id="83" presetID="42" presetClass="entr" presetSubtype="0" fill="hold" grpId="0" nodeType="withEffect">
                                  <p:stCondLst>
                                    <p:cond delay="0"/>
                                  </p:stCondLst>
                                  <p:childTnLst>
                                    <p:set>
                                      <p:cBhvr>
                                        <p:cTn id="84" dur="1" fill="hold">
                                          <p:stCondLst>
                                            <p:cond delay="0"/>
                                          </p:stCondLst>
                                        </p:cTn>
                                        <p:tgtEl>
                                          <p:spTgt spid="31"/>
                                        </p:tgtEl>
                                        <p:attrNameLst>
                                          <p:attrName>style.visibility</p:attrName>
                                        </p:attrNameLst>
                                      </p:cBhvr>
                                      <p:to>
                                        <p:strVal val="visible"/>
                                      </p:to>
                                    </p:set>
                                    <p:animEffect transition="in" filter="fade">
                                      <p:cBhvr>
                                        <p:cTn id="85" dur="1000"/>
                                        <p:tgtEl>
                                          <p:spTgt spid="31"/>
                                        </p:tgtEl>
                                      </p:cBhvr>
                                    </p:animEffect>
                                    <p:anim calcmode="lin" valueType="num">
                                      <p:cBhvr>
                                        <p:cTn id="86" dur="1000" fill="hold"/>
                                        <p:tgtEl>
                                          <p:spTgt spid="31"/>
                                        </p:tgtEl>
                                        <p:attrNameLst>
                                          <p:attrName>ppt_x</p:attrName>
                                        </p:attrNameLst>
                                      </p:cBhvr>
                                      <p:tavLst>
                                        <p:tav tm="0">
                                          <p:val>
                                            <p:strVal val="#ppt_x"/>
                                          </p:val>
                                        </p:tav>
                                        <p:tav tm="100000">
                                          <p:val>
                                            <p:strVal val="#ppt_x"/>
                                          </p:val>
                                        </p:tav>
                                      </p:tavLst>
                                    </p:anim>
                                    <p:anim calcmode="lin" valueType="num">
                                      <p:cBhvr>
                                        <p:cTn id="87" dur="1000" fill="hold"/>
                                        <p:tgtEl>
                                          <p:spTgt spid="31"/>
                                        </p:tgtEl>
                                        <p:attrNameLst>
                                          <p:attrName>ppt_y</p:attrName>
                                        </p:attrNameLst>
                                      </p:cBhvr>
                                      <p:tavLst>
                                        <p:tav tm="0">
                                          <p:val>
                                            <p:strVal val="#ppt_y+.1"/>
                                          </p:val>
                                        </p:tav>
                                        <p:tav tm="100000">
                                          <p:val>
                                            <p:strVal val="#ppt_y"/>
                                          </p:val>
                                        </p:tav>
                                      </p:tavLst>
                                    </p:anim>
                                  </p:childTnLst>
                                </p:cTn>
                              </p:par>
                              <p:par>
                                <p:cTn id="88" presetID="42" presetClass="entr" presetSubtype="0" fill="hold" grpId="0" nodeType="withEffect">
                                  <p:stCondLst>
                                    <p:cond delay="0"/>
                                  </p:stCondLst>
                                  <p:childTnLst>
                                    <p:set>
                                      <p:cBhvr>
                                        <p:cTn id="89" dur="1" fill="hold">
                                          <p:stCondLst>
                                            <p:cond delay="0"/>
                                          </p:stCondLst>
                                        </p:cTn>
                                        <p:tgtEl>
                                          <p:spTgt spid="32"/>
                                        </p:tgtEl>
                                        <p:attrNameLst>
                                          <p:attrName>style.visibility</p:attrName>
                                        </p:attrNameLst>
                                      </p:cBhvr>
                                      <p:to>
                                        <p:strVal val="visible"/>
                                      </p:to>
                                    </p:set>
                                    <p:animEffect transition="in" filter="fade">
                                      <p:cBhvr>
                                        <p:cTn id="90" dur="1000"/>
                                        <p:tgtEl>
                                          <p:spTgt spid="32"/>
                                        </p:tgtEl>
                                      </p:cBhvr>
                                    </p:animEffect>
                                    <p:anim calcmode="lin" valueType="num">
                                      <p:cBhvr>
                                        <p:cTn id="91" dur="1000" fill="hold"/>
                                        <p:tgtEl>
                                          <p:spTgt spid="32"/>
                                        </p:tgtEl>
                                        <p:attrNameLst>
                                          <p:attrName>ppt_x</p:attrName>
                                        </p:attrNameLst>
                                      </p:cBhvr>
                                      <p:tavLst>
                                        <p:tav tm="0">
                                          <p:val>
                                            <p:strVal val="#ppt_x"/>
                                          </p:val>
                                        </p:tav>
                                        <p:tav tm="100000">
                                          <p:val>
                                            <p:strVal val="#ppt_x"/>
                                          </p:val>
                                        </p:tav>
                                      </p:tavLst>
                                    </p:anim>
                                    <p:anim calcmode="lin" valueType="num">
                                      <p:cBhvr>
                                        <p:cTn id="92"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utoUpdateAnimBg="0"/>
      <p:bldP spid="4" grpId="0"/>
      <p:bldP spid="5" grpId="0"/>
      <p:bldP spid="16" grpId="0" animBg="1"/>
      <p:bldP spid="18" grpId="0" animBg="1"/>
      <p:bldP spid="19" grpId="0" animBg="1"/>
      <p:bldP spid="20" grpId="0" animBg="1"/>
      <p:bldP spid="29" grpId="0"/>
      <p:bldP spid="31" grpId="0"/>
      <p:bldP spid="3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26"/>
          <p:cNvSpPr txBox="1">
            <a:spLocks noChangeArrowheads="1"/>
          </p:cNvSpPr>
          <p:nvPr/>
        </p:nvSpPr>
        <p:spPr bwMode="auto">
          <a:xfrm>
            <a:off x="6019800" y="240268"/>
            <a:ext cx="2895600" cy="369332"/>
          </a:xfrm>
          <a:prstGeom prst="rect">
            <a:avLst/>
          </a:prstGeom>
          <a:noFill/>
          <a:ln w="9525">
            <a:noFill/>
            <a:miter lim="800000"/>
            <a:headEnd/>
            <a:tailEnd/>
          </a:ln>
        </p:spPr>
        <p:txBody>
          <a:bodyPr wrap="square">
            <a:spAutoFit/>
          </a:bodyPr>
          <a:lstStyle/>
          <a:p>
            <a:r>
              <a:rPr lang="en-US" altLang="zh-CN" b="1" dirty="0" smtClean="0">
                <a:solidFill>
                  <a:schemeClr val="bg1">
                    <a:lumMod val="95000"/>
                  </a:schemeClr>
                </a:solidFill>
              </a:rPr>
              <a:t>《</a:t>
            </a:r>
            <a:r>
              <a:rPr lang="zh-CN" altLang="en-US" b="1" dirty="0" smtClean="0">
                <a:solidFill>
                  <a:schemeClr val="bg1">
                    <a:lumMod val="95000"/>
                  </a:schemeClr>
                </a:solidFill>
              </a:rPr>
              <a:t>通信系统设计与应用</a:t>
            </a:r>
            <a:r>
              <a:rPr lang="en-US" altLang="zh-CN" b="1" dirty="0" smtClean="0">
                <a:solidFill>
                  <a:schemeClr val="bg1">
                    <a:lumMod val="95000"/>
                  </a:schemeClr>
                </a:solidFill>
              </a:rPr>
              <a:t>》</a:t>
            </a:r>
            <a:endParaRPr lang="zh-CN" altLang="en-US" b="1" dirty="0">
              <a:solidFill>
                <a:schemeClr val="bg1">
                  <a:lumMod val="95000"/>
                </a:schemeClr>
              </a:solidFill>
            </a:endParaRPr>
          </a:p>
        </p:txBody>
      </p:sp>
      <p:sp>
        <p:nvSpPr>
          <p:cNvPr id="4" name="Rectangle 12"/>
          <p:cNvSpPr>
            <a:spLocks noChangeArrowheads="1"/>
          </p:cNvSpPr>
          <p:nvPr/>
        </p:nvSpPr>
        <p:spPr bwMode="auto">
          <a:xfrm>
            <a:off x="609600" y="1219200"/>
            <a:ext cx="8001000" cy="4875181"/>
          </a:xfrm>
          <a:prstGeom prst="rect">
            <a:avLst/>
          </a:prstGeom>
          <a:noFill/>
          <a:ln w="9525">
            <a:noFill/>
            <a:miter lim="800000"/>
            <a:headEnd/>
            <a:tailEnd/>
          </a:ln>
        </p:spPr>
        <p:txBody>
          <a:bodyPr wrap="square">
            <a:spAutoFit/>
          </a:bodyPr>
          <a:lstStyle/>
          <a:p>
            <a:pPr>
              <a:lnSpc>
                <a:spcPct val="150000"/>
              </a:lnSpc>
              <a:spcBef>
                <a:spcPct val="20000"/>
              </a:spcBef>
              <a:buClr>
                <a:schemeClr val="accent2"/>
              </a:buClr>
              <a:buSzPct val="75000"/>
              <a:buFont typeface="Monotype Sorts" pitchFamily="2" charset="2"/>
              <a:buNone/>
            </a:pPr>
            <a:r>
              <a:rPr kumimoji="0" lang="zh-CN" altLang="en-US" sz="2800" u="sng" dirty="0" smtClean="0">
                <a:latin typeface="Times New Roman" pitchFamily="18" charset="0"/>
                <a:ea typeface="黑体" pitchFamily="2" charset="-122"/>
              </a:rPr>
              <a:t>二、差错控制原理</a:t>
            </a:r>
            <a:r>
              <a:rPr kumimoji="0" lang="zh-CN" altLang="en-GB" sz="2800" u="sng" dirty="0" smtClean="0">
                <a:latin typeface="Times New Roman" pitchFamily="18" charset="0"/>
                <a:ea typeface="黑体" pitchFamily="2" charset="-122"/>
              </a:rPr>
              <a:t> </a:t>
            </a:r>
            <a:endParaRPr lang="en-US" altLang="zh-CN" sz="2800" u="sng" dirty="0" smtClean="0">
              <a:latin typeface="Times New Roman" pitchFamily="18" charset="0"/>
              <a:ea typeface="黑体" pitchFamily="2" charset="-122"/>
            </a:endParaRPr>
          </a:p>
          <a:p>
            <a:pPr>
              <a:lnSpc>
                <a:spcPct val="150000"/>
              </a:lnSpc>
              <a:spcBef>
                <a:spcPct val="20000"/>
              </a:spcBef>
              <a:buClr>
                <a:schemeClr val="accent2"/>
              </a:buClr>
              <a:buSzPct val="75000"/>
              <a:buFont typeface="Monotype Sorts" pitchFamily="2" charset="2"/>
              <a:buNone/>
            </a:pPr>
            <a:r>
              <a:rPr kumimoji="0" lang="zh-CN" altLang="en-US" sz="2800" dirty="0" smtClean="0">
                <a:latin typeface="Times New Roman" pitchFamily="18" charset="0"/>
                <a:ea typeface="黑体" pitchFamily="2" charset="-122"/>
              </a:rPr>
              <a:t>        在</a:t>
            </a:r>
            <a:r>
              <a:rPr kumimoji="0" lang="zh-CN" altLang="en-US" sz="2800" dirty="0">
                <a:latin typeface="Times New Roman" pitchFamily="18" charset="0"/>
                <a:ea typeface="黑体" pitchFamily="2" charset="-122"/>
              </a:rPr>
              <a:t>信息码序列中加</a:t>
            </a:r>
            <a:r>
              <a:rPr kumimoji="0" lang="zh-CN" altLang="en-US" sz="2800" dirty="0">
                <a:solidFill>
                  <a:srgbClr val="002060"/>
                </a:solidFill>
                <a:latin typeface="Times New Roman" pitchFamily="18" charset="0"/>
                <a:ea typeface="黑体" pitchFamily="2" charset="-122"/>
              </a:rPr>
              <a:t>监督码</a:t>
            </a:r>
            <a:r>
              <a:rPr kumimoji="0" lang="zh-CN" altLang="en-US" sz="2800" dirty="0">
                <a:latin typeface="Times New Roman" pitchFamily="18" charset="0"/>
                <a:ea typeface="黑体" pitchFamily="2" charset="-122"/>
              </a:rPr>
              <a:t>就称为</a:t>
            </a:r>
            <a:r>
              <a:rPr kumimoji="0" lang="zh-CN" altLang="en-US" sz="2800" dirty="0">
                <a:solidFill>
                  <a:srgbClr val="FF0000"/>
                </a:solidFill>
                <a:latin typeface="Times New Roman" pitchFamily="18" charset="0"/>
                <a:ea typeface="黑体" pitchFamily="2" charset="-122"/>
              </a:rPr>
              <a:t>差错控制编码</a:t>
            </a:r>
            <a:r>
              <a:rPr kumimoji="0" lang="zh-CN" altLang="en-US" sz="2800" dirty="0">
                <a:latin typeface="Times New Roman" pitchFamily="18" charset="0"/>
                <a:ea typeface="黑体" pitchFamily="2" charset="-122"/>
              </a:rPr>
              <a:t>，也叫纠错编码。</a:t>
            </a:r>
          </a:p>
          <a:p>
            <a:pPr>
              <a:lnSpc>
                <a:spcPct val="150000"/>
              </a:lnSpc>
              <a:spcBef>
                <a:spcPct val="20000"/>
              </a:spcBef>
              <a:buClr>
                <a:schemeClr val="accent2"/>
              </a:buClr>
              <a:buSzPct val="75000"/>
              <a:buFont typeface="Monotype Sorts" pitchFamily="2" charset="2"/>
              <a:buNone/>
            </a:pPr>
            <a:r>
              <a:rPr kumimoji="0" lang="zh-CN" altLang="en-US" sz="2800" dirty="0" smtClean="0">
                <a:latin typeface="Times New Roman" pitchFamily="18" charset="0"/>
                <a:ea typeface="黑体" pitchFamily="2" charset="-122"/>
              </a:rPr>
              <a:t>        不同</a:t>
            </a:r>
            <a:r>
              <a:rPr kumimoji="0" lang="zh-CN" altLang="en-US" sz="2800" dirty="0">
                <a:latin typeface="Times New Roman" pitchFamily="18" charset="0"/>
                <a:ea typeface="黑体" pitchFamily="2" charset="-122"/>
              </a:rPr>
              <a:t>的编码方法，有不同的检错和纠错能力，增加监督码元越多，检（纠）错能力越强。</a:t>
            </a:r>
          </a:p>
          <a:p>
            <a:pPr>
              <a:lnSpc>
                <a:spcPct val="150000"/>
              </a:lnSpc>
              <a:spcBef>
                <a:spcPct val="20000"/>
              </a:spcBef>
              <a:buClr>
                <a:schemeClr val="accent2"/>
              </a:buClr>
              <a:buSzPct val="75000"/>
              <a:buFont typeface="Monotype Sorts" pitchFamily="2" charset="2"/>
              <a:buNone/>
            </a:pPr>
            <a:r>
              <a:rPr kumimoji="0" lang="zh-CN" altLang="en-US" sz="2800" dirty="0" smtClean="0">
                <a:latin typeface="Times New Roman" pitchFamily="18" charset="0"/>
                <a:ea typeface="黑体" pitchFamily="2" charset="-122"/>
              </a:rPr>
              <a:t>        差错控制</a:t>
            </a:r>
            <a:r>
              <a:rPr kumimoji="0" lang="zh-CN" altLang="en-US" sz="2800" dirty="0">
                <a:latin typeface="Times New Roman" pitchFamily="18" charset="0"/>
                <a:ea typeface="黑体" pitchFamily="2" charset="-122"/>
              </a:rPr>
              <a:t>编码原则上是降低编码效率来换取可靠性提高。（即误码率更小）。</a:t>
            </a:r>
            <a:r>
              <a:rPr kumimoji="0" lang="zh-CN" altLang="en-GB" sz="2800" dirty="0">
                <a:latin typeface="Times New Roman" pitchFamily="18" charset="0"/>
                <a:ea typeface="黑体" pitchFamily="2" charset="-122"/>
              </a:rPr>
              <a:t>       </a:t>
            </a:r>
            <a:endParaRPr kumimoji="0" lang="zh-CN" altLang="en-US" sz="2800" dirty="0">
              <a:latin typeface="Times New Roman" pitchFamily="18" charset="0"/>
              <a:ea typeface="黑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lide(fromLeft)">
                                      <p:cBhvr>
                                        <p:cTn id="7" dur="500"/>
                                        <p:tgtEl>
                                          <p:spTgt spid="3"/>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blinds(horizontal)">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utoUpdateAnimBg="0"/>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194" name="Group 2"/>
          <p:cNvGrpSpPr>
            <a:grpSpLocks/>
          </p:cNvGrpSpPr>
          <p:nvPr/>
        </p:nvGrpSpPr>
        <p:grpSpPr bwMode="auto">
          <a:xfrm>
            <a:off x="1390650" y="2481262"/>
            <a:ext cx="6619875" cy="1176338"/>
            <a:chOff x="0" y="0"/>
            <a:chExt cx="6228000" cy="719137"/>
          </a:xfrm>
        </p:grpSpPr>
        <p:sp>
          <p:nvSpPr>
            <p:cNvPr id="8195" name="AutoShape 3"/>
            <p:cNvSpPr>
              <a:spLocks noChangeArrowheads="1"/>
            </p:cNvSpPr>
            <p:nvPr/>
          </p:nvSpPr>
          <p:spPr bwMode="auto">
            <a:xfrm>
              <a:off x="913" y="0"/>
              <a:ext cx="6226175" cy="719137"/>
            </a:xfrm>
            <a:prstGeom prst="roundRect">
              <a:avLst>
                <a:gd name="adj" fmla="val 16667"/>
              </a:avLst>
            </a:prstGeom>
            <a:gradFill rotWithShape="1">
              <a:gsLst>
                <a:gs pos="0">
                  <a:srgbClr val="044492"/>
                </a:gs>
                <a:gs pos="100000">
                  <a:srgbClr val="012A5B"/>
                </a:gs>
              </a:gsLst>
              <a:lin ang="5400000" scaled="1"/>
            </a:gradFill>
            <a:ln w="9525">
              <a:noFill/>
              <a:round/>
              <a:headEnd/>
              <a:tailEnd/>
            </a:ln>
          </p:spPr>
          <p:txBody>
            <a:bodyPr anchor="ctr"/>
            <a:lstStyle/>
            <a:p>
              <a:pPr eaLnBrk="0" hangingPunct="0"/>
              <a:endParaRPr lang="zh-CN" altLang="en-US"/>
            </a:p>
          </p:txBody>
        </p:sp>
        <p:sp>
          <p:nvSpPr>
            <p:cNvPr id="8196" name="AutoShape 3"/>
            <p:cNvSpPr>
              <a:spLocks noChangeArrowheads="1"/>
            </p:cNvSpPr>
            <p:nvPr/>
          </p:nvSpPr>
          <p:spPr bwMode="auto">
            <a:xfrm>
              <a:off x="0" y="88900"/>
              <a:ext cx="6228000" cy="541337"/>
            </a:xfrm>
            <a:prstGeom prst="roundRect">
              <a:avLst>
                <a:gd name="adj" fmla="val 16667"/>
              </a:avLst>
            </a:prstGeom>
            <a:gradFill rotWithShape="0">
              <a:gsLst>
                <a:gs pos="0">
                  <a:srgbClr val="F2F2F2"/>
                </a:gs>
                <a:gs pos="100000">
                  <a:srgbClr val="BFBFBF"/>
                </a:gs>
              </a:gsLst>
              <a:lin ang="5400000" scaled="1"/>
            </a:gradFill>
            <a:ln w="25400" cmpd="sng">
              <a:solidFill>
                <a:schemeClr val="bg1"/>
              </a:solidFill>
              <a:round/>
              <a:headEnd/>
              <a:tailEnd/>
            </a:ln>
          </p:spPr>
          <p:txBody>
            <a:bodyPr wrap="none" anchor="ctr"/>
            <a:lstStyle/>
            <a:p>
              <a:pPr algn="ctr" eaLnBrk="0" hangingPunct="0"/>
              <a:r>
                <a:rPr lang="zh-CN" altLang="en-US" sz="2800" dirty="0" smtClean="0">
                  <a:solidFill>
                    <a:schemeClr val="tx2"/>
                  </a:solidFill>
                  <a:ea typeface="微软雅黑" pitchFamily="34" charset="-122"/>
                </a:rPr>
                <a:t>一、差错控制方式</a:t>
              </a:r>
              <a:endParaRPr lang="zh-CN" altLang="en-US" sz="2800" dirty="0">
                <a:solidFill>
                  <a:schemeClr val="tx2"/>
                </a:solidFill>
                <a:ea typeface="微软雅黑" pitchFamily="34" charset="-122"/>
              </a:endParaRPr>
            </a:p>
          </p:txBody>
        </p:sp>
      </p:grpSp>
      <p:grpSp>
        <p:nvGrpSpPr>
          <p:cNvPr id="8198" name="Group 6"/>
          <p:cNvGrpSpPr>
            <a:grpSpLocks/>
          </p:cNvGrpSpPr>
          <p:nvPr/>
        </p:nvGrpSpPr>
        <p:grpSpPr bwMode="auto">
          <a:xfrm>
            <a:off x="1390650" y="3810000"/>
            <a:ext cx="6619875" cy="1143000"/>
            <a:chOff x="0" y="0"/>
            <a:chExt cx="6228000" cy="719138"/>
          </a:xfrm>
        </p:grpSpPr>
        <p:sp>
          <p:nvSpPr>
            <p:cNvPr id="8199" name="AutoShape 3"/>
            <p:cNvSpPr>
              <a:spLocks noChangeArrowheads="1"/>
            </p:cNvSpPr>
            <p:nvPr/>
          </p:nvSpPr>
          <p:spPr bwMode="auto">
            <a:xfrm>
              <a:off x="0" y="0"/>
              <a:ext cx="6228000" cy="719138"/>
            </a:xfrm>
            <a:prstGeom prst="roundRect">
              <a:avLst>
                <a:gd name="adj" fmla="val 16667"/>
              </a:avLst>
            </a:prstGeom>
            <a:gradFill rotWithShape="1">
              <a:gsLst>
                <a:gs pos="0">
                  <a:srgbClr val="71E4FF"/>
                </a:gs>
                <a:gs pos="100000">
                  <a:srgbClr val="009FC4"/>
                </a:gs>
              </a:gsLst>
              <a:lin ang="5400000" scaled="1"/>
            </a:gradFill>
            <a:ln w="9525">
              <a:noFill/>
              <a:round/>
              <a:headEnd/>
              <a:tailEnd/>
            </a:ln>
          </p:spPr>
          <p:txBody>
            <a:bodyPr anchor="ctr"/>
            <a:lstStyle/>
            <a:p>
              <a:pPr eaLnBrk="0" hangingPunct="0"/>
              <a:endParaRPr lang="zh-CN" altLang="en-US"/>
            </a:p>
          </p:txBody>
        </p:sp>
        <p:sp>
          <p:nvSpPr>
            <p:cNvPr id="8200" name="AutoShape 3"/>
            <p:cNvSpPr>
              <a:spLocks noChangeArrowheads="1"/>
            </p:cNvSpPr>
            <p:nvPr/>
          </p:nvSpPr>
          <p:spPr bwMode="auto">
            <a:xfrm>
              <a:off x="0" y="88900"/>
              <a:ext cx="6228000" cy="541338"/>
            </a:xfrm>
            <a:prstGeom prst="roundRect">
              <a:avLst>
                <a:gd name="adj" fmla="val 16667"/>
              </a:avLst>
            </a:prstGeom>
            <a:gradFill rotWithShape="0">
              <a:gsLst>
                <a:gs pos="0">
                  <a:srgbClr val="F2F2F2"/>
                </a:gs>
                <a:gs pos="100000">
                  <a:srgbClr val="BFBFBF"/>
                </a:gs>
              </a:gsLst>
              <a:lin ang="5400000" scaled="1"/>
            </a:gradFill>
            <a:ln w="25400" cmpd="sng">
              <a:solidFill>
                <a:schemeClr val="bg1"/>
              </a:solidFill>
              <a:round/>
              <a:headEnd/>
              <a:tailEnd/>
            </a:ln>
          </p:spPr>
          <p:txBody>
            <a:bodyPr wrap="none" anchor="ctr"/>
            <a:lstStyle/>
            <a:p>
              <a:pPr algn="ctr" eaLnBrk="0" hangingPunct="0"/>
              <a:r>
                <a:rPr lang="zh-CN" altLang="en-US" sz="2800" dirty="0" smtClean="0">
                  <a:solidFill>
                    <a:schemeClr val="tx2"/>
                  </a:solidFill>
                  <a:ea typeface="微软雅黑" pitchFamily="34" charset="-122"/>
                </a:rPr>
                <a:t>二、差错控制原理</a:t>
              </a:r>
              <a:endParaRPr lang="zh-CN" altLang="en-US" sz="2800" dirty="0">
                <a:solidFill>
                  <a:schemeClr val="tx2"/>
                </a:solidFill>
                <a:ea typeface="微软雅黑" pitchFamily="34" charset="-122"/>
              </a:endParaRPr>
            </a:p>
          </p:txBody>
        </p:sp>
      </p:grpSp>
      <p:grpSp>
        <p:nvGrpSpPr>
          <p:cNvPr id="8202" name="Group 10"/>
          <p:cNvGrpSpPr>
            <a:grpSpLocks/>
          </p:cNvGrpSpPr>
          <p:nvPr/>
        </p:nvGrpSpPr>
        <p:grpSpPr bwMode="auto">
          <a:xfrm>
            <a:off x="1392237" y="5105400"/>
            <a:ext cx="6618288" cy="1143000"/>
            <a:chOff x="0" y="0"/>
            <a:chExt cx="6226850" cy="719138"/>
          </a:xfrm>
        </p:grpSpPr>
        <p:sp>
          <p:nvSpPr>
            <p:cNvPr id="8203" name="AutoShape 3"/>
            <p:cNvSpPr>
              <a:spLocks noChangeArrowheads="1"/>
            </p:cNvSpPr>
            <p:nvPr/>
          </p:nvSpPr>
          <p:spPr bwMode="auto">
            <a:xfrm>
              <a:off x="338" y="0"/>
              <a:ext cx="6226175" cy="719138"/>
            </a:xfrm>
            <a:prstGeom prst="roundRect">
              <a:avLst>
                <a:gd name="adj" fmla="val 16667"/>
              </a:avLst>
            </a:prstGeom>
            <a:gradFill rotWithShape="1">
              <a:gsLst>
                <a:gs pos="0">
                  <a:srgbClr val="044492"/>
                </a:gs>
                <a:gs pos="100000">
                  <a:srgbClr val="012A5B"/>
                </a:gs>
              </a:gsLst>
              <a:lin ang="5400000" scaled="1"/>
            </a:gradFill>
            <a:ln w="9525">
              <a:noFill/>
              <a:round/>
              <a:headEnd/>
              <a:tailEnd/>
            </a:ln>
          </p:spPr>
          <p:txBody>
            <a:bodyPr anchor="ctr"/>
            <a:lstStyle/>
            <a:p>
              <a:pPr eaLnBrk="0" hangingPunct="0"/>
              <a:endParaRPr lang="zh-CN" altLang="en-US"/>
            </a:p>
          </p:txBody>
        </p:sp>
        <p:sp>
          <p:nvSpPr>
            <p:cNvPr id="8204" name="AutoShape 3"/>
            <p:cNvSpPr>
              <a:spLocks noChangeArrowheads="1"/>
            </p:cNvSpPr>
            <p:nvPr/>
          </p:nvSpPr>
          <p:spPr bwMode="auto">
            <a:xfrm>
              <a:off x="0" y="88900"/>
              <a:ext cx="6226850" cy="541338"/>
            </a:xfrm>
            <a:prstGeom prst="roundRect">
              <a:avLst>
                <a:gd name="adj" fmla="val 16667"/>
              </a:avLst>
            </a:prstGeom>
            <a:gradFill rotWithShape="0">
              <a:gsLst>
                <a:gs pos="0">
                  <a:srgbClr val="F2F2F2"/>
                </a:gs>
                <a:gs pos="100000">
                  <a:srgbClr val="BFBFBF"/>
                </a:gs>
              </a:gsLst>
              <a:lin ang="5400000" scaled="1"/>
            </a:gradFill>
            <a:ln w="25400" cmpd="sng">
              <a:solidFill>
                <a:schemeClr val="bg1"/>
              </a:solidFill>
              <a:round/>
              <a:headEnd/>
              <a:tailEnd/>
            </a:ln>
          </p:spPr>
          <p:txBody>
            <a:bodyPr wrap="none" anchor="ctr"/>
            <a:lstStyle/>
            <a:p>
              <a:pPr algn="ctr" eaLnBrk="0" hangingPunct="0"/>
              <a:endParaRPr lang="zh-CN" altLang="en-US" sz="2000">
                <a:solidFill>
                  <a:schemeClr val="tx2"/>
                </a:solidFill>
                <a:ea typeface="微软雅黑" pitchFamily="34" charset="-122"/>
              </a:endParaRPr>
            </a:p>
          </p:txBody>
        </p:sp>
      </p:grpSp>
      <p:sp>
        <p:nvSpPr>
          <p:cNvPr id="8205" name="Rectangle 19"/>
          <p:cNvSpPr>
            <a:spLocks noChangeArrowheads="1"/>
          </p:cNvSpPr>
          <p:nvPr/>
        </p:nvSpPr>
        <p:spPr bwMode="auto">
          <a:xfrm>
            <a:off x="1447800" y="5481935"/>
            <a:ext cx="6553200" cy="523220"/>
          </a:xfrm>
          <a:prstGeom prst="rect">
            <a:avLst/>
          </a:prstGeom>
          <a:noFill/>
          <a:ln w="9525">
            <a:noFill/>
            <a:miter lim="800000"/>
            <a:headEnd/>
            <a:tailEnd/>
          </a:ln>
        </p:spPr>
        <p:txBody>
          <a:bodyPr wrap="square">
            <a:spAutoFit/>
          </a:bodyPr>
          <a:lstStyle/>
          <a:p>
            <a:pPr algn="ctr" eaLnBrk="0" hangingPunct="0"/>
            <a:r>
              <a:rPr lang="zh-CN" altLang="en-US" sz="2800" dirty="0" smtClean="0">
                <a:latin typeface="微软雅黑" pitchFamily="34" charset="-122"/>
                <a:ea typeface="微软雅黑" pitchFamily="34" charset="-122"/>
              </a:rPr>
              <a:t>三、差错控制编码</a:t>
            </a:r>
            <a:endParaRPr lang="zh-CN" altLang="en-US" sz="2800" dirty="0">
              <a:latin typeface="微软雅黑" pitchFamily="34" charset="-122"/>
              <a:ea typeface="微软雅黑" pitchFamily="34" charset="-122"/>
            </a:endParaRPr>
          </a:p>
        </p:txBody>
      </p:sp>
      <p:sp>
        <p:nvSpPr>
          <p:cNvPr id="8210" name="Text Box 26"/>
          <p:cNvSpPr txBox="1">
            <a:spLocks noChangeArrowheads="1"/>
          </p:cNvSpPr>
          <p:nvPr/>
        </p:nvSpPr>
        <p:spPr bwMode="auto">
          <a:xfrm>
            <a:off x="6172200" y="240268"/>
            <a:ext cx="2743200" cy="369332"/>
          </a:xfrm>
          <a:prstGeom prst="rect">
            <a:avLst/>
          </a:prstGeom>
          <a:noFill/>
          <a:ln w="9525">
            <a:noFill/>
            <a:miter lim="800000"/>
            <a:headEnd/>
            <a:tailEnd/>
          </a:ln>
        </p:spPr>
        <p:txBody>
          <a:bodyPr wrap="square">
            <a:spAutoFit/>
          </a:bodyPr>
          <a:lstStyle/>
          <a:p>
            <a:r>
              <a:rPr lang="en-US" altLang="zh-CN" b="1" dirty="0" smtClean="0">
                <a:solidFill>
                  <a:schemeClr val="bg1">
                    <a:lumMod val="95000"/>
                  </a:schemeClr>
                </a:solidFill>
              </a:rPr>
              <a:t>《</a:t>
            </a:r>
            <a:r>
              <a:rPr lang="zh-CN" altLang="en-US" b="1" dirty="0" smtClean="0">
                <a:solidFill>
                  <a:schemeClr val="bg1">
                    <a:lumMod val="95000"/>
                  </a:schemeClr>
                </a:solidFill>
              </a:rPr>
              <a:t>通信系统设计与应用</a:t>
            </a:r>
            <a:r>
              <a:rPr lang="en-US" altLang="zh-CN" b="1" dirty="0" smtClean="0">
                <a:solidFill>
                  <a:schemeClr val="bg1">
                    <a:lumMod val="95000"/>
                  </a:schemeClr>
                </a:solidFill>
              </a:rPr>
              <a:t>》</a:t>
            </a:r>
            <a:endParaRPr lang="zh-CN" altLang="en-US" b="1" dirty="0">
              <a:solidFill>
                <a:schemeClr val="bg1">
                  <a:lumMod val="95000"/>
                </a:schemeClr>
              </a:solidFill>
            </a:endParaRPr>
          </a:p>
        </p:txBody>
      </p:sp>
      <p:grpSp>
        <p:nvGrpSpPr>
          <p:cNvPr id="22" name="Group 6"/>
          <p:cNvGrpSpPr>
            <a:grpSpLocks/>
          </p:cNvGrpSpPr>
          <p:nvPr/>
        </p:nvGrpSpPr>
        <p:grpSpPr bwMode="auto">
          <a:xfrm>
            <a:off x="1371600" y="1219200"/>
            <a:ext cx="6619875" cy="1143000"/>
            <a:chOff x="0" y="0"/>
            <a:chExt cx="6228000" cy="719138"/>
          </a:xfrm>
        </p:grpSpPr>
        <p:sp>
          <p:nvSpPr>
            <p:cNvPr id="23" name="AutoShape 3"/>
            <p:cNvSpPr>
              <a:spLocks noChangeArrowheads="1"/>
            </p:cNvSpPr>
            <p:nvPr/>
          </p:nvSpPr>
          <p:spPr bwMode="auto">
            <a:xfrm>
              <a:off x="0" y="0"/>
              <a:ext cx="6228000" cy="719138"/>
            </a:xfrm>
            <a:prstGeom prst="roundRect">
              <a:avLst>
                <a:gd name="adj" fmla="val 16667"/>
              </a:avLst>
            </a:prstGeom>
            <a:gradFill rotWithShape="1">
              <a:gsLst>
                <a:gs pos="0">
                  <a:srgbClr val="71E4FF"/>
                </a:gs>
                <a:gs pos="100000">
                  <a:srgbClr val="009FC4"/>
                </a:gs>
              </a:gsLst>
              <a:lin ang="5400000" scaled="1"/>
            </a:gradFill>
            <a:ln w="9525">
              <a:noFill/>
              <a:round/>
              <a:headEnd/>
              <a:tailEnd/>
            </a:ln>
          </p:spPr>
          <p:txBody>
            <a:bodyPr anchor="ctr"/>
            <a:lstStyle/>
            <a:p>
              <a:pPr eaLnBrk="0" hangingPunct="0"/>
              <a:endParaRPr lang="zh-CN" altLang="en-US"/>
            </a:p>
          </p:txBody>
        </p:sp>
        <p:sp>
          <p:nvSpPr>
            <p:cNvPr id="24" name="AutoShape 3"/>
            <p:cNvSpPr>
              <a:spLocks noChangeArrowheads="1"/>
            </p:cNvSpPr>
            <p:nvPr/>
          </p:nvSpPr>
          <p:spPr bwMode="auto">
            <a:xfrm>
              <a:off x="0" y="88900"/>
              <a:ext cx="6228000" cy="541338"/>
            </a:xfrm>
            <a:prstGeom prst="roundRect">
              <a:avLst>
                <a:gd name="adj" fmla="val 16667"/>
              </a:avLst>
            </a:prstGeom>
            <a:gradFill rotWithShape="0">
              <a:gsLst>
                <a:gs pos="0">
                  <a:srgbClr val="F2F2F2"/>
                </a:gs>
                <a:gs pos="100000">
                  <a:srgbClr val="BFBFBF"/>
                </a:gs>
              </a:gsLst>
              <a:lin ang="5400000" scaled="1"/>
            </a:gradFill>
            <a:ln w="25400" cmpd="sng">
              <a:solidFill>
                <a:schemeClr val="bg1"/>
              </a:solidFill>
              <a:round/>
              <a:headEnd/>
              <a:tailEnd/>
            </a:ln>
          </p:spPr>
          <p:txBody>
            <a:bodyPr wrap="none" anchor="ctr"/>
            <a:lstStyle/>
            <a:p>
              <a:pPr algn="ctr" eaLnBrk="0" hangingPunct="0"/>
              <a:r>
                <a:rPr lang="zh-CN" altLang="en-US" sz="2800" dirty="0" smtClean="0">
                  <a:solidFill>
                    <a:schemeClr val="tx2"/>
                  </a:solidFill>
                  <a:ea typeface="微软雅黑" pitchFamily="34" charset="-122"/>
                </a:rPr>
                <a:t>导入</a:t>
              </a:r>
              <a:endParaRPr lang="zh-CN" altLang="en-US" sz="2800" dirty="0">
                <a:solidFill>
                  <a:schemeClr val="tx2"/>
                </a:solidFill>
                <a:ea typeface="微软雅黑" pitchFamily="3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8210"/>
                                        </p:tgtEl>
                                        <p:attrNameLst>
                                          <p:attrName>style.visibility</p:attrName>
                                        </p:attrNameLst>
                                      </p:cBhvr>
                                      <p:to>
                                        <p:strVal val="visible"/>
                                      </p:to>
                                    </p:set>
                                    <p:animEffect transition="in" filter="slide(fromLeft)">
                                      <p:cBhvr>
                                        <p:cTn id="7" dur="500"/>
                                        <p:tgtEl>
                                          <p:spTgt spid="8210"/>
                                        </p:tgtEl>
                                      </p:cBhvr>
                                    </p:animEffect>
                                  </p:childTnLst>
                                </p:cTn>
                              </p:par>
                            </p:childTnLst>
                          </p:cTn>
                        </p:par>
                        <p:par>
                          <p:cTn id="8" fill="hold">
                            <p:stCondLst>
                              <p:cond delay="500"/>
                            </p:stCondLst>
                            <p:childTnLst>
                              <p:par>
                                <p:cTn id="9" presetID="23" presetClass="entr" presetSubtype="528" fill="hold" nodeType="afterEffect">
                                  <p:stCondLst>
                                    <p:cond delay="0"/>
                                  </p:stCondLst>
                                  <p:childTnLst>
                                    <p:set>
                                      <p:cBhvr>
                                        <p:cTn id="10" dur="1" fill="hold">
                                          <p:stCondLst>
                                            <p:cond delay="0"/>
                                          </p:stCondLst>
                                        </p:cTn>
                                        <p:tgtEl>
                                          <p:spTgt spid="8194"/>
                                        </p:tgtEl>
                                        <p:attrNameLst>
                                          <p:attrName>style.visibility</p:attrName>
                                        </p:attrNameLst>
                                      </p:cBhvr>
                                      <p:to>
                                        <p:strVal val="visible"/>
                                      </p:to>
                                    </p:set>
                                    <p:anim calcmode="lin" valueType="num">
                                      <p:cBhvr>
                                        <p:cTn id="11" dur="500" fill="hold"/>
                                        <p:tgtEl>
                                          <p:spTgt spid="8194"/>
                                        </p:tgtEl>
                                        <p:attrNameLst>
                                          <p:attrName>ppt_w</p:attrName>
                                        </p:attrNameLst>
                                      </p:cBhvr>
                                      <p:tavLst>
                                        <p:tav tm="0">
                                          <p:val>
                                            <p:fltVal val="0"/>
                                          </p:val>
                                        </p:tav>
                                        <p:tav tm="100000">
                                          <p:val>
                                            <p:strVal val="#ppt_w"/>
                                          </p:val>
                                        </p:tav>
                                      </p:tavLst>
                                    </p:anim>
                                    <p:anim calcmode="lin" valueType="num">
                                      <p:cBhvr>
                                        <p:cTn id="12" dur="500" fill="hold"/>
                                        <p:tgtEl>
                                          <p:spTgt spid="8194"/>
                                        </p:tgtEl>
                                        <p:attrNameLst>
                                          <p:attrName>ppt_h</p:attrName>
                                        </p:attrNameLst>
                                      </p:cBhvr>
                                      <p:tavLst>
                                        <p:tav tm="0">
                                          <p:val>
                                            <p:fltVal val="0"/>
                                          </p:val>
                                        </p:tav>
                                        <p:tav tm="100000">
                                          <p:val>
                                            <p:strVal val="#ppt_h"/>
                                          </p:val>
                                        </p:tav>
                                      </p:tavLst>
                                    </p:anim>
                                    <p:anim calcmode="lin" valueType="num">
                                      <p:cBhvr>
                                        <p:cTn id="13" dur="500" fill="hold"/>
                                        <p:tgtEl>
                                          <p:spTgt spid="8194"/>
                                        </p:tgtEl>
                                        <p:attrNameLst>
                                          <p:attrName>ppt_x</p:attrName>
                                        </p:attrNameLst>
                                      </p:cBhvr>
                                      <p:tavLst>
                                        <p:tav tm="0">
                                          <p:val>
                                            <p:fltVal val="0.5"/>
                                          </p:val>
                                        </p:tav>
                                        <p:tav tm="100000">
                                          <p:val>
                                            <p:strVal val="#ppt_x"/>
                                          </p:val>
                                        </p:tav>
                                      </p:tavLst>
                                    </p:anim>
                                    <p:anim calcmode="lin" valueType="num">
                                      <p:cBhvr>
                                        <p:cTn id="14" dur="500" fill="hold"/>
                                        <p:tgtEl>
                                          <p:spTgt spid="8194"/>
                                        </p:tgtEl>
                                        <p:attrNameLst>
                                          <p:attrName>ppt_y</p:attrName>
                                        </p:attrNameLst>
                                      </p:cBhvr>
                                      <p:tavLst>
                                        <p:tav tm="0">
                                          <p:val>
                                            <p:fltVal val="0.5"/>
                                          </p:val>
                                        </p:tav>
                                        <p:tav tm="100000">
                                          <p:val>
                                            <p:strVal val="#ppt_y"/>
                                          </p:val>
                                        </p:tav>
                                      </p:tavLst>
                                    </p:anim>
                                  </p:childTnLst>
                                </p:cTn>
                              </p:par>
                              <p:par>
                                <p:cTn id="15" presetID="23" presetClass="entr" presetSubtype="528" fill="hold" nodeType="withEffect">
                                  <p:stCondLst>
                                    <p:cond delay="200"/>
                                  </p:stCondLst>
                                  <p:childTnLst>
                                    <p:set>
                                      <p:cBhvr>
                                        <p:cTn id="16" dur="1" fill="hold">
                                          <p:stCondLst>
                                            <p:cond delay="0"/>
                                          </p:stCondLst>
                                        </p:cTn>
                                        <p:tgtEl>
                                          <p:spTgt spid="8198"/>
                                        </p:tgtEl>
                                        <p:attrNameLst>
                                          <p:attrName>style.visibility</p:attrName>
                                        </p:attrNameLst>
                                      </p:cBhvr>
                                      <p:to>
                                        <p:strVal val="visible"/>
                                      </p:to>
                                    </p:set>
                                    <p:anim calcmode="lin" valueType="num">
                                      <p:cBhvr>
                                        <p:cTn id="17" dur="500" fill="hold"/>
                                        <p:tgtEl>
                                          <p:spTgt spid="8198"/>
                                        </p:tgtEl>
                                        <p:attrNameLst>
                                          <p:attrName>ppt_w</p:attrName>
                                        </p:attrNameLst>
                                      </p:cBhvr>
                                      <p:tavLst>
                                        <p:tav tm="0">
                                          <p:val>
                                            <p:fltVal val="0"/>
                                          </p:val>
                                        </p:tav>
                                        <p:tav tm="100000">
                                          <p:val>
                                            <p:strVal val="#ppt_w"/>
                                          </p:val>
                                        </p:tav>
                                      </p:tavLst>
                                    </p:anim>
                                    <p:anim calcmode="lin" valueType="num">
                                      <p:cBhvr>
                                        <p:cTn id="18" dur="500" fill="hold"/>
                                        <p:tgtEl>
                                          <p:spTgt spid="8198"/>
                                        </p:tgtEl>
                                        <p:attrNameLst>
                                          <p:attrName>ppt_h</p:attrName>
                                        </p:attrNameLst>
                                      </p:cBhvr>
                                      <p:tavLst>
                                        <p:tav tm="0">
                                          <p:val>
                                            <p:fltVal val="0"/>
                                          </p:val>
                                        </p:tav>
                                        <p:tav tm="100000">
                                          <p:val>
                                            <p:strVal val="#ppt_h"/>
                                          </p:val>
                                        </p:tav>
                                      </p:tavLst>
                                    </p:anim>
                                    <p:anim calcmode="lin" valueType="num">
                                      <p:cBhvr>
                                        <p:cTn id="19" dur="500" fill="hold"/>
                                        <p:tgtEl>
                                          <p:spTgt spid="8198"/>
                                        </p:tgtEl>
                                        <p:attrNameLst>
                                          <p:attrName>ppt_x</p:attrName>
                                        </p:attrNameLst>
                                      </p:cBhvr>
                                      <p:tavLst>
                                        <p:tav tm="0">
                                          <p:val>
                                            <p:fltVal val="0.5"/>
                                          </p:val>
                                        </p:tav>
                                        <p:tav tm="100000">
                                          <p:val>
                                            <p:strVal val="#ppt_x"/>
                                          </p:val>
                                        </p:tav>
                                      </p:tavLst>
                                    </p:anim>
                                    <p:anim calcmode="lin" valueType="num">
                                      <p:cBhvr>
                                        <p:cTn id="20" dur="500" fill="hold"/>
                                        <p:tgtEl>
                                          <p:spTgt spid="8198"/>
                                        </p:tgtEl>
                                        <p:attrNameLst>
                                          <p:attrName>ppt_y</p:attrName>
                                        </p:attrNameLst>
                                      </p:cBhvr>
                                      <p:tavLst>
                                        <p:tav tm="0">
                                          <p:val>
                                            <p:fltVal val="0.5"/>
                                          </p:val>
                                        </p:tav>
                                        <p:tav tm="100000">
                                          <p:val>
                                            <p:strVal val="#ppt_y"/>
                                          </p:val>
                                        </p:tav>
                                      </p:tavLst>
                                    </p:anim>
                                  </p:childTnLst>
                                </p:cTn>
                              </p:par>
                              <p:par>
                                <p:cTn id="21" presetID="23" presetClass="entr" presetSubtype="528" fill="hold" nodeType="withEffect">
                                  <p:stCondLst>
                                    <p:cond delay="400"/>
                                  </p:stCondLst>
                                  <p:childTnLst>
                                    <p:set>
                                      <p:cBhvr>
                                        <p:cTn id="22" dur="1" fill="hold">
                                          <p:stCondLst>
                                            <p:cond delay="0"/>
                                          </p:stCondLst>
                                        </p:cTn>
                                        <p:tgtEl>
                                          <p:spTgt spid="8202"/>
                                        </p:tgtEl>
                                        <p:attrNameLst>
                                          <p:attrName>style.visibility</p:attrName>
                                        </p:attrNameLst>
                                      </p:cBhvr>
                                      <p:to>
                                        <p:strVal val="visible"/>
                                      </p:to>
                                    </p:set>
                                    <p:anim calcmode="lin" valueType="num">
                                      <p:cBhvr>
                                        <p:cTn id="23" dur="500" fill="hold"/>
                                        <p:tgtEl>
                                          <p:spTgt spid="8202"/>
                                        </p:tgtEl>
                                        <p:attrNameLst>
                                          <p:attrName>ppt_w</p:attrName>
                                        </p:attrNameLst>
                                      </p:cBhvr>
                                      <p:tavLst>
                                        <p:tav tm="0">
                                          <p:val>
                                            <p:fltVal val="0"/>
                                          </p:val>
                                        </p:tav>
                                        <p:tav tm="100000">
                                          <p:val>
                                            <p:strVal val="#ppt_w"/>
                                          </p:val>
                                        </p:tav>
                                      </p:tavLst>
                                    </p:anim>
                                    <p:anim calcmode="lin" valueType="num">
                                      <p:cBhvr>
                                        <p:cTn id="24" dur="500" fill="hold"/>
                                        <p:tgtEl>
                                          <p:spTgt spid="8202"/>
                                        </p:tgtEl>
                                        <p:attrNameLst>
                                          <p:attrName>ppt_h</p:attrName>
                                        </p:attrNameLst>
                                      </p:cBhvr>
                                      <p:tavLst>
                                        <p:tav tm="0">
                                          <p:val>
                                            <p:fltVal val="0"/>
                                          </p:val>
                                        </p:tav>
                                        <p:tav tm="100000">
                                          <p:val>
                                            <p:strVal val="#ppt_h"/>
                                          </p:val>
                                        </p:tav>
                                      </p:tavLst>
                                    </p:anim>
                                    <p:anim calcmode="lin" valueType="num">
                                      <p:cBhvr>
                                        <p:cTn id="25" dur="500" fill="hold"/>
                                        <p:tgtEl>
                                          <p:spTgt spid="8202"/>
                                        </p:tgtEl>
                                        <p:attrNameLst>
                                          <p:attrName>ppt_x</p:attrName>
                                        </p:attrNameLst>
                                      </p:cBhvr>
                                      <p:tavLst>
                                        <p:tav tm="0">
                                          <p:val>
                                            <p:fltVal val="0.5"/>
                                          </p:val>
                                        </p:tav>
                                        <p:tav tm="100000">
                                          <p:val>
                                            <p:strVal val="#ppt_x"/>
                                          </p:val>
                                        </p:tav>
                                      </p:tavLst>
                                    </p:anim>
                                    <p:anim calcmode="lin" valueType="num">
                                      <p:cBhvr>
                                        <p:cTn id="26" dur="500" fill="hold"/>
                                        <p:tgtEl>
                                          <p:spTgt spid="8202"/>
                                        </p:tgtEl>
                                        <p:attrNameLst>
                                          <p:attrName>ppt_y</p:attrName>
                                        </p:attrNameLst>
                                      </p:cBhvr>
                                      <p:tavLst>
                                        <p:tav tm="0">
                                          <p:val>
                                            <p:fltVal val="0.5"/>
                                          </p:val>
                                        </p:tav>
                                        <p:tav tm="100000">
                                          <p:val>
                                            <p:strVal val="#ppt_y"/>
                                          </p:val>
                                        </p:tav>
                                      </p:tavLst>
                                    </p:anim>
                                  </p:childTnLst>
                                </p:cTn>
                              </p:par>
                              <p:par>
                                <p:cTn id="27" presetID="23" presetClass="entr" presetSubtype="16" fill="hold" grpId="0" nodeType="withEffect">
                                  <p:stCondLst>
                                    <p:cond delay="0"/>
                                  </p:stCondLst>
                                  <p:childTnLst>
                                    <p:set>
                                      <p:cBhvr>
                                        <p:cTn id="28" dur="1" fill="hold">
                                          <p:stCondLst>
                                            <p:cond delay="0"/>
                                          </p:stCondLst>
                                        </p:cTn>
                                        <p:tgtEl>
                                          <p:spTgt spid="8205"/>
                                        </p:tgtEl>
                                        <p:attrNameLst>
                                          <p:attrName>style.visibility</p:attrName>
                                        </p:attrNameLst>
                                      </p:cBhvr>
                                      <p:to>
                                        <p:strVal val="visible"/>
                                      </p:to>
                                    </p:set>
                                    <p:anim calcmode="lin" valueType="num">
                                      <p:cBhvr>
                                        <p:cTn id="29" dur="500" fill="hold"/>
                                        <p:tgtEl>
                                          <p:spTgt spid="8205"/>
                                        </p:tgtEl>
                                        <p:attrNameLst>
                                          <p:attrName>ppt_w</p:attrName>
                                        </p:attrNameLst>
                                      </p:cBhvr>
                                      <p:tavLst>
                                        <p:tav tm="0">
                                          <p:val>
                                            <p:fltVal val="0"/>
                                          </p:val>
                                        </p:tav>
                                        <p:tav tm="100000">
                                          <p:val>
                                            <p:strVal val="#ppt_w"/>
                                          </p:val>
                                        </p:tav>
                                      </p:tavLst>
                                    </p:anim>
                                    <p:anim calcmode="lin" valueType="num">
                                      <p:cBhvr>
                                        <p:cTn id="30" dur="500" fill="hold"/>
                                        <p:tgtEl>
                                          <p:spTgt spid="8205"/>
                                        </p:tgtEl>
                                        <p:attrNameLst>
                                          <p:attrName>ppt_h</p:attrName>
                                        </p:attrNameLst>
                                      </p:cBhvr>
                                      <p:tavLst>
                                        <p:tav tm="0">
                                          <p:val>
                                            <p:fltVal val="0"/>
                                          </p:val>
                                        </p:tav>
                                        <p:tav tm="100000">
                                          <p:val>
                                            <p:strVal val="#ppt_h"/>
                                          </p:val>
                                        </p:tav>
                                      </p:tavLst>
                                    </p:anim>
                                  </p:childTnLst>
                                </p:cTn>
                              </p:par>
                              <p:par>
                                <p:cTn id="31" presetID="23" presetClass="entr" presetSubtype="528" fill="hold" nodeType="withEffect">
                                  <p:stCondLst>
                                    <p:cond delay="200"/>
                                  </p:stCondLst>
                                  <p:childTnLst>
                                    <p:set>
                                      <p:cBhvr>
                                        <p:cTn id="32" dur="1" fill="hold">
                                          <p:stCondLst>
                                            <p:cond delay="0"/>
                                          </p:stCondLst>
                                        </p:cTn>
                                        <p:tgtEl>
                                          <p:spTgt spid="22"/>
                                        </p:tgtEl>
                                        <p:attrNameLst>
                                          <p:attrName>style.visibility</p:attrName>
                                        </p:attrNameLst>
                                      </p:cBhvr>
                                      <p:to>
                                        <p:strVal val="visible"/>
                                      </p:to>
                                    </p:set>
                                    <p:anim calcmode="lin" valueType="num">
                                      <p:cBhvr>
                                        <p:cTn id="33" dur="500" fill="hold"/>
                                        <p:tgtEl>
                                          <p:spTgt spid="22"/>
                                        </p:tgtEl>
                                        <p:attrNameLst>
                                          <p:attrName>ppt_w</p:attrName>
                                        </p:attrNameLst>
                                      </p:cBhvr>
                                      <p:tavLst>
                                        <p:tav tm="0">
                                          <p:val>
                                            <p:fltVal val="0"/>
                                          </p:val>
                                        </p:tav>
                                        <p:tav tm="100000">
                                          <p:val>
                                            <p:strVal val="#ppt_w"/>
                                          </p:val>
                                        </p:tav>
                                      </p:tavLst>
                                    </p:anim>
                                    <p:anim calcmode="lin" valueType="num">
                                      <p:cBhvr>
                                        <p:cTn id="34" dur="500" fill="hold"/>
                                        <p:tgtEl>
                                          <p:spTgt spid="22"/>
                                        </p:tgtEl>
                                        <p:attrNameLst>
                                          <p:attrName>ppt_h</p:attrName>
                                        </p:attrNameLst>
                                      </p:cBhvr>
                                      <p:tavLst>
                                        <p:tav tm="0">
                                          <p:val>
                                            <p:fltVal val="0"/>
                                          </p:val>
                                        </p:tav>
                                        <p:tav tm="100000">
                                          <p:val>
                                            <p:strVal val="#ppt_h"/>
                                          </p:val>
                                        </p:tav>
                                      </p:tavLst>
                                    </p:anim>
                                    <p:anim calcmode="lin" valueType="num">
                                      <p:cBhvr>
                                        <p:cTn id="35" dur="500" fill="hold"/>
                                        <p:tgtEl>
                                          <p:spTgt spid="22"/>
                                        </p:tgtEl>
                                        <p:attrNameLst>
                                          <p:attrName>ppt_x</p:attrName>
                                        </p:attrNameLst>
                                      </p:cBhvr>
                                      <p:tavLst>
                                        <p:tav tm="0">
                                          <p:val>
                                            <p:fltVal val="0.5"/>
                                          </p:val>
                                        </p:tav>
                                        <p:tav tm="100000">
                                          <p:val>
                                            <p:strVal val="#ppt_x"/>
                                          </p:val>
                                        </p:tav>
                                      </p:tavLst>
                                    </p:anim>
                                    <p:anim calcmode="lin" valueType="num">
                                      <p:cBhvr>
                                        <p:cTn id="36" dur="500" fill="hold"/>
                                        <p:tgtEl>
                                          <p:spTgt spid="22"/>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05" grpId="0" autoUpdateAnimBg="0"/>
      <p:bldP spid="8210" grpId="0" autoUpdateAnimBg="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26"/>
          <p:cNvSpPr txBox="1">
            <a:spLocks noChangeArrowheads="1"/>
          </p:cNvSpPr>
          <p:nvPr/>
        </p:nvSpPr>
        <p:spPr bwMode="auto">
          <a:xfrm>
            <a:off x="6019800" y="240268"/>
            <a:ext cx="2895600" cy="369332"/>
          </a:xfrm>
          <a:prstGeom prst="rect">
            <a:avLst/>
          </a:prstGeom>
          <a:noFill/>
          <a:ln w="9525">
            <a:noFill/>
            <a:miter lim="800000"/>
            <a:headEnd/>
            <a:tailEnd/>
          </a:ln>
        </p:spPr>
        <p:txBody>
          <a:bodyPr wrap="square">
            <a:spAutoFit/>
          </a:bodyPr>
          <a:lstStyle/>
          <a:p>
            <a:r>
              <a:rPr lang="en-US" altLang="zh-CN" b="1" dirty="0" smtClean="0">
                <a:solidFill>
                  <a:schemeClr val="bg1">
                    <a:lumMod val="95000"/>
                  </a:schemeClr>
                </a:solidFill>
              </a:rPr>
              <a:t>《</a:t>
            </a:r>
            <a:r>
              <a:rPr lang="zh-CN" altLang="en-US" b="1" dirty="0" smtClean="0">
                <a:solidFill>
                  <a:schemeClr val="bg1">
                    <a:lumMod val="95000"/>
                  </a:schemeClr>
                </a:solidFill>
              </a:rPr>
              <a:t>通信系统设计与应用</a:t>
            </a:r>
            <a:r>
              <a:rPr lang="en-US" altLang="zh-CN" b="1" dirty="0" smtClean="0">
                <a:solidFill>
                  <a:schemeClr val="bg1">
                    <a:lumMod val="95000"/>
                  </a:schemeClr>
                </a:solidFill>
              </a:rPr>
              <a:t>》</a:t>
            </a:r>
            <a:endParaRPr lang="zh-CN" altLang="en-US" b="1" dirty="0">
              <a:solidFill>
                <a:schemeClr val="bg1">
                  <a:lumMod val="95000"/>
                </a:schemeClr>
              </a:solidFill>
            </a:endParaRPr>
          </a:p>
        </p:txBody>
      </p:sp>
      <p:sp>
        <p:nvSpPr>
          <p:cNvPr id="4" name="Text Box 51"/>
          <p:cNvSpPr txBox="1">
            <a:spLocks noChangeArrowheads="1"/>
          </p:cNvSpPr>
          <p:nvPr/>
        </p:nvSpPr>
        <p:spPr bwMode="auto">
          <a:xfrm>
            <a:off x="533400" y="1219200"/>
            <a:ext cx="6400800" cy="584775"/>
          </a:xfrm>
          <a:prstGeom prst="rect">
            <a:avLst/>
          </a:prstGeom>
          <a:noFill/>
          <a:ln w="9525">
            <a:noFill/>
            <a:miter lim="800000"/>
            <a:headEnd type="none" w="sm" len="sm"/>
            <a:tailEnd type="none" w="sm" len="sm"/>
          </a:ln>
        </p:spPr>
        <p:txBody>
          <a:bodyPr>
            <a:spAutoFit/>
          </a:bodyPr>
          <a:lstStyle/>
          <a:p>
            <a:pPr>
              <a:spcBef>
                <a:spcPct val="20000"/>
              </a:spcBef>
              <a:buClr>
                <a:schemeClr val="accent2"/>
              </a:buClr>
              <a:buSzPct val="75000"/>
              <a:buFont typeface="Monotype Sorts" pitchFamily="2" charset="2"/>
              <a:buNone/>
            </a:pPr>
            <a:r>
              <a:rPr kumimoji="0" lang="en-US" altLang="zh-CN" sz="3200" b="1" u="sng" dirty="0" smtClean="0">
                <a:latin typeface="Times New Roman" pitchFamily="18" charset="0"/>
                <a:ea typeface="黑体" pitchFamily="2" charset="-122"/>
              </a:rPr>
              <a:t>1</a:t>
            </a:r>
            <a:r>
              <a:rPr kumimoji="0" lang="zh-CN" altLang="en-US" sz="3200" b="1" u="sng" dirty="0" smtClean="0">
                <a:latin typeface="Times New Roman" pitchFamily="18" charset="0"/>
                <a:ea typeface="黑体" pitchFamily="2" charset="-122"/>
              </a:rPr>
              <a:t>、</a:t>
            </a:r>
            <a:r>
              <a:rPr kumimoji="0" lang="zh-CN" altLang="en-US" sz="3200" b="1" u="sng" dirty="0">
                <a:latin typeface="Times New Roman" pitchFamily="18" charset="0"/>
                <a:ea typeface="黑体" pitchFamily="2" charset="-122"/>
              </a:rPr>
              <a:t>纠错编码的基本思想</a:t>
            </a:r>
          </a:p>
        </p:txBody>
      </p:sp>
      <p:sp>
        <p:nvSpPr>
          <p:cNvPr id="5" name="Text Box 54"/>
          <p:cNvSpPr txBox="1">
            <a:spLocks noChangeArrowheads="1"/>
          </p:cNvSpPr>
          <p:nvPr/>
        </p:nvSpPr>
        <p:spPr bwMode="auto">
          <a:xfrm>
            <a:off x="457200" y="2243138"/>
            <a:ext cx="8305800" cy="3852862"/>
          </a:xfrm>
          <a:prstGeom prst="rect">
            <a:avLst/>
          </a:prstGeom>
          <a:noFill/>
          <a:ln w="9525">
            <a:noFill/>
            <a:miter lim="800000"/>
            <a:headEnd/>
            <a:tailEnd/>
          </a:ln>
        </p:spPr>
        <p:txBody>
          <a:bodyPr>
            <a:spAutoFit/>
          </a:bodyPr>
          <a:lstStyle/>
          <a:p>
            <a:pPr lvl="1">
              <a:lnSpc>
                <a:spcPct val="120000"/>
              </a:lnSpc>
              <a:spcBef>
                <a:spcPct val="20000"/>
              </a:spcBef>
              <a:buClr>
                <a:schemeClr val="bg2"/>
              </a:buClr>
              <a:buFont typeface="Wingdings" pitchFamily="2" charset="2"/>
              <a:buChar char="v"/>
            </a:pPr>
            <a:r>
              <a:rPr kumimoji="0" lang="en-US" altLang="zh-CN" sz="2800" dirty="0">
                <a:latin typeface="Times New Roman" pitchFamily="18" charset="0"/>
                <a:ea typeface="黑体" pitchFamily="2" charset="-122"/>
              </a:rPr>
              <a:t>  </a:t>
            </a:r>
            <a:r>
              <a:rPr kumimoji="0" lang="zh-CN" altLang="en-US" sz="2800" u="sng" dirty="0">
                <a:latin typeface="Times New Roman" pitchFamily="18" charset="0"/>
                <a:ea typeface="黑体" pitchFamily="2" charset="-122"/>
              </a:rPr>
              <a:t>发送端按照某种规则在信息序列上</a:t>
            </a:r>
            <a:r>
              <a:rPr kumimoji="0" lang="zh-CN" altLang="en-US" sz="2800" u="sng" dirty="0">
                <a:solidFill>
                  <a:srgbClr val="FF0000"/>
                </a:solidFill>
                <a:latin typeface="Times New Roman" pitchFamily="18" charset="0"/>
                <a:ea typeface="黑体" pitchFamily="2" charset="-122"/>
              </a:rPr>
              <a:t>附加监督码元</a:t>
            </a:r>
            <a:r>
              <a:rPr kumimoji="0" lang="zh-CN" altLang="en-US" sz="2800" u="sng" dirty="0">
                <a:latin typeface="Times New Roman" pitchFamily="18" charset="0"/>
                <a:ea typeface="黑体" pitchFamily="2" charset="-122"/>
              </a:rPr>
              <a:t>，接收端则按照同一规则检查两者间关系</a:t>
            </a:r>
            <a:r>
              <a:rPr kumimoji="0" lang="en-US" altLang="zh-CN" sz="2800" dirty="0">
                <a:latin typeface="Times New Roman" pitchFamily="18" charset="0"/>
                <a:ea typeface="黑体" pitchFamily="2" charset="-122"/>
              </a:rPr>
              <a:t>……</a:t>
            </a:r>
          </a:p>
          <a:p>
            <a:pPr lvl="1">
              <a:lnSpc>
                <a:spcPct val="120000"/>
              </a:lnSpc>
              <a:spcBef>
                <a:spcPct val="20000"/>
              </a:spcBef>
              <a:buClr>
                <a:schemeClr val="bg2"/>
              </a:buClr>
              <a:buFont typeface="Wingdings" pitchFamily="2" charset="2"/>
              <a:buChar char="v"/>
            </a:pPr>
            <a:r>
              <a:rPr kumimoji="0" lang="en-US" altLang="zh-CN" sz="2800" dirty="0">
                <a:latin typeface="Times New Roman" pitchFamily="18" charset="0"/>
                <a:ea typeface="黑体" pitchFamily="2" charset="-122"/>
              </a:rPr>
              <a:t>  </a:t>
            </a:r>
            <a:r>
              <a:rPr kumimoji="0" lang="zh-CN" altLang="en-US" sz="2800" dirty="0">
                <a:latin typeface="Times New Roman" pitchFamily="18" charset="0"/>
                <a:ea typeface="黑体" pitchFamily="2" charset="-122"/>
              </a:rPr>
              <a:t>以</a:t>
            </a:r>
            <a:r>
              <a:rPr kumimoji="0" lang="zh-CN" altLang="en-US" sz="2800" dirty="0">
                <a:solidFill>
                  <a:srgbClr val="FF0000"/>
                </a:solidFill>
                <a:latin typeface="Times New Roman" pitchFamily="18" charset="0"/>
                <a:ea typeface="黑体" pitchFamily="2" charset="-122"/>
              </a:rPr>
              <a:t>牺牲通信的有效性</a:t>
            </a:r>
            <a:r>
              <a:rPr kumimoji="0" lang="zh-CN" altLang="en-US" sz="2800" dirty="0">
                <a:latin typeface="Times New Roman" pitchFamily="18" charset="0"/>
                <a:ea typeface="黑体" pitchFamily="2" charset="-122"/>
              </a:rPr>
              <a:t>（信息传输速率）来提高可靠性</a:t>
            </a:r>
          </a:p>
          <a:p>
            <a:pPr lvl="1">
              <a:lnSpc>
                <a:spcPct val="120000"/>
              </a:lnSpc>
              <a:spcBef>
                <a:spcPct val="20000"/>
              </a:spcBef>
              <a:buClr>
                <a:schemeClr val="bg2"/>
              </a:buClr>
              <a:buFont typeface="Wingdings" pitchFamily="2" charset="2"/>
              <a:buChar char="v"/>
            </a:pPr>
            <a:r>
              <a:rPr kumimoji="0" lang="zh-CN" altLang="en-US" sz="2800" dirty="0">
                <a:latin typeface="Times New Roman" pitchFamily="18" charset="0"/>
                <a:ea typeface="黑体" pitchFamily="2" charset="-122"/>
              </a:rPr>
              <a:t>  </a:t>
            </a:r>
            <a:r>
              <a:rPr kumimoji="0" lang="zh-CN" altLang="zh-CN" sz="2800" dirty="0">
                <a:latin typeface="Times New Roman" pitchFamily="18" charset="0"/>
                <a:ea typeface="黑体" pitchFamily="2" charset="-122"/>
              </a:rPr>
              <a:t>码的检错和纠错能力是用信息量的</a:t>
            </a:r>
            <a:r>
              <a:rPr kumimoji="0" lang="zh-CN" altLang="zh-CN" sz="2800" dirty="0">
                <a:solidFill>
                  <a:srgbClr val="FF0000"/>
                </a:solidFill>
                <a:latin typeface="Times New Roman" pitchFamily="18" charset="0"/>
                <a:ea typeface="黑体" pitchFamily="2" charset="-122"/>
              </a:rPr>
              <a:t>冗余</a:t>
            </a:r>
            <a:r>
              <a:rPr kumimoji="0" lang="zh-CN" altLang="zh-CN" sz="2800" dirty="0">
                <a:latin typeface="Times New Roman" pitchFamily="18" charset="0"/>
                <a:ea typeface="黑体" pitchFamily="2" charset="-122"/>
              </a:rPr>
              <a:t>来换取的。一般说来，添加的冗余越多，码的检错、纠错能力越强，但信道的传输效率下降也越多。</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lide(fromLeft)">
                                      <p:cBhvr>
                                        <p:cTn id="7" dur="500"/>
                                        <p:tgtEl>
                                          <p:spTgt spid="3"/>
                                        </p:tgtEl>
                                      </p:cBhvr>
                                    </p:animEffect>
                                  </p:childTnLst>
                                </p:cTn>
                              </p:par>
                            </p:childTnLst>
                          </p:cTn>
                        </p:par>
                        <p:par>
                          <p:cTn id="8" fill="hold">
                            <p:stCondLst>
                              <p:cond delay="500"/>
                            </p:stCondLst>
                            <p:childTnLst>
                              <p:par>
                                <p:cTn id="9" presetID="27" presetClass="entr" presetSubtype="0" fill="hold" grpId="0" nodeType="afterEffect">
                                  <p:stCondLst>
                                    <p:cond delay="0"/>
                                  </p:stCondLst>
                                  <p:iterate type="lt">
                                    <p:tmPct val="50000"/>
                                  </p:iterate>
                                  <p:childTnLst>
                                    <p:set>
                                      <p:cBhvr>
                                        <p:cTn id="10" dur="1" fill="hold">
                                          <p:stCondLst>
                                            <p:cond delay="0"/>
                                          </p:stCondLst>
                                        </p:cTn>
                                        <p:tgtEl>
                                          <p:spTgt spid="5"/>
                                        </p:tgtEl>
                                        <p:attrNameLst>
                                          <p:attrName>style.visibility</p:attrName>
                                        </p:attrNameLst>
                                      </p:cBhvr>
                                      <p:to>
                                        <p:strVal val="visible"/>
                                      </p:to>
                                    </p:set>
                                    <p:anim calcmode="discrete" valueType="clr">
                                      <p:cBhvr override="childStyle">
                                        <p:cTn id="11" dur="80"/>
                                        <p:tgtEl>
                                          <p:spTgt spid="5"/>
                                        </p:tgtEl>
                                        <p:attrNameLst>
                                          <p:attrName>style.color</p:attrName>
                                        </p:attrNameLst>
                                      </p:cBhvr>
                                      <p:tavLst>
                                        <p:tav tm="0">
                                          <p:val>
                                            <p:clrVal>
                                              <a:schemeClr val="accent2"/>
                                            </p:clrVal>
                                          </p:val>
                                        </p:tav>
                                        <p:tav tm="50000">
                                          <p:val>
                                            <p:clrVal>
                                              <a:schemeClr val="hlink"/>
                                            </p:clrVal>
                                          </p:val>
                                        </p:tav>
                                      </p:tavLst>
                                    </p:anim>
                                    <p:anim calcmode="discrete" valueType="clr">
                                      <p:cBhvr>
                                        <p:cTn id="12" dur="80"/>
                                        <p:tgtEl>
                                          <p:spTgt spid="5"/>
                                        </p:tgtEl>
                                        <p:attrNameLst>
                                          <p:attrName>fillcolor</p:attrName>
                                        </p:attrNameLst>
                                      </p:cBhvr>
                                      <p:tavLst>
                                        <p:tav tm="0">
                                          <p:val>
                                            <p:clrVal>
                                              <a:schemeClr val="accent2"/>
                                            </p:clrVal>
                                          </p:val>
                                        </p:tav>
                                        <p:tav tm="50000">
                                          <p:val>
                                            <p:clrVal>
                                              <a:schemeClr val="hlink"/>
                                            </p:clrVal>
                                          </p:val>
                                        </p:tav>
                                      </p:tavLst>
                                    </p:anim>
                                    <p:set>
                                      <p:cBhvr>
                                        <p:cTn id="13" dur="80"/>
                                        <p:tgtEl>
                                          <p:spTgt spid="5"/>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utoUpdateAnimBg="0"/>
      <p:bldP spid="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26"/>
          <p:cNvSpPr txBox="1">
            <a:spLocks noChangeArrowheads="1"/>
          </p:cNvSpPr>
          <p:nvPr/>
        </p:nvSpPr>
        <p:spPr bwMode="auto">
          <a:xfrm>
            <a:off x="6019800" y="240268"/>
            <a:ext cx="2895600" cy="369332"/>
          </a:xfrm>
          <a:prstGeom prst="rect">
            <a:avLst/>
          </a:prstGeom>
          <a:noFill/>
          <a:ln w="9525">
            <a:noFill/>
            <a:miter lim="800000"/>
            <a:headEnd/>
            <a:tailEnd/>
          </a:ln>
        </p:spPr>
        <p:txBody>
          <a:bodyPr wrap="square">
            <a:spAutoFit/>
          </a:bodyPr>
          <a:lstStyle/>
          <a:p>
            <a:r>
              <a:rPr lang="en-US" altLang="zh-CN" b="1" dirty="0" smtClean="0">
                <a:solidFill>
                  <a:schemeClr val="bg1">
                    <a:lumMod val="95000"/>
                  </a:schemeClr>
                </a:solidFill>
              </a:rPr>
              <a:t>《</a:t>
            </a:r>
            <a:r>
              <a:rPr lang="zh-CN" altLang="en-US" b="1" dirty="0" smtClean="0">
                <a:solidFill>
                  <a:schemeClr val="bg1">
                    <a:lumMod val="95000"/>
                  </a:schemeClr>
                </a:solidFill>
              </a:rPr>
              <a:t>通信系统设计与应用</a:t>
            </a:r>
            <a:r>
              <a:rPr lang="en-US" altLang="zh-CN" b="1" dirty="0" smtClean="0">
                <a:solidFill>
                  <a:schemeClr val="bg1">
                    <a:lumMod val="95000"/>
                  </a:schemeClr>
                </a:solidFill>
              </a:rPr>
              <a:t>》</a:t>
            </a:r>
            <a:endParaRPr lang="zh-CN" altLang="en-US" b="1" dirty="0">
              <a:solidFill>
                <a:schemeClr val="bg1">
                  <a:lumMod val="95000"/>
                </a:schemeClr>
              </a:solidFill>
            </a:endParaRPr>
          </a:p>
        </p:txBody>
      </p:sp>
      <p:sp>
        <p:nvSpPr>
          <p:cNvPr id="4" name="Rectangle 2"/>
          <p:cNvSpPr txBox="1">
            <a:spLocks noChangeArrowheads="1"/>
          </p:cNvSpPr>
          <p:nvPr/>
        </p:nvSpPr>
        <p:spPr>
          <a:xfrm>
            <a:off x="457200" y="2057401"/>
            <a:ext cx="8458200" cy="4056495"/>
          </a:xfrm>
          <a:prstGeom prst="rect">
            <a:avLst/>
          </a:prstGeom>
          <a:noFill/>
        </p:spPr>
        <p:txBody>
          <a:bodyPr wrap="square">
            <a:spAutoFit/>
          </a:bodyPr>
          <a:lstStyle/>
          <a:p>
            <a:pPr marL="381000" marR="0" lvl="2" indent="0" algn="l" defTabSz="914400" rtl="0" eaLnBrk="1" fontAlgn="base" latinLnBrk="0" hangingPunct="1">
              <a:lnSpc>
                <a:spcPct val="120000"/>
              </a:lnSpc>
              <a:spcBef>
                <a:spcPct val="20000"/>
              </a:spcBef>
              <a:spcAft>
                <a:spcPct val="0"/>
              </a:spcAft>
              <a:buClr>
                <a:schemeClr val="bg2"/>
              </a:buClr>
              <a:buSzTx/>
              <a:buFont typeface="Wingdings" pitchFamily="2" charset="2"/>
              <a:buChar char="v"/>
              <a:tabLst/>
              <a:defRPr/>
            </a:pPr>
            <a:r>
              <a:rPr kumimoji="0" lang="en-US" altLang="zh-CN" sz="2800" b="0" i="0" u="sng" strike="noStrike" kern="0" cap="none" spc="0" normalizeH="0" baseline="0" noProof="0" dirty="0" smtClean="0">
                <a:ln>
                  <a:noFill/>
                </a:ln>
                <a:solidFill>
                  <a:srgbClr val="FF0000"/>
                </a:solidFill>
                <a:effectLst/>
                <a:uLnTx/>
                <a:uFillTx/>
                <a:latin typeface="Times New Roman" pitchFamily="18" charset="0"/>
                <a:ea typeface="黑体" pitchFamily="2" charset="-122"/>
              </a:rPr>
              <a:t> </a:t>
            </a:r>
            <a:r>
              <a:rPr kumimoji="0" lang="zh-CN" altLang="en-US" sz="2800" b="0" i="0" u="sng" strike="noStrike" kern="0" cap="none" spc="0" normalizeH="0" baseline="0" noProof="0" dirty="0" smtClean="0">
                <a:ln>
                  <a:noFill/>
                </a:ln>
                <a:solidFill>
                  <a:srgbClr val="FF0000"/>
                </a:solidFill>
                <a:effectLst/>
                <a:uLnTx/>
                <a:uFillTx/>
                <a:latin typeface="Times New Roman" pitchFamily="18" charset="0"/>
                <a:ea typeface="黑体" pitchFamily="2" charset="-122"/>
              </a:rPr>
              <a:t>码长</a:t>
            </a:r>
            <a:r>
              <a:rPr kumimoji="0" lang="zh-CN" altLang="en-US" sz="2800" b="0" i="0" u="sng" strike="noStrike" kern="0" cap="none" spc="0" normalizeH="0" baseline="0" noProof="0" dirty="0" smtClean="0">
                <a:ln>
                  <a:noFill/>
                </a:ln>
                <a:solidFill>
                  <a:schemeClr val="tx1"/>
                </a:solidFill>
                <a:effectLst/>
                <a:uLnTx/>
                <a:uFillTx/>
                <a:latin typeface="Times New Roman" pitchFamily="18" charset="0"/>
                <a:ea typeface="黑体" pitchFamily="2" charset="-122"/>
              </a:rPr>
              <a:t>：码字中码元的数目。</a:t>
            </a:r>
          </a:p>
          <a:p>
            <a:pPr marL="381000" marR="0" lvl="2" indent="0" algn="l" defTabSz="914400" rtl="0" eaLnBrk="1" fontAlgn="base" latinLnBrk="0" hangingPunct="1">
              <a:lnSpc>
                <a:spcPct val="120000"/>
              </a:lnSpc>
              <a:spcBef>
                <a:spcPct val="20000"/>
              </a:spcBef>
              <a:spcAft>
                <a:spcPct val="0"/>
              </a:spcAft>
              <a:buClr>
                <a:schemeClr val="bg2"/>
              </a:buClr>
              <a:buSzTx/>
              <a:buFont typeface="Wingdings" pitchFamily="2" charset="2"/>
              <a:buChar char="v"/>
              <a:tabLst/>
              <a:defRPr/>
            </a:pPr>
            <a:r>
              <a:rPr kumimoji="0" lang="zh-CN" altLang="en-US" sz="2800" b="0" i="0" u="sng" strike="noStrike" kern="0" cap="none" spc="0" normalizeH="0" baseline="0" noProof="0" dirty="0" smtClean="0">
                <a:ln>
                  <a:noFill/>
                </a:ln>
                <a:solidFill>
                  <a:srgbClr val="FF0000"/>
                </a:solidFill>
                <a:effectLst/>
                <a:uLnTx/>
                <a:uFillTx/>
                <a:latin typeface="Times New Roman" pitchFamily="18" charset="0"/>
                <a:ea typeface="黑体" pitchFamily="2" charset="-122"/>
              </a:rPr>
              <a:t>  码距</a:t>
            </a:r>
            <a:r>
              <a:rPr kumimoji="0" lang="zh-CN" altLang="en-US" sz="2800" b="0" i="0" u="sng" strike="noStrike" kern="0" cap="none" spc="0" normalizeH="0" baseline="0" noProof="0" dirty="0" smtClean="0">
                <a:ln>
                  <a:noFill/>
                </a:ln>
                <a:solidFill>
                  <a:schemeClr val="tx1"/>
                </a:solidFill>
                <a:effectLst/>
                <a:uLnTx/>
                <a:uFillTx/>
                <a:latin typeface="Times New Roman" pitchFamily="18" charset="0"/>
                <a:ea typeface="黑体" pitchFamily="2" charset="-122"/>
              </a:rPr>
              <a:t>：两个等长码字中对应码位上不同二进制码元的位数定义两码字的距离，简称码距（</a:t>
            </a:r>
            <a:r>
              <a:rPr kumimoji="0" lang="en-US" altLang="zh-CN" sz="2800" b="0" i="0" u="sng" strike="noStrike" kern="0" cap="none" spc="0" normalizeH="0" baseline="0" noProof="0" dirty="0" smtClean="0">
                <a:ln>
                  <a:noFill/>
                </a:ln>
                <a:solidFill>
                  <a:schemeClr val="tx1"/>
                </a:solidFill>
                <a:effectLst/>
                <a:uLnTx/>
                <a:uFillTx/>
                <a:latin typeface="Times New Roman" pitchFamily="18" charset="0"/>
                <a:ea typeface="黑体" pitchFamily="2" charset="-122"/>
              </a:rPr>
              <a:t>d</a:t>
            </a:r>
            <a:r>
              <a:rPr kumimoji="0" lang="zh-CN" altLang="en-US" sz="2800" b="0" i="0" u="sng" strike="noStrike" kern="0" cap="none" spc="0" normalizeH="0" baseline="0" noProof="0" dirty="0" smtClean="0">
                <a:ln>
                  <a:noFill/>
                </a:ln>
                <a:solidFill>
                  <a:schemeClr val="tx1"/>
                </a:solidFill>
                <a:effectLst/>
                <a:uLnTx/>
                <a:uFillTx/>
                <a:latin typeface="Times New Roman" pitchFamily="18" charset="0"/>
                <a:ea typeface="黑体" pitchFamily="2" charset="-122"/>
              </a:rPr>
              <a:t>）。</a:t>
            </a:r>
          </a:p>
          <a:p>
            <a:pPr marL="381000" marR="0" lvl="2" indent="0" algn="l" defTabSz="914400" rtl="0" eaLnBrk="1" fontAlgn="base" latinLnBrk="0" hangingPunct="1">
              <a:lnSpc>
                <a:spcPct val="120000"/>
              </a:lnSpc>
              <a:spcBef>
                <a:spcPct val="20000"/>
              </a:spcBef>
              <a:spcAft>
                <a:spcPct val="0"/>
              </a:spcAft>
              <a:buClr>
                <a:schemeClr val="bg2"/>
              </a:buClr>
              <a:buSzTx/>
              <a:buFont typeface="Wingdings" pitchFamily="2" charset="2"/>
              <a:buChar char="v"/>
              <a:tabLst/>
              <a:defRPr/>
            </a:pPr>
            <a:endParaRPr kumimoji="0" lang="zh-CN" altLang="en-US" sz="2800" b="0" i="0" u="none" strike="noStrike" kern="0" cap="none" spc="0" normalizeH="0" baseline="0" noProof="0" dirty="0" smtClean="0">
              <a:ln>
                <a:noFill/>
              </a:ln>
              <a:solidFill>
                <a:schemeClr val="tx1"/>
              </a:solidFill>
              <a:effectLst/>
              <a:uLnTx/>
              <a:uFillTx/>
              <a:latin typeface="Times New Roman" pitchFamily="18" charset="0"/>
              <a:ea typeface="黑体" pitchFamily="2" charset="-122"/>
            </a:endParaRPr>
          </a:p>
          <a:p>
            <a:pPr marL="381000" marR="0" lvl="2" indent="0" algn="l" defTabSz="914400" rtl="0" eaLnBrk="1" fontAlgn="base" latinLnBrk="0" hangingPunct="1">
              <a:lnSpc>
                <a:spcPct val="120000"/>
              </a:lnSpc>
              <a:spcBef>
                <a:spcPct val="20000"/>
              </a:spcBef>
              <a:spcAft>
                <a:spcPct val="0"/>
              </a:spcAft>
              <a:buClr>
                <a:schemeClr val="bg2"/>
              </a:buClr>
              <a:buSzTx/>
              <a:buFont typeface="Wingdings" pitchFamily="2" charset="2"/>
              <a:buNone/>
              <a:tabLst/>
              <a:defRPr/>
            </a:pPr>
            <a:endParaRPr kumimoji="0" lang="en-US" altLang="zh-CN" sz="2800" b="0" i="0" u="none" strike="noStrike" kern="0" cap="none" spc="0" normalizeH="0" baseline="0" noProof="0" dirty="0" smtClean="0">
              <a:ln>
                <a:noFill/>
              </a:ln>
              <a:solidFill>
                <a:schemeClr val="tx1"/>
              </a:solidFill>
              <a:effectLst/>
              <a:uLnTx/>
              <a:uFillTx/>
              <a:latin typeface="Times New Roman" pitchFamily="18" charset="0"/>
              <a:ea typeface="黑体" pitchFamily="2" charset="-122"/>
            </a:endParaRPr>
          </a:p>
          <a:p>
            <a:pPr marL="381000" marR="0" lvl="2" indent="0" algn="l" defTabSz="914400" rtl="0" eaLnBrk="1" fontAlgn="base" latinLnBrk="0" hangingPunct="1">
              <a:lnSpc>
                <a:spcPct val="120000"/>
              </a:lnSpc>
              <a:spcBef>
                <a:spcPct val="20000"/>
              </a:spcBef>
              <a:spcAft>
                <a:spcPct val="0"/>
              </a:spcAft>
              <a:buClr>
                <a:schemeClr val="bg2"/>
              </a:buClr>
              <a:buSzTx/>
              <a:buFont typeface="Wingdings" pitchFamily="2" charset="2"/>
              <a:buNone/>
              <a:tabLst/>
              <a:defRPr/>
            </a:pPr>
            <a:r>
              <a:rPr kumimoji="0" lang="zh-CN" altLang="en-US" sz="2800" b="0" i="0" u="none" strike="noStrike" kern="0" cap="none" spc="0" normalizeH="0" baseline="0" noProof="0" dirty="0" smtClean="0">
                <a:ln>
                  <a:noFill/>
                </a:ln>
                <a:solidFill>
                  <a:schemeClr val="tx1"/>
                </a:solidFill>
                <a:effectLst/>
                <a:uLnTx/>
                <a:uFillTx/>
                <a:latin typeface="Times New Roman" pitchFamily="18" charset="0"/>
                <a:ea typeface="黑体" pitchFamily="2" charset="-122"/>
              </a:rPr>
              <a:t>对于二进制称作这两个码字的汉明距离。如两码字“</a:t>
            </a:r>
            <a:r>
              <a:rPr kumimoji="0" lang="en-US" altLang="zh-CN" sz="2800" b="0" i="0" u="none" strike="noStrike" kern="0" cap="none" spc="0" normalizeH="0" baseline="0" noProof="0" dirty="0" smtClean="0">
                <a:ln>
                  <a:noFill/>
                </a:ln>
                <a:solidFill>
                  <a:schemeClr val="tx1"/>
                </a:solidFill>
                <a:effectLst/>
                <a:uLnTx/>
                <a:uFillTx/>
                <a:latin typeface="Times New Roman" pitchFamily="18" charset="0"/>
                <a:ea typeface="黑体" pitchFamily="2" charset="-122"/>
              </a:rPr>
              <a:t>10011”</a:t>
            </a:r>
            <a:r>
              <a:rPr kumimoji="0" lang="zh-CN" altLang="en-US" sz="2800" b="0" i="0" u="none" strike="noStrike" kern="0" cap="none" spc="0" normalizeH="0" baseline="0" noProof="0" dirty="0" smtClean="0">
                <a:ln>
                  <a:noFill/>
                </a:ln>
                <a:solidFill>
                  <a:schemeClr val="tx1"/>
                </a:solidFill>
                <a:effectLst/>
                <a:uLnTx/>
                <a:uFillTx/>
                <a:latin typeface="Times New Roman" pitchFamily="18" charset="0"/>
                <a:ea typeface="黑体" pitchFamily="2" charset="-122"/>
              </a:rPr>
              <a:t>与“</a:t>
            </a:r>
            <a:r>
              <a:rPr kumimoji="0" lang="en-US" altLang="zh-CN" sz="2800" b="0" i="0" u="none" strike="noStrike" kern="0" cap="none" spc="0" normalizeH="0" baseline="0" noProof="0" dirty="0" smtClean="0">
                <a:ln>
                  <a:noFill/>
                </a:ln>
                <a:solidFill>
                  <a:schemeClr val="tx1"/>
                </a:solidFill>
                <a:effectLst/>
                <a:uLnTx/>
                <a:uFillTx/>
                <a:latin typeface="Times New Roman" pitchFamily="18" charset="0"/>
                <a:ea typeface="黑体" pitchFamily="2" charset="-122"/>
              </a:rPr>
              <a:t>11010”</a:t>
            </a:r>
            <a:r>
              <a:rPr kumimoji="0" lang="zh-CN" altLang="en-US" sz="2800" b="0" i="0" u="none" strike="noStrike" kern="0" cap="none" spc="0" normalizeH="0" baseline="0" noProof="0" dirty="0" smtClean="0">
                <a:ln>
                  <a:noFill/>
                </a:ln>
                <a:solidFill>
                  <a:schemeClr val="tx1"/>
                </a:solidFill>
                <a:effectLst/>
                <a:uLnTx/>
                <a:uFillTx/>
                <a:latin typeface="Times New Roman" pitchFamily="18" charset="0"/>
                <a:ea typeface="黑体" pitchFamily="2" charset="-122"/>
              </a:rPr>
              <a:t>间码距为</a:t>
            </a:r>
            <a:r>
              <a:rPr kumimoji="0" lang="en-US" altLang="zh-CN" sz="2800" b="0" i="0" u="none" strike="noStrike" kern="0" cap="none" spc="0" normalizeH="0" baseline="0" noProof="0" dirty="0" smtClean="0">
                <a:ln>
                  <a:noFill/>
                </a:ln>
                <a:solidFill>
                  <a:schemeClr val="tx1"/>
                </a:solidFill>
                <a:effectLst/>
                <a:uLnTx/>
                <a:uFillTx/>
                <a:latin typeface="Times New Roman" pitchFamily="18" charset="0"/>
                <a:ea typeface="黑体" pitchFamily="2" charset="-122"/>
              </a:rPr>
              <a:t>2</a:t>
            </a:r>
            <a:r>
              <a:rPr kumimoji="0" lang="zh-CN" altLang="en-US" sz="2800" b="0" i="0" u="none" strike="noStrike" kern="0" cap="none" spc="0" normalizeH="0" baseline="0" noProof="0" dirty="0" smtClean="0">
                <a:ln>
                  <a:noFill/>
                </a:ln>
                <a:solidFill>
                  <a:schemeClr val="tx1"/>
                </a:solidFill>
                <a:effectLst/>
                <a:uLnTx/>
                <a:uFillTx/>
                <a:latin typeface="Times New Roman" pitchFamily="18" charset="0"/>
                <a:ea typeface="黑体" pitchFamily="2" charset="-122"/>
              </a:rPr>
              <a:t>。</a:t>
            </a:r>
          </a:p>
        </p:txBody>
      </p:sp>
      <p:sp>
        <p:nvSpPr>
          <p:cNvPr id="6" name="Text Box 8"/>
          <p:cNvSpPr txBox="1">
            <a:spLocks noChangeArrowheads="1"/>
          </p:cNvSpPr>
          <p:nvPr/>
        </p:nvSpPr>
        <p:spPr bwMode="auto">
          <a:xfrm>
            <a:off x="228600" y="1066800"/>
            <a:ext cx="3657600" cy="584775"/>
          </a:xfrm>
          <a:prstGeom prst="rect">
            <a:avLst/>
          </a:prstGeom>
          <a:noFill/>
          <a:ln w="9525">
            <a:noFill/>
            <a:miter lim="800000"/>
            <a:headEnd/>
            <a:tailEnd/>
          </a:ln>
        </p:spPr>
        <p:txBody>
          <a:bodyPr wrap="square">
            <a:spAutoFit/>
          </a:bodyPr>
          <a:lstStyle/>
          <a:p>
            <a:pPr lvl="1">
              <a:spcBef>
                <a:spcPct val="20000"/>
              </a:spcBef>
              <a:buClr>
                <a:schemeClr val="accent2"/>
              </a:buClr>
              <a:buSzPct val="75000"/>
              <a:buFont typeface="Monotype Sorts" pitchFamily="2" charset="2"/>
              <a:buNone/>
            </a:pPr>
            <a:r>
              <a:rPr kumimoji="0" lang="en-US" altLang="zh-CN" sz="3200" b="1" dirty="0" smtClean="0">
                <a:latin typeface="Times New Roman" pitchFamily="18" charset="0"/>
                <a:ea typeface="黑体" pitchFamily="2" charset="-122"/>
              </a:rPr>
              <a:t>2</a:t>
            </a:r>
            <a:r>
              <a:rPr kumimoji="0" lang="zh-CN" altLang="en-US" sz="3200" b="1" dirty="0" smtClean="0">
                <a:latin typeface="Times New Roman" pitchFamily="18" charset="0"/>
                <a:ea typeface="黑体" pitchFamily="2" charset="-122"/>
              </a:rPr>
              <a:t>、</a:t>
            </a:r>
            <a:r>
              <a:rPr kumimoji="0" lang="zh-CN" altLang="en-US" sz="3200" b="1" u="sng" dirty="0" smtClean="0">
                <a:latin typeface="Times New Roman" pitchFamily="18" charset="0"/>
                <a:ea typeface="黑体" pitchFamily="2" charset="-122"/>
              </a:rPr>
              <a:t>几</a:t>
            </a:r>
            <a:r>
              <a:rPr kumimoji="0" lang="zh-CN" altLang="en-US" sz="3200" b="1" u="sng" dirty="0">
                <a:latin typeface="Times New Roman" pitchFamily="18" charset="0"/>
                <a:ea typeface="黑体" pitchFamily="2" charset="-122"/>
              </a:rPr>
              <a:t>个概念</a:t>
            </a:r>
          </a:p>
        </p:txBody>
      </p:sp>
      <p:graphicFrame>
        <p:nvGraphicFramePr>
          <p:cNvPr id="1026" name="Object 2048"/>
          <p:cNvGraphicFramePr>
            <a:graphicFrameLocks noChangeAspect="1"/>
          </p:cNvGraphicFramePr>
          <p:nvPr/>
        </p:nvGraphicFramePr>
        <p:xfrm>
          <a:off x="3124200" y="3809999"/>
          <a:ext cx="2362200" cy="1072833"/>
        </p:xfrm>
        <a:graphic>
          <a:graphicData uri="http://schemas.openxmlformats.org/presentationml/2006/ole">
            <mc:AlternateContent xmlns:mc="http://schemas.openxmlformats.org/markup-compatibility/2006">
              <mc:Choice xmlns:v="urn:schemas-microsoft-com:vml" Requires="v">
                <p:oleObj spid="_x0000_s1038" name="Equation" r:id="rId3" imgW="812520" imgH="368280" progId="">
                  <p:embed/>
                </p:oleObj>
              </mc:Choice>
              <mc:Fallback>
                <p:oleObj name="Equation" r:id="rId3" imgW="812520" imgH="368280" progId="">
                  <p:embed/>
                  <p:pic>
                    <p:nvPicPr>
                      <p:cNvPr id="0" name="Object 204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24200" y="3809999"/>
                        <a:ext cx="2362200" cy="107283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lide(fromLeft)">
                                      <p:cBhvr>
                                        <p:cTn id="7" dur="500"/>
                                        <p:tgtEl>
                                          <p:spTgt spid="3"/>
                                        </p:tgtEl>
                                      </p:cBhvr>
                                    </p:animEffect>
                                  </p:childTnLst>
                                </p:cTn>
                              </p:par>
                            </p:childTnLst>
                          </p:cTn>
                        </p:par>
                        <p:par>
                          <p:cTn id="8" fill="hold">
                            <p:stCondLst>
                              <p:cond delay="500"/>
                            </p:stCondLst>
                            <p:childTnLst>
                              <p:par>
                                <p:cTn id="9" presetID="27" presetClass="entr" presetSubtype="0" fill="hold" grpId="0" nodeType="afterEffect">
                                  <p:stCondLst>
                                    <p:cond delay="0"/>
                                  </p:stCondLst>
                                  <p:iterate type="lt">
                                    <p:tmPct val="50000"/>
                                  </p:iterate>
                                  <p:childTnLst>
                                    <p:set>
                                      <p:cBhvr>
                                        <p:cTn id="10" dur="1" fill="hold">
                                          <p:stCondLst>
                                            <p:cond delay="0"/>
                                          </p:stCondLst>
                                        </p:cTn>
                                        <p:tgtEl>
                                          <p:spTgt spid="4"/>
                                        </p:tgtEl>
                                        <p:attrNameLst>
                                          <p:attrName>style.visibility</p:attrName>
                                        </p:attrNameLst>
                                      </p:cBhvr>
                                      <p:to>
                                        <p:strVal val="visible"/>
                                      </p:to>
                                    </p:set>
                                    <p:anim calcmode="discrete" valueType="clr">
                                      <p:cBhvr override="childStyle">
                                        <p:cTn id="11" dur="80"/>
                                        <p:tgtEl>
                                          <p:spTgt spid="4"/>
                                        </p:tgtEl>
                                        <p:attrNameLst>
                                          <p:attrName>style.color</p:attrName>
                                        </p:attrNameLst>
                                      </p:cBhvr>
                                      <p:tavLst>
                                        <p:tav tm="0">
                                          <p:val>
                                            <p:clrVal>
                                              <a:schemeClr val="accent2"/>
                                            </p:clrVal>
                                          </p:val>
                                        </p:tav>
                                        <p:tav tm="50000">
                                          <p:val>
                                            <p:clrVal>
                                              <a:schemeClr val="hlink"/>
                                            </p:clrVal>
                                          </p:val>
                                        </p:tav>
                                      </p:tavLst>
                                    </p:anim>
                                    <p:anim calcmode="discrete" valueType="clr">
                                      <p:cBhvr>
                                        <p:cTn id="12" dur="80"/>
                                        <p:tgtEl>
                                          <p:spTgt spid="4"/>
                                        </p:tgtEl>
                                        <p:attrNameLst>
                                          <p:attrName>fillcolor</p:attrName>
                                        </p:attrNameLst>
                                      </p:cBhvr>
                                      <p:tavLst>
                                        <p:tav tm="0">
                                          <p:val>
                                            <p:clrVal>
                                              <a:schemeClr val="accent2"/>
                                            </p:clrVal>
                                          </p:val>
                                        </p:tav>
                                        <p:tav tm="50000">
                                          <p:val>
                                            <p:clrVal>
                                              <a:schemeClr val="hlink"/>
                                            </p:clrVal>
                                          </p:val>
                                        </p:tav>
                                      </p:tavLst>
                                    </p:anim>
                                    <p:set>
                                      <p:cBhvr>
                                        <p:cTn id="13" dur="80"/>
                                        <p:tgtEl>
                                          <p:spTgt spid="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utoUpdateAnimBg="0"/>
      <p:bldP spid="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26"/>
          <p:cNvSpPr txBox="1">
            <a:spLocks noChangeArrowheads="1"/>
          </p:cNvSpPr>
          <p:nvPr/>
        </p:nvSpPr>
        <p:spPr bwMode="auto">
          <a:xfrm>
            <a:off x="6019800" y="240268"/>
            <a:ext cx="2895600" cy="369332"/>
          </a:xfrm>
          <a:prstGeom prst="rect">
            <a:avLst/>
          </a:prstGeom>
          <a:noFill/>
          <a:ln w="9525">
            <a:noFill/>
            <a:miter lim="800000"/>
            <a:headEnd/>
            <a:tailEnd/>
          </a:ln>
        </p:spPr>
        <p:txBody>
          <a:bodyPr wrap="square">
            <a:spAutoFit/>
          </a:bodyPr>
          <a:lstStyle/>
          <a:p>
            <a:r>
              <a:rPr lang="en-US" altLang="zh-CN" b="1" dirty="0" smtClean="0">
                <a:solidFill>
                  <a:schemeClr val="bg1">
                    <a:lumMod val="95000"/>
                  </a:schemeClr>
                </a:solidFill>
              </a:rPr>
              <a:t>《</a:t>
            </a:r>
            <a:r>
              <a:rPr lang="zh-CN" altLang="en-US" b="1" dirty="0" smtClean="0">
                <a:solidFill>
                  <a:schemeClr val="bg1">
                    <a:lumMod val="95000"/>
                  </a:schemeClr>
                </a:solidFill>
              </a:rPr>
              <a:t>通信系统设计与应用</a:t>
            </a:r>
            <a:r>
              <a:rPr lang="en-US" altLang="zh-CN" b="1" dirty="0" smtClean="0">
                <a:solidFill>
                  <a:schemeClr val="bg1">
                    <a:lumMod val="95000"/>
                  </a:schemeClr>
                </a:solidFill>
              </a:rPr>
              <a:t>》</a:t>
            </a:r>
            <a:endParaRPr lang="zh-CN" altLang="en-US" b="1" dirty="0">
              <a:solidFill>
                <a:schemeClr val="bg1">
                  <a:lumMod val="95000"/>
                </a:schemeClr>
              </a:solidFill>
            </a:endParaRPr>
          </a:p>
        </p:txBody>
      </p:sp>
      <p:sp>
        <p:nvSpPr>
          <p:cNvPr id="4" name="Rectangle 2"/>
          <p:cNvSpPr>
            <a:spLocks noChangeArrowheads="1"/>
          </p:cNvSpPr>
          <p:nvPr/>
        </p:nvSpPr>
        <p:spPr bwMode="auto">
          <a:xfrm>
            <a:off x="533400" y="1293813"/>
            <a:ext cx="8153400" cy="2741612"/>
          </a:xfrm>
          <a:prstGeom prst="rect">
            <a:avLst/>
          </a:prstGeom>
          <a:noFill/>
          <a:ln w="9525">
            <a:noFill/>
            <a:miter lim="800000"/>
            <a:headEnd/>
            <a:tailEnd/>
          </a:ln>
        </p:spPr>
        <p:txBody>
          <a:bodyPr>
            <a:spAutoFit/>
          </a:bodyPr>
          <a:lstStyle/>
          <a:p>
            <a:pPr>
              <a:lnSpc>
                <a:spcPct val="120000"/>
              </a:lnSpc>
              <a:spcBef>
                <a:spcPct val="20000"/>
              </a:spcBef>
              <a:buClr>
                <a:schemeClr val="bg2"/>
              </a:buClr>
              <a:buFont typeface="Wingdings" pitchFamily="2" charset="2"/>
              <a:buChar char="v"/>
            </a:pPr>
            <a:r>
              <a:rPr kumimoji="0" lang="en-US" altLang="zh-CN" sz="2800" dirty="0">
                <a:solidFill>
                  <a:srgbClr val="FF0000"/>
                </a:solidFill>
                <a:latin typeface="Times New Roman" pitchFamily="18" charset="0"/>
                <a:ea typeface="黑体" pitchFamily="2" charset="-122"/>
              </a:rPr>
              <a:t> </a:t>
            </a:r>
            <a:r>
              <a:rPr kumimoji="0" lang="zh-CN" altLang="en-US" sz="2800" u="sng" dirty="0">
                <a:solidFill>
                  <a:srgbClr val="FF0000"/>
                </a:solidFill>
                <a:latin typeface="Times New Roman" pitchFamily="18" charset="0"/>
                <a:ea typeface="黑体" pitchFamily="2" charset="-122"/>
              </a:rPr>
              <a:t>最小码距</a:t>
            </a:r>
            <a:r>
              <a:rPr kumimoji="0" lang="zh-CN" altLang="en-US" sz="2800" u="sng" dirty="0">
                <a:latin typeface="Times New Roman" pitchFamily="18" charset="0"/>
                <a:ea typeface="黑体" pitchFamily="2" charset="-122"/>
              </a:rPr>
              <a:t>：在一个码字集合中，任意两个码字间距离的最小值，即码字集合中任意两元素间的最小距离，记为</a:t>
            </a:r>
            <a:r>
              <a:rPr kumimoji="0" lang="en-US" altLang="zh-CN" sz="2800" u="sng" dirty="0" err="1">
                <a:latin typeface="Times New Roman" pitchFamily="18" charset="0"/>
                <a:ea typeface="黑体" pitchFamily="2" charset="-122"/>
              </a:rPr>
              <a:t>d</a:t>
            </a:r>
            <a:r>
              <a:rPr kumimoji="0" lang="en-US" altLang="zh-CN" sz="2800" u="sng" baseline="-25000" dirty="0" err="1">
                <a:latin typeface="Times New Roman" pitchFamily="18" charset="0"/>
                <a:ea typeface="黑体" pitchFamily="2" charset="-122"/>
              </a:rPr>
              <a:t>min</a:t>
            </a:r>
            <a:r>
              <a:rPr kumimoji="0" lang="zh-CN" altLang="en-US" sz="2800" u="sng" dirty="0">
                <a:latin typeface="Times New Roman" pitchFamily="18" charset="0"/>
                <a:ea typeface="黑体" pitchFamily="2" charset="-122"/>
              </a:rPr>
              <a:t>或</a:t>
            </a:r>
            <a:r>
              <a:rPr kumimoji="0" lang="en-US" altLang="zh-CN" sz="2800" u="sng" dirty="0">
                <a:latin typeface="Times New Roman" pitchFamily="18" charset="0"/>
                <a:ea typeface="黑体" pitchFamily="2" charset="-122"/>
              </a:rPr>
              <a:t>d</a:t>
            </a:r>
            <a:r>
              <a:rPr kumimoji="0" lang="en-US" altLang="zh-CN" sz="2800" u="sng" baseline="-25000" dirty="0">
                <a:latin typeface="Times New Roman" pitchFamily="18" charset="0"/>
                <a:ea typeface="黑体" pitchFamily="2" charset="-122"/>
              </a:rPr>
              <a:t>0</a:t>
            </a:r>
          </a:p>
          <a:p>
            <a:pPr>
              <a:lnSpc>
                <a:spcPct val="120000"/>
              </a:lnSpc>
              <a:spcBef>
                <a:spcPct val="20000"/>
              </a:spcBef>
              <a:buClr>
                <a:schemeClr val="bg2"/>
              </a:buClr>
              <a:buFont typeface="Wingdings" pitchFamily="2" charset="2"/>
              <a:buChar char="v"/>
            </a:pPr>
            <a:r>
              <a:rPr kumimoji="0" lang="en-US" altLang="zh-CN" sz="2800" u="sng" dirty="0">
                <a:solidFill>
                  <a:srgbClr val="FF0000"/>
                </a:solidFill>
                <a:latin typeface="Times New Roman" pitchFamily="18" charset="0"/>
                <a:ea typeface="黑体" pitchFamily="2" charset="-122"/>
              </a:rPr>
              <a:t> </a:t>
            </a:r>
            <a:r>
              <a:rPr kumimoji="0" lang="zh-CN" altLang="en-US" sz="2800" u="sng" dirty="0">
                <a:solidFill>
                  <a:srgbClr val="FF0000"/>
                </a:solidFill>
                <a:latin typeface="Times New Roman" pitchFamily="18" charset="0"/>
                <a:ea typeface="黑体" pitchFamily="2" charset="-122"/>
              </a:rPr>
              <a:t>码重</a:t>
            </a:r>
            <a:r>
              <a:rPr kumimoji="0" lang="zh-CN" altLang="en-US" sz="2800" u="sng" dirty="0">
                <a:latin typeface="Times New Roman" pitchFamily="18" charset="0"/>
                <a:ea typeface="黑体" pitchFamily="2" charset="-122"/>
              </a:rPr>
              <a:t>：码字中非零码元的数目定义为该码字的重量，简称码重。</a:t>
            </a:r>
            <a:r>
              <a:rPr kumimoji="0" lang="zh-CN" altLang="en-US" sz="2800" dirty="0">
                <a:latin typeface="Times New Roman" pitchFamily="18" charset="0"/>
                <a:ea typeface="黑体" pitchFamily="2" charset="-122"/>
              </a:rPr>
              <a:t>如“</a:t>
            </a:r>
            <a:r>
              <a:rPr kumimoji="0" lang="en-US" altLang="zh-CN" sz="2800" dirty="0">
                <a:latin typeface="Times New Roman" pitchFamily="18" charset="0"/>
                <a:ea typeface="黑体" pitchFamily="2" charset="-122"/>
              </a:rPr>
              <a:t>10011”</a:t>
            </a:r>
            <a:r>
              <a:rPr kumimoji="0" lang="zh-CN" altLang="en-US" sz="2800" dirty="0">
                <a:latin typeface="Times New Roman" pitchFamily="18" charset="0"/>
                <a:ea typeface="黑体" pitchFamily="2" charset="-122"/>
              </a:rPr>
              <a:t>码字的码重为</a:t>
            </a:r>
            <a:r>
              <a:rPr kumimoji="0" lang="en-US" altLang="zh-CN" sz="2800" dirty="0">
                <a:latin typeface="Times New Roman" pitchFamily="18" charset="0"/>
                <a:ea typeface="黑体" pitchFamily="2" charset="-122"/>
              </a:rPr>
              <a:t>3</a:t>
            </a:r>
            <a:r>
              <a:rPr kumimoji="0" lang="zh-CN" altLang="en-US" sz="2800" dirty="0">
                <a:latin typeface="Times New Roman" pitchFamily="18" charset="0"/>
                <a:ea typeface="黑体" pitchFamily="2" charset="-122"/>
              </a:rPr>
              <a:t>。</a:t>
            </a:r>
          </a:p>
        </p:txBody>
      </p:sp>
      <p:sp>
        <p:nvSpPr>
          <p:cNvPr id="5" name="Text Box 3"/>
          <p:cNvSpPr txBox="1">
            <a:spLocks noChangeArrowheads="1"/>
          </p:cNvSpPr>
          <p:nvPr/>
        </p:nvSpPr>
        <p:spPr bwMode="auto">
          <a:xfrm>
            <a:off x="533400" y="4341813"/>
            <a:ext cx="8153400" cy="1373187"/>
          </a:xfrm>
          <a:prstGeom prst="rect">
            <a:avLst/>
          </a:prstGeom>
          <a:noFill/>
          <a:ln w="9525">
            <a:noFill/>
            <a:miter lim="800000"/>
            <a:headEnd type="none" w="sm" len="sm"/>
            <a:tailEnd type="none" w="sm" len="sm"/>
          </a:ln>
        </p:spPr>
        <p:txBody>
          <a:bodyPr>
            <a:spAutoFit/>
          </a:bodyPr>
          <a:lstStyle/>
          <a:p>
            <a:pPr eaLnBrk="0" hangingPunct="0">
              <a:spcBef>
                <a:spcPct val="50000"/>
              </a:spcBef>
            </a:pPr>
            <a:r>
              <a:rPr lang="zh-CN" altLang="en-US" sz="2800" b="1" dirty="0">
                <a:latin typeface="楷体_GB2312" pitchFamily="49" charset="-122"/>
                <a:ea typeface="楷体_GB2312" pitchFamily="49" charset="-122"/>
              </a:rPr>
              <a:t>纠错码的抗干扰能力完全取决于许用码字之间的距离，码的最小距离越大，说明码字间的最小差别越大，抗干扰能力就越强。</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lide(fromLeft)">
                                      <p:cBhvr>
                                        <p:cTn id="7" dur="500"/>
                                        <p:tgtEl>
                                          <p:spTgt spid="3"/>
                                        </p:tgtEl>
                                      </p:cBhvr>
                                    </p:animEffect>
                                  </p:childTnLst>
                                </p:cTn>
                              </p:par>
                            </p:childTnLst>
                          </p:cTn>
                        </p:par>
                        <p:par>
                          <p:cTn id="8" fill="hold">
                            <p:stCondLst>
                              <p:cond delay="500"/>
                            </p:stCondLst>
                            <p:childTnLst>
                              <p:par>
                                <p:cTn id="9" presetID="27" presetClass="entr" presetSubtype="0" fill="hold" grpId="0" nodeType="afterEffect">
                                  <p:stCondLst>
                                    <p:cond delay="0"/>
                                  </p:stCondLst>
                                  <p:iterate type="lt">
                                    <p:tmPct val="50000"/>
                                  </p:iterate>
                                  <p:childTnLst>
                                    <p:set>
                                      <p:cBhvr>
                                        <p:cTn id="10" dur="1" fill="hold">
                                          <p:stCondLst>
                                            <p:cond delay="0"/>
                                          </p:stCondLst>
                                        </p:cTn>
                                        <p:tgtEl>
                                          <p:spTgt spid="4"/>
                                        </p:tgtEl>
                                        <p:attrNameLst>
                                          <p:attrName>style.visibility</p:attrName>
                                        </p:attrNameLst>
                                      </p:cBhvr>
                                      <p:to>
                                        <p:strVal val="visible"/>
                                      </p:to>
                                    </p:set>
                                    <p:anim calcmode="discrete" valueType="clr">
                                      <p:cBhvr override="childStyle">
                                        <p:cTn id="11" dur="80"/>
                                        <p:tgtEl>
                                          <p:spTgt spid="4"/>
                                        </p:tgtEl>
                                        <p:attrNameLst>
                                          <p:attrName>style.color</p:attrName>
                                        </p:attrNameLst>
                                      </p:cBhvr>
                                      <p:tavLst>
                                        <p:tav tm="0">
                                          <p:val>
                                            <p:clrVal>
                                              <a:schemeClr val="accent2"/>
                                            </p:clrVal>
                                          </p:val>
                                        </p:tav>
                                        <p:tav tm="50000">
                                          <p:val>
                                            <p:clrVal>
                                              <a:schemeClr val="hlink"/>
                                            </p:clrVal>
                                          </p:val>
                                        </p:tav>
                                      </p:tavLst>
                                    </p:anim>
                                    <p:anim calcmode="discrete" valueType="clr">
                                      <p:cBhvr>
                                        <p:cTn id="12" dur="80"/>
                                        <p:tgtEl>
                                          <p:spTgt spid="4"/>
                                        </p:tgtEl>
                                        <p:attrNameLst>
                                          <p:attrName>fillcolor</p:attrName>
                                        </p:attrNameLst>
                                      </p:cBhvr>
                                      <p:tavLst>
                                        <p:tav tm="0">
                                          <p:val>
                                            <p:clrVal>
                                              <a:schemeClr val="accent2"/>
                                            </p:clrVal>
                                          </p:val>
                                        </p:tav>
                                        <p:tav tm="50000">
                                          <p:val>
                                            <p:clrVal>
                                              <a:schemeClr val="hlink"/>
                                            </p:clrVal>
                                          </p:val>
                                        </p:tav>
                                      </p:tavLst>
                                    </p:anim>
                                    <p:set>
                                      <p:cBhvr>
                                        <p:cTn id="13" dur="80"/>
                                        <p:tgtEl>
                                          <p:spTgt spid="4"/>
                                        </p:tgtEl>
                                        <p:attrNameLst>
                                          <p:attrName>fill.type</p:attrName>
                                        </p:attrNameLst>
                                      </p:cBhvr>
                                      <p:to>
                                        <p:strVal val="solid"/>
                                      </p:to>
                                    </p:set>
                                  </p:childTnLst>
                                </p:cTn>
                              </p:par>
                            </p:childTnLst>
                          </p:cTn>
                        </p:par>
                      </p:childTnLst>
                    </p:cTn>
                  </p:par>
                  <p:par>
                    <p:cTn id="14" fill="hold">
                      <p:stCondLst>
                        <p:cond delay="indefinite"/>
                      </p:stCondLst>
                      <p:childTnLst>
                        <p:par>
                          <p:cTn id="15" fill="hold">
                            <p:stCondLst>
                              <p:cond delay="0"/>
                            </p:stCondLst>
                            <p:childTnLst>
                              <p:par>
                                <p:cTn id="16" presetID="30" presetClass="entr" presetSubtype="0" fill="hold" grpId="0" nodeType="click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800" decel="100000"/>
                                        <p:tgtEl>
                                          <p:spTgt spid="5"/>
                                        </p:tgtEl>
                                      </p:cBhvr>
                                    </p:animEffect>
                                    <p:anim calcmode="lin" valueType="num">
                                      <p:cBhvr>
                                        <p:cTn id="19" dur="800" decel="100000" fill="hold"/>
                                        <p:tgtEl>
                                          <p:spTgt spid="5"/>
                                        </p:tgtEl>
                                        <p:attrNameLst>
                                          <p:attrName>style.rotation</p:attrName>
                                        </p:attrNameLst>
                                      </p:cBhvr>
                                      <p:tavLst>
                                        <p:tav tm="0">
                                          <p:val>
                                            <p:fltVal val="-90"/>
                                          </p:val>
                                        </p:tav>
                                        <p:tav tm="100000">
                                          <p:val>
                                            <p:fltVal val="0"/>
                                          </p:val>
                                        </p:tav>
                                      </p:tavLst>
                                    </p:anim>
                                    <p:anim calcmode="lin" valueType="num">
                                      <p:cBhvr>
                                        <p:cTn id="20" dur="800" decel="100000" fill="hold"/>
                                        <p:tgtEl>
                                          <p:spTgt spid="5"/>
                                        </p:tgtEl>
                                        <p:attrNameLst>
                                          <p:attrName>ppt_x</p:attrName>
                                        </p:attrNameLst>
                                      </p:cBhvr>
                                      <p:tavLst>
                                        <p:tav tm="0">
                                          <p:val>
                                            <p:strVal val="#ppt_x+0.4"/>
                                          </p:val>
                                        </p:tav>
                                        <p:tav tm="100000">
                                          <p:val>
                                            <p:strVal val="#ppt_x-0.05"/>
                                          </p:val>
                                        </p:tav>
                                      </p:tavLst>
                                    </p:anim>
                                    <p:anim calcmode="lin" valueType="num">
                                      <p:cBhvr>
                                        <p:cTn id="21" dur="800" decel="100000" fill="hold"/>
                                        <p:tgtEl>
                                          <p:spTgt spid="5"/>
                                        </p:tgtEl>
                                        <p:attrNameLst>
                                          <p:attrName>ppt_y</p:attrName>
                                        </p:attrNameLst>
                                      </p:cBhvr>
                                      <p:tavLst>
                                        <p:tav tm="0">
                                          <p:val>
                                            <p:strVal val="#ppt_y-0.4"/>
                                          </p:val>
                                        </p:tav>
                                        <p:tav tm="100000">
                                          <p:val>
                                            <p:strVal val="#ppt_y+0.1"/>
                                          </p:val>
                                        </p:tav>
                                      </p:tavLst>
                                    </p:anim>
                                    <p:anim calcmode="lin" valueType="num">
                                      <p:cBhvr>
                                        <p:cTn id="22" dur="200" accel="100000" fill="hold">
                                          <p:stCondLst>
                                            <p:cond delay="800"/>
                                          </p:stCondLst>
                                        </p:cTn>
                                        <p:tgtEl>
                                          <p:spTgt spid="5"/>
                                        </p:tgtEl>
                                        <p:attrNameLst>
                                          <p:attrName>ppt_x</p:attrName>
                                        </p:attrNameLst>
                                      </p:cBhvr>
                                      <p:tavLst>
                                        <p:tav tm="0">
                                          <p:val>
                                            <p:strVal val="#ppt_x-0.05"/>
                                          </p:val>
                                        </p:tav>
                                        <p:tav tm="100000">
                                          <p:val>
                                            <p:strVal val="#ppt_x"/>
                                          </p:val>
                                        </p:tav>
                                      </p:tavLst>
                                    </p:anim>
                                    <p:anim calcmode="lin" valueType="num">
                                      <p:cBhvr>
                                        <p:cTn id="23" dur="200" accel="100000" fill="hold">
                                          <p:stCondLst>
                                            <p:cond delay="800"/>
                                          </p:stCondLst>
                                        </p:cTn>
                                        <p:tgtEl>
                                          <p:spTgt spid="5"/>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utoUpdateAnimBg="0"/>
      <p:bldP spid="4" grpId="0"/>
      <p:bldP spid="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26"/>
          <p:cNvSpPr txBox="1">
            <a:spLocks noChangeArrowheads="1"/>
          </p:cNvSpPr>
          <p:nvPr/>
        </p:nvSpPr>
        <p:spPr bwMode="auto">
          <a:xfrm>
            <a:off x="6019800" y="240268"/>
            <a:ext cx="2895600" cy="369332"/>
          </a:xfrm>
          <a:prstGeom prst="rect">
            <a:avLst/>
          </a:prstGeom>
          <a:noFill/>
          <a:ln w="9525">
            <a:noFill/>
            <a:miter lim="800000"/>
            <a:headEnd/>
            <a:tailEnd/>
          </a:ln>
        </p:spPr>
        <p:txBody>
          <a:bodyPr wrap="square">
            <a:spAutoFit/>
          </a:bodyPr>
          <a:lstStyle/>
          <a:p>
            <a:r>
              <a:rPr lang="en-US" altLang="zh-CN" b="1" dirty="0" smtClean="0">
                <a:solidFill>
                  <a:schemeClr val="bg1">
                    <a:lumMod val="95000"/>
                  </a:schemeClr>
                </a:solidFill>
              </a:rPr>
              <a:t>《</a:t>
            </a:r>
            <a:r>
              <a:rPr lang="zh-CN" altLang="en-US" b="1" dirty="0" smtClean="0">
                <a:solidFill>
                  <a:schemeClr val="bg1">
                    <a:lumMod val="95000"/>
                  </a:schemeClr>
                </a:solidFill>
              </a:rPr>
              <a:t>通信系统设计与应用</a:t>
            </a:r>
            <a:r>
              <a:rPr lang="en-US" altLang="zh-CN" b="1" dirty="0" smtClean="0">
                <a:solidFill>
                  <a:schemeClr val="bg1">
                    <a:lumMod val="95000"/>
                  </a:schemeClr>
                </a:solidFill>
              </a:rPr>
              <a:t>》</a:t>
            </a:r>
            <a:endParaRPr lang="zh-CN" altLang="en-US" b="1" dirty="0">
              <a:solidFill>
                <a:schemeClr val="bg1">
                  <a:lumMod val="95000"/>
                </a:schemeClr>
              </a:solidFill>
            </a:endParaRPr>
          </a:p>
        </p:txBody>
      </p:sp>
      <p:sp>
        <p:nvSpPr>
          <p:cNvPr id="4" name="Rectangle 1026"/>
          <p:cNvSpPr>
            <a:spLocks noChangeArrowheads="1"/>
          </p:cNvSpPr>
          <p:nvPr/>
        </p:nvSpPr>
        <p:spPr bwMode="auto">
          <a:xfrm>
            <a:off x="457200" y="1066800"/>
            <a:ext cx="7924800" cy="579438"/>
          </a:xfrm>
          <a:prstGeom prst="rect">
            <a:avLst/>
          </a:prstGeom>
          <a:noFill/>
          <a:ln w="9525">
            <a:noFill/>
            <a:miter lim="800000"/>
            <a:headEnd/>
            <a:tailEnd/>
          </a:ln>
        </p:spPr>
        <p:txBody>
          <a:bodyPr wrap="square">
            <a:spAutoFit/>
          </a:bodyPr>
          <a:lstStyle/>
          <a:p>
            <a:pPr lvl="1">
              <a:spcBef>
                <a:spcPct val="20000"/>
              </a:spcBef>
              <a:buClr>
                <a:schemeClr val="accent2"/>
              </a:buClr>
              <a:buSzPct val="75000"/>
              <a:buFont typeface="Monotype Sorts" pitchFamily="2" charset="2"/>
              <a:buNone/>
            </a:pPr>
            <a:r>
              <a:rPr kumimoji="0" lang="zh-CN" altLang="en-US" sz="3200" b="1" dirty="0">
                <a:latin typeface="Times New Roman" pitchFamily="18" charset="0"/>
                <a:ea typeface="黑体" pitchFamily="2" charset="-122"/>
              </a:rPr>
              <a:t>举例说明：假如要传送</a:t>
            </a:r>
            <a:r>
              <a:rPr kumimoji="0" lang="en-US" altLang="zh-CN" sz="3200" b="1" dirty="0">
                <a:latin typeface="Times New Roman" pitchFamily="18" charset="0"/>
                <a:ea typeface="黑体" pitchFamily="2" charset="-122"/>
              </a:rPr>
              <a:t>A</a:t>
            </a:r>
            <a:r>
              <a:rPr kumimoji="0" lang="zh-CN" altLang="en-US" sz="3200" b="1" dirty="0">
                <a:latin typeface="Times New Roman" pitchFamily="18" charset="0"/>
                <a:ea typeface="黑体" pitchFamily="2" charset="-122"/>
              </a:rPr>
              <a:t>、</a:t>
            </a:r>
            <a:r>
              <a:rPr kumimoji="0" lang="en-US" altLang="zh-CN" sz="3200" b="1" dirty="0">
                <a:latin typeface="Times New Roman" pitchFamily="18" charset="0"/>
                <a:ea typeface="黑体" pitchFamily="2" charset="-122"/>
              </a:rPr>
              <a:t>B</a:t>
            </a:r>
            <a:r>
              <a:rPr kumimoji="0" lang="zh-CN" altLang="en-US" sz="3200" b="1" dirty="0">
                <a:latin typeface="Times New Roman" pitchFamily="18" charset="0"/>
                <a:ea typeface="黑体" pitchFamily="2" charset="-122"/>
              </a:rPr>
              <a:t>两个消息</a:t>
            </a:r>
          </a:p>
        </p:txBody>
      </p:sp>
      <p:sp>
        <p:nvSpPr>
          <p:cNvPr id="5" name="Text Box 1027"/>
          <p:cNvSpPr txBox="1">
            <a:spLocks noChangeArrowheads="1"/>
          </p:cNvSpPr>
          <p:nvPr/>
        </p:nvSpPr>
        <p:spPr bwMode="auto">
          <a:xfrm>
            <a:off x="304800" y="1752600"/>
            <a:ext cx="8305800" cy="4782848"/>
          </a:xfrm>
          <a:prstGeom prst="rect">
            <a:avLst/>
          </a:prstGeom>
          <a:noFill/>
          <a:ln w="9525">
            <a:noFill/>
            <a:miter lim="800000"/>
            <a:headEnd type="none" w="sm" len="sm"/>
            <a:tailEnd type="none" w="sm" len="sm"/>
          </a:ln>
        </p:spPr>
        <p:txBody>
          <a:bodyPr wrap="square">
            <a:spAutoFit/>
          </a:bodyPr>
          <a:lstStyle/>
          <a:p>
            <a:pPr lvl="2">
              <a:lnSpc>
                <a:spcPct val="150000"/>
              </a:lnSpc>
              <a:spcBef>
                <a:spcPct val="20000"/>
              </a:spcBef>
              <a:buClr>
                <a:srgbClr val="FF0000"/>
              </a:buClr>
              <a:buSzPct val="75000"/>
              <a:buFont typeface="Wingdings" pitchFamily="2" charset="2"/>
              <a:buNone/>
            </a:pPr>
            <a:r>
              <a:rPr kumimoji="0" lang="zh-CN" altLang="en-US" sz="2800" dirty="0">
                <a:solidFill>
                  <a:srgbClr val="FF0000"/>
                </a:solidFill>
                <a:latin typeface="Times New Roman" pitchFamily="18" charset="0"/>
                <a:ea typeface="黑体" pitchFamily="2" charset="-122"/>
              </a:rPr>
              <a:t>编码一：</a:t>
            </a:r>
            <a:endParaRPr kumimoji="0" lang="zh-CN" altLang="en-US" sz="2800" dirty="0">
              <a:latin typeface="Times New Roman" pitchFamily="18" charset="0"/>
              <a:ea typeface="黑体" pitchFamily="2" charset="-122"/>
            </a:endParaRPr>
          </a:p>
          <a:p>
            <a:pPr lvl="3">
              <a:lnSpc>
                <a:spcPct val="150000"/>
              </a:lnSpc>
              <a:spcBef>
                <a:spcPct val="20000"/>
              </a:spcBef>
              <a:buClr>
                <a:srgbClr val="000099"/>
              </a:buClr>
              <a:buSzPct val="80000"/>
              <a:buFont typeface="Wingdings" pitchFamily="2" charset="2"/>
              <a:buChar char="Ø"/>
            </a:pPr>
            <a:r>
              <a:rPr kumimoji="0" lang="zh-CN" altLang="en-US" sz="2800" dirty="0">
                <a:latin typeface="Times New Roman" pitchFamily="18" charset="0"/>
                <a:ea typeface="黑体" pitchFamily="2" charset="-122"/>
              </a:rPr>
              <a:t>消息</a:t>
            </a:r>
            <a:r>
              <a:rPr kumimoji="0" lang="en-US" altLang="zh-CN" sz="2800" dirty="0">
                <a:latin typeface="Times New Roman" pitchFamily="18" charset="0"/>
                <a:ea typeface="黑体" pitchFamily="2" charset="-122"/>
              </a:rPr>
              <a:t>A----“0”</a:t>
            </a:r>
            <a:r>
              <a:rPr kumimoji="0" lang="zh-CN" altLang="en-US" sz="2800" dirty="0">
                <a:latin typeface="Times New Roman" pitchFamily="18" charset="0"/>
                <a:ea typeface="黑体" pitchFamily="2" charset="-122"/>
              </a:rPr>
              <a:t>；消息</a:t>
            </a:r>
            <a:r>
              <a:rPr kumimoji="0" lang="en-US" altLang="zh-CN" sz="2800" dirty="0">
                <a:latin typeface="Times New Roman" pitchFamily="18" charset="0"/>
                <a:ea typeface="黑体" pitchFamily="2" charset="-122"/>
              </a:rPr>
              <a:t>B----“1”</a:t>
            </a:r>
          </a:p>
          <a:p>
            <a:pPr lvl="3">
              <a:lnSpc>
                <a:spcPct val="150000"/>
              </a:lnSpc>
              <a:spcBef>
                <a:spcPct val="20000"/>
              </a:spcBef>
              <a:buClr>
                <a:srgbClr val="000099"/>
              </a:buClr>
              <a:buSzPct val="80000"/>
              <a:buFont typeface="Wingdings" pitchFamily="2" charset="2"/>
              <a:buChar char="Ø"/>
            </a:pPr>
            <a:r>
              <a:rPr kumimoji="0" lang="zh-CN" altLang="en-US" sz="2800" dirty="0">
                <a:latin typeface="Times New Roman" pitchFamily="18" charset="0"/>
                <a:ea typeface="黑体" pitchFamily="2" charset="-122"/>
              </a:rPr>
              <a:t>最小码距</a:t>
            </a:r>
            <a:r>
              <a:rPr kumimoji="0" lang="en-US" altLang="zh-CN" sz="2800" dirty="0">
                <a:latin typeface="Times New Roman" pitchFamily="18" charset="0"/>
                <a:ea typeface="黑体" pitchFamily="2" charset="-122"/>
              </a:rPr>
              <a:t>1</a:t>
            </a:r>
          </a:p>
          <a:p>
            <a:pPr lvl="3">
              <a:lnSpc>
                <a:spcPct val="150000"/>
              </a:lnSpc>
              <a:spcBef>
                <a:spcPct val="20000"/>
              </a:spcBef>
              <a:buClr>
                <a:srgbClr val="000099"/>
              </a:buClr>
              <a:buSzPct val="80000"/>
              <a:buFont typeface="Wingdings" pitchFamily="2" charset="2"/>
              <a:buChar char="Ø"/>
            </a:pPr>
            <a:r>
              <a:rPr kumimoji="0" lang="zh-CN" altLang="en-US" sz="2800" dirty="0">
                <a:latin typeface="Times New Roman" pitchFamily="18" charset="0"/>
                <a:ea typeface="黑体" pitchFamily="2" charset="-122"/>
              </a:rPr>
              <a:t>若传输中产生错码（“</a:t>
            </a:r>
            <a:r>
              <a:rPr kumimoji="0" lang="en-US" altLang="zh-CN" sz="2800" dirty="0">
                <a:latin typeface="Times New Roman" pitchFamily="18" charset="0"/>
                <a:ea typeface="黑体" pitchFamily="2" charset="-122"/>
              </a:rPr>
              <a:t>0”</a:t>
            </a:r>
            <a:r>
              <a:rPr kumimoji="0" lang="zh-CN" altLang="en-US" sz="2800" dirty="0">
                <a:latin typeface="Times New Roman" pitchFamily="18" charset="0"/>
                <a:ea typeface="黑体" pitchFamily="2" charset="-122"/>
              </a:rPr>
              <a:t>错成“</a:t>
            </a:r>
            <a:r>
              <a:rPr kumimoji="0" lang="en-US" altLang="zh-CN" sz="2800" dirty="0">
                <a:latin typeface="Times New Roman" pitchFamily="18" charset="0"/>
                <a:ea typeface="黑体" pitchFamily="2" charset="-122"/>
              </a:rPr>
              <a:t>1”</a:t>
            </a:r>
            <a:r>
              <a:rPr kumimoji="0" lang="zh-CN" altLang="en-US" sz="2800" dirty="0">
                <a:latin typeface="Times New Roman" pitchFamily="18" charset="0"/>
                <a:ea typeface="黑体" pitchFamily="2" charset="-122"/>
              </a:rPr>
              <a:t>或“</a:t>
            </a:r>
            <a:r>
              <a:rPr kumimoji="0" lang="en-US" altLang="zh-CN" sz="2800" dirty="0">
                <a:latin typeface="Times New Roman" pitchFamily="18" charset="0"/>
                <a:ea typeface="黑体" pitchFamily="2" charset="-122"/>
              </a:rPr>
              <a:t>1”</a:t>
            </a:r>
            <a:r>
              <a:rPr kumimoji="0" lang="zh-CN" altLang="en-US" sz="2800" dirty="0">
                <a:latin typeface="Times New Roman" pitchFamily="18" charset="0"/>
                <a:ea typeface="黑体" pitchFamily="2" charset="-122"/>
              </a:rPr>
              <a:t>错成“</a:t>
            </a:r>
            <a:r>
              <a:rPr kumimoji="0" lang="en-US" altLang="zh-CN" sz="2800" dirty="0">
                <a:latin typeface="Times New Roman" pitchFamily="18" charset="0"/>
                <a:ea typeface="黑体" pitchFamily="2" charset="-122"/>
              </a:rPr>
              <a:t>0”</a:t>
            </a:r>
            <a:r>
              <a:rPr kumimoji="0" lang="zh-CN" altLang="en-US" sz="2800" dirty="0">
                <a:latin typeface="Times New Roman" pitchFamily="18" charset="0"/>
                <a:ea typeface="黑体" pitchFamily="2" charset="-122"/>
              </a:rPr>
              <a:t>）收端无法发现，该编码</a:t>
            </a:r>
            <a:r>
              <a:rPr kumimoji="0" lang="zh-CN" altLang="en-US" sz="2800" dirty="0">
                <a:solidFill>
                  <a:srgbClr val="FF0000"/>
                </a:solidFill>
                <a:latin typeface="Times New Roman" pitchFamily="18" charset="0"/>
                <a:ea typeface="黑体" pitchFamily="2" charset="-122"/>
              </a:rPr>
              <a:t>无检错纠错能力</a:t>
            </a:r>
            <a:r>
              <a:rPr kumimoji="0" lang="zh-CN" altLang="en-US" sz="2800" dirty="0">
                <a:latin typeface="Times New Roman" pitchFamily="18" charset="0"/>
                <a:ea typeface="黑体" pitchFamily="2" charset="-122"/>
              </a:rPr>
              <a:t>。</a:t>
            </a:r>
          </a:p>
          <a:p>
            <a:pPr eaLnBrk="0" hangingPunct="0">
              <a:spcBef>
                <a:spcPct val="50000"/>
              </a:spcBef>
            </a:pPr>
            <a:endParaRPr lang="en-US" altLang="zh-CN" sz="2400" dirty="0">
              <a:latin typeface="Times New Roman" pitchFamily="18" charset="0"/>
              <a:ea typeface="黑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lide(fromLef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utoUpdateAnimBg="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26"/>
          <p:cNvSpPr txBox="1">
            <a:spLocks noChangeArrowheads="1"/>
          </p:cNvSpPr>
          <p:nvPr/>
        </p:nvSpPr>
        <p:spPr bwMode="auto">
          <a:xfrm>
            <a:off x="6019800" y="240268"/>
            <a:ext cx="2895600" cy="369332"/>
          </a:xfrm>
          <a:prstGeom prst="rect">
            <a:avLst/>
          </a:prstGeom>
          <a:noFill/>
          <a:ln w="9525">
            <a:noFill/>
            <a:miter lim="800000"/>
            <a:headEnd/>
            <a:tailEnd/>
          </a:ln>
        </p:spPr>
        <p:txBody>
          <a:bodyPr wrap="square">
            <a:spAutoFit/>
          </a:bodyPr>
          <a:lstStyle/>
          <a:p>
            <a:r>
              <a:rPr lang="en-US" altLang="zh-CN" b="1" dirty="0" smtClean="0">
                <a:solidFill>
                  <a:schemeClr val="bg1">
                    <a:lumMod val="95000"/>
                  </a:schemeClr>
                </a:solidFill>
              </a:rPr>
              <a:t>《</a:t>
            </a:r>
            <a:r>
              <a:rPr lang="zh-CN" altLang="en-US" b="1" dirty="0" smtClean="0">
                <a:solidFill>
                  <a:schemeClr val="bg1">
                    <a:lumMod val="95000"/>
                  </a:schemeClr>
                </a:solidFill>
              </a:rPr>
              <a:t>通信系统设计与应用</a:t>
            </a:r>
            <a:r>
              <a:rPr lang="en-US" altLang="zh-CN" b="1" dirty="0" smtClean="0">
                <a:solidFill>
                  <a:schemeClr val="bg1">
                    <a:lumMod val="95000"/>
                  </a:schemeClr>
                </a:solidFill>
              </a:rPr>
              <a:t>》</a:t>
            </a:r>
            <a:endParaRPr lang="zh-CN" altLang="en-US" b="1" dirty="0">
              <a:solidFill>
                <a:schemeClr val="bg1">
                  <a:lumMod val="95000"/>
                </a:schemeClr>
              </a:solidFill>
            </a:endParaRPr>
          </a:p>
        </p:txBody>
      </p:sp>
      <p:sp>
        <p:nvSpPr>
          <p:cNvPr id="4" name="Rectangle 2"/>
          <p:cNvSpPr>
            <a:spLocks noChangeArrowheads="1"/>
          </p:cNvSpPr>
          <p:nvPr/>
        </p:nvSpPr>
        <p:spPr bwMode="auto">
          <a:xfrm>
            <a:off x="228600" y="533400"/>
            <a:ext cx="8839200" cy="5334000"/>
          </a:xfrm>
          <a:prstGeom prst="rect">
            <a:avLst/>
          </a:prstGeom>
          <a:noFill/>
          <a:ln w="9525">
            <a:noFill/>
            <a:miter lim="800000"/>
            <a:headEnd/>
            <a:tailEnd/>
          </a:ln>
        </p:spPr>
        <p:txBody>
          <a:bodyPr lIns="92075" tIns="46038" rIns="92075" bIns="46038"/>
          <a:lstStyle/>
          <a:p>
            <a:pPr marL="190500" lvl="1">
              <a:lnSpc>
                <a:spcPct val="150000"/>
              </a:lnSpc>
              <a:spcBef>
                <a:spcPct val="20000"/>
              </a:spcBef>
              <a:buClr>
                <a:schemeClr val="tx1"/>
              </a:buClr>
              <a:buSzPct val="75000"/>
              <a:buFont typeface="Wingdings" pitchFamily="2" charset="2"/>
              <a:buNone/>
            </a:pPr>
            <a:r>
              <a:rPr kumimoji="0" lang="zh-CN" altLang="en-US" sz="2800" dirty="0">
                <a:solidFill>
                  <a:srgbClr val="FF0000"/>
                </a:solidFill>
                <a:latin typeface="Times New Roman" pitchFamily="18" charset="0"/>
                <a:ea typeface="黑体" pitchFamily="2" charset="-122"/>
              </a:rPr>
              <a:t>编码二：</a:t>
            </a:r>
            <a:endParaRPr kumimoji="0" lang="zh-CN" altLang="en-US" sz="2800" dirty="0">
              <a:latin typeface="Times New Roman" pitchFamily="18" charset="0"/>
              <a:ea typeface="黑体" pitchFamily="2" charset="-122"/>
            </a:endParaRPr>
          </a:p>
          <a:p>
            <a:pPr marL="677863" lvl="2">
              <a:lnSpc>
                <a:spcPct val="150000"/>
              </a:lnSpc>
              <a:spcBef>
                <a:spcPct val="20000"/>
              </a:spcBef>
              <a:buClr>
                <a:srgbClr val="000099"/>
              </a:buClr>
              <a:buSzPct val="80000"/>
              <a:buFont typeface="Wingdings" pitchFamily="2" charset="2"/>
              <a:buChar char="Ø"/>
            </a:pPr>
            <a:r>
              <a:rPr kumimoji="0" lang="zh-CN" altLang="en-US" sz="2800" dirty="0">
                <a:latin typeface="Times New Roman" pitchFamily="18" charset="0"/>
                <a:ea typeface="黑体" pitchFamily="2" charset="-122"/>
              </a:rPr>
              <a:t>消息</a:t>
            </a:r>
            <a:r>
              <a:rPr kumimoji="0" lang="en-US" altLang="zh-CN" sz="2800" dirty="0">
                <a:latin typeface="Times New Roman" pitchFamily="18" charset="0"/>
                <a:ea typeface="黑体" pitchFamily="2" charset="-122"/>
              </a:rPr>
              <a:t>A----“00”</a:t>
            </a:r>
            <a:r>
              <a:rPr kumimoji="0" lang="zh-CN" altLang="en-US" sz="2800" dirty="0">
                <a:latin typeface="Times New Roman" pitchFamily="18" charset="0"/>
                <a:ea typeface="黑体" pitchFamily="2" charset="-122"/>
              </a:rPr>
              <a:t>；消息</a:t>
            </a:r>
            <a:r>
              <a:rPr kumimoji="0" lang="en-US" altLang="zh-CN" sz="2800" dirty="0">
                <a:latin typeface="Times New Roman" pitchFamily="18" charset="0"/>
                <a:ea typeface="黑体" pitchFamily="2" charset="-122"/>
              </a:rPr>
              <a:t>B----“11”</a:t>
            </a:r>
          </a:p>
          <a:p>
            <a:pPr marL="677863" lvl="2">
              <a:lnSpc>
                <a:spcPct val="150000"/>
              </a:lnSpc>
              <a:spcBef>
                <a:spcPct val="20000"/>
              </a:spcBef>
              <a:buClr>
                <a:srgbClr val="000099"/>
              </a:buClr>
              <a:buSzPct val="80000"/>
              <a:buFont typeface="Wingdings" pitchFamily="2" charset="2"/>
              <a:buChar char="Ø"/>
            </a:pPr>
            <a:r>
              <a:rPr kumimoji="0" lang="zh-CN" altLang="en-US" sz="2800" dirty="0">
                <a:latin typeface="Times New Roman" pitchFamily="18" charset="0"/>
                <a:ea typeface="黑体" pitchFamily="2" charset="-122"/>
              </a:rPr>
              <a:t>最小码距</a:t>
            </a:r>
            <a:r>
              <a:rPr kumimoji="0" lang="en-US" altLang="zh-CN" sz="2800" dirty="0">
                <a:latin typeface="Times New Roman" pitchFamily="18" charset="0"/>
                <a:ea typeface="黑体" pitchFamily="2" charset="-122"/>
              </a:rPr>
              <a:t>2</a:t>
            </a:r>
          </a:p>
          <a:p>
            <a:pPr marL="677863" lvl="2">
              <a:lnSpc>
                <a:spcPct val="150000"/>
              </a:lnSpc>
              <a:spcBef>
                <a:spcPct val="20000"/>
              </a:spcBef>
              <a:buClr>
                <a:srgbClr val="000099"/>
              </a:buClr>
              <a:buSzPct val="80000"/>
              <a:buFont typeface="Wingdings" pitchFamily="2" charset="2"/>
              <a:buChar char="Ø"/>
            </a:pPr>
            <a:r>
              <a:rPr kumimoji="0" lang="zh-CN" altLang="en-US" sz="2800" dirty="0">
                <a:latin typeface="Times New Roman" pitchFamily="18" charset="0"/>
                <a:ea typeface="黑体" pitchFamily="2" charset="-122"/>
              </a:rPr>
              <a:t>若传输中产生一位错码，则变成“</a:t>
            </a:r>
            <a:r>
              <a:rPr kumimoji="0" lang="en-US" altLang="zh-CN" sz="2800" dirty="0">
                <a:latin typeface="Times New Roman" pitchFamily="18" charset="0"/>
                <a:ea typeface="黑体" pitchFamily="2" charset="-122"/>
              </a:rPr>
              <a:t>01”</a:t>
            </a:r>
            <a:r>
              <a:rPr kumimoji="0" lang="zh-CN" altLang="en-US" sz="2800" dirty="0">
                <a:latin typeface="Times New Roman" pitchFamily="18" charset="0"/>
                <a:ea typeface="黑体" pitchFamily="2" charset="-122"/>
              </a:rPr>
              <a:t>或“</a:t>
            </a:r>
            <a:r>
              <a:rPr kumimoji="0" lang="en-US" altLang="zh-CN" sz="2800" dirty="0">
                <a:latin typeface="Times New Roman" pitchFamily="18" charset="0"/>
                <a:ea typeface="黑体" pitchFamily="2" charset="-122"/>
              </a:rPr>
              <a:t>10”</a:t>
            </a:r>
            <a:r>
              <a:rPr kumimoji="0" lang="zh-CN" altLang="en-US" sz="2800" dirty="0">
                <a:latin typeface="Times New Roman" pitchFamily="18" charset="0"/>
                <a:ea typeface="黑体" pitchFamily="2" charset="-122"/>
              </a:rPr>
              <a:t>，收端判决为有错（因“</a:t>
            </a:r>
            <a:r>
              <a:rPr kumimoji="0" lang="en-US" altLang="zh-CN" sz="2800" dirty="0">
                <a:latin typeface="Times New Roman" pitchFamily="18" charset="0"/>
                <a:ea typeface="黑体" pitchFamily="2" charset="-122"/>
              </a:rPr>
              <a:t>01”“10”</a:t>
            </a:r>
            <a:r>
              <a:rPr kumimoji="0" lang="zh-CN" altLang="en-US" sz="2800" dirty="0">
                <a:latin typeface="Times New Roman" pitchFamily="18" charset="0"/>
                <a:ea typeface="黑体" pitchFamily="2" charset="-122"/>
              </a:rPr>
              <a:t>为禁用码组），但无法确定错码位置，不能纠正，该编码具有检出一位错码的能力。</a:t>
            </a:r>
          </a:p>
          <a:p>
            <a:pPr marL="677863" lvl="2">
              <a:lnSpc>
                <a:spcPct val="150000"/>
              </a:lnSpc>
              <a:spcBef>
                <a:spcPct val="20000"/>
              </a:spcBef>
              <a:buClr>
                <a:srgbClr val="000099"/>
              </a:buClr>
              <a:buSzPct val="80000"/>
              <a:buFont typeface="Wingdings" pitchFamily="2" charset="2"/>
              <a:buChar char="Ø"/>
            </a:pPr>
            <a:r>
              <a:rPr kumimoji="0" lang="zh-CN" altLang="en-US" sz="2800" dirty="0">
                <a:latin typeface="Times New Roman" pitchFamily="18" charset="0"/>
                <a:ea typeface="黑体" pitchFamily="2" charset="-122"/>
              </a:rPr>
              <a:t>这表明增加一位冗余码元后码具有</a:t>
            </a:r>
            <a:r>
              <a:rPr kumimoji="0" lang="zh-CN" altLang="en-US" sz="2800" dirty="0">
                <a:solidFill>
                  <a:srgbClr val="FF0000"/>
                </a:solidFill>
                <a:latin typeface="Times New Roman" pitchFamily="18" charset="0"/>
                <a:ea typeface="黑体" pitchFamily="2" charset="-122"/>
              </a:rPr>
              <a:t>检出一位错码</a:t>
            </a:r>
            <a:r>
              <a:rPr kumimoji="0" lang="zh-CN" altLang="en-US" sz="2800" dirty="0">
                <a:latin typeface="Times New Roman" pitchFamily="18" charset="0"/>
                <a:ea typeface="黑体" pitchFamily="2" charset="-122"/>
              </a:rPr>
              <a:t>的能力</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lide(fromLef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utoUpdateAnimBg="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26"/>
          <p:cNvSpPr txBox="1">
            <a:spLocks noChangeArrowheads="1"/>
          </p:cNvSpPr>
          <p:nvPr/>
        </p:nvSpPr>
        <p:spPr bwMode="auto">
          <a:xfrm>
            <a:off x="6019800" y="240268"/>
            <a:ext cx="2895600" cy="369332"/>
          </a:xfrm>
          <a:prstGeom prst="rect">
            <a:avLst/>
          </a:prstGeom>
          <a:noFill/>
          <a:ln w="9525">
            <a:noFill/>
            <a:miter lim="800000"/>
            <a:headEnd/>
            <a:tailEnd/>
          </a:ln>
        </p:spPr>
        <p:txBody>
          <a:bodyPr wrap="square">
            <a:spAutoFit/>
          </a:bodyPr>
          <a:lstStyle/>
          <a:p>
            <a:r>
              <a:rPr lang="en-US" altLang="zh-CN" b="1" dirty="0" smtClean="0">
                <a:solidFill>
                  <a:schemeClr val="bg1">
                    <a:lumMod val="95000"/>
                  </a:schemeClr>
                </a:solidFill>
              </a:rPr>
              <a:t>《</a:t>
            </a:r>
            <a:r>
              <a:rPr lang="zh-CN" altLang="en-US" b="1" dirty="0" smtClean="0">
                <a:solidFill>
                  <a:schemeClr val="bg1">
                    <a:lumMod val="95000"/>
                  </a:schemeClr>
                </a:solidFill>
              </a:rPr>
              <a:t>通信系统设计与应用</a:t>
            </a:r>
            <a:r>
              <a:rPr lang="en-US" altLang="zh-CN" b="1" dirty="0" smtClean="0">
                <a:solidFill>
                  <a:schemeClr val="bg1">
                    <a:lumMod val="95000"/>
                  </a:schemeClr>
                </a:solidFill>
              </a:rPr>
              <a:t>》</a:t>
            </a:r>
            <a:endParaRPr lang="zh-CN" altLang="en-US" b="1" dirty="0">
              <a:solidFill>
                <a:schemeClr val="bg1">
                  <a:lumMod val="95000"/>
                </a:schemeClr>
              </a:solidFill>
            </a:endParaRPr>
          </a:p>
        </p:txBody>
      </p:sp>
      <p:sp>
        <p:nvSpPr>
          <p:cNvPr id="4" name="Rectangle 2"/>
          <p:cNvSpPr>
            <a:spLocks noChangeArrowheads="1"/>
          </p:cNvSpPr>
          <p:nvPr/>
        </p:nvSpPr>
        <p:spPr bwMode="auto">
          <a:xfrm>
            <a:off x="381000" y="609600"/>
            <a:ext cx="8305800" cy="6172200"/>
          </a:xfrm>
          <a:prstGeom prst="rect">
            <a:avLst/>
          </a:prstGeom>
          <a:noFill/>
          <a:ln w="9525">
            <a:noFill/>
            <a:miter lim="800000"/>
            <a:headEnd/>
            <a:tailEnd/>
          </a:ln>
        </p:spPr>
        <p:txBody>
          <a:bodyPr lIns="92075" tIns="46038" rIns="92075" bIns="46038"/>
          <a:lstStyle/>
          <a:p>
            <a:pPr marL="190500" lvl="1">
              <a:spcBef>
                <a:spcPct val="20000"/>
              </a:spcBef>
              <a:buClr>
                <a:schemeClr val="tx1"/>
              </a:buClr>
              <a:buSzPct val="75000"/>
              <a:buFont typeface="Wingdings" pitchFamily="2" charset="2"/>
              <a:buNone/>
            </a:pPr>
            <a:r>
              <a:rPr kumimoji="0" lang="zh-CN" altLang="en-US" sz="2800" dirty="0">
                <a:solidFill>
                  <a:srgbClr val="FF0000"/>
                </a:solidFill>
                <a:latin typeface="Times New Roman" pitchFamily="18" charset="0"/>
                <a:ea typeface="黑体" pitchFamily="2" charset="-122"/>
              </a:rPr>
              <a:t>编码三：</a:t>
            </a:r>
          </a:p>
          <a:p>
            <a:pPr marL="677863" lvl="2">
              <a:spcBef>
                <a:spcPct val="20000"/>
              </a:spcBef>
              <a:buClr>
                <a:srgbClr val="000099"/>
              </a:buClr>
              <a:buSzPct val="80000"/>
              <a:buFont typeface="Wingdings" pitchFamily="2" charset="2"/>
              <a:buChar char="Ø"/>
            </a:pPr>
            <a:r>
              <a:rPr kumimoji="0" lang="zh-CN" altLang="en-US" sz="2800" dirty="0">
                <a:latin typeface="Times New Roman" pitchFamily="18" charset="0"/>
                <a:ea typeface="黑体" pitchFamily="2" charset="-122"/>
              </a:rPr>
              <a:t>消息</a:t>
            </a:r>
            <a:r>
              <a:rPr kumimoji="0" lang="en-US" altLang="zh-CN" sz="2800" dirty="0">
                <a:latin typeface="Times New Roman" pitchFamily="18" charset="0"/>
                <a:ea typeface="黑体" pitchFamily="2" charset="-122"/>
              </a:rPr>
              <a:t>A----“000”</a:t>
            </a:r>
            <a:r>
              <a:rPr kumimoji="0" lang="zh-CN" altLang="en-US" sz="2800" dirty="0">
                <a:latin typeface="Times New Roman" pitchFamily="18" charset="0"/>
                <a:ea typeface="黑体" pitchFamily="2" charset="-122"/>
              </a:rPr>
              <a:t>；消息</a:t>
            </a:r>
            <a:r>
              <a:rPr kumimoji="0" lang="en-US" altLang="zh-CN" sz="2800" dirty="0">
                <a:latin typeface="Times New Roman" pitchFamily="18" charset="0"/>
                <a:ea typeface="黑体" pitchFamily="2" charset="-122"/>
              </a:rPr>
              <a:t>B----“111”</a:t>
            </a:r>
          </a:p>
          <a:p>
            <a:pPr marL="677863" lvl="2">
              <a:spcBef>
                <a:spcPct val="20000"/>
              </a:spcBef>
              <a:buClr>
                <a:srgbClr val="000099"/>
              </a:buClr>
              <a:buSzPct val="80000"/>
              <a:buFont typeface="Wingdings" pitchFamily="2" charset="2"/>
              <a:buChar char="Ø"/>
            </a:pPr>
            <a:r>
              <a:rPr kumimoji="0" lang="zh-CN" altLang="en-US" sz="2800" dirty="0">
                <a:latin typeface="Times New Roman" pitchFamily="18" charset="0"/>
                <a:ea typeface="黑体" pitchFamily="2" charset="-122"/>
              </a:rPr>
              <a:t>最小码距</a:t>
            </a:r>
            <a:r>
              <a:rPr kumimoji="0" lang="en-US" altLang="zh-CN" sz="2800" dirty="0">
                <a:latin typeface="Times New Roman" pitchFamily="18" charset="0"/>
                <a:ea typeface="黑体" pitchFamily="2" charset="-122"/>
              </a:rPr>
              <a:t>3</a:t>
            </a:r>
          </a:p>
          <a:p>
            <a:pPr marL="677863" lvl="2">
              <a:spcBef>
                <a:spcPct val="20000"/>
              </a:spcBef>
              <a:buClr>
                <a:srgbClr val="000099"/>
              </a:buClr>
              <a:buSzPct val="80000"/>
              <a:buFont typeface="Wingdings" pitchFamily="2" charset="2"/>
              <a:buChar char="Ø"/>
            </a:pPr>
            <a:r>
              <a:rPr kumimoji="0" lang="zh-CN" altLang="en-US" sz="2800" dirty="0">
                <a:latin typeface="Times New Roman" pitchFamily="18" charset="0"/>
                <a:ea typeface="黑体" pitchFamily="2" charset="-122"/>
              </a:rPr>
              <a:t>传输中产生一位即使两位错码，都将变成禁用码组，收端判决传输有错。该编码具有</a:t>
            </a:r>
            <a:r>
              <a:rPr kumimoji="0" lang="zh-CN" altLang="en-US" sz="2800" dirty="0">
                <a:solidFill>
                  <a:srgbClr val="FF0000"/>
                </a:solidFill>
                <a:latin typeface="Times New Roman" pitchFamily="18" charset="0"/>
                <a:ea typeface="黑体" pitchFamily="2" charset="-122"/>
              </a:rPr>
              <a:t>检出两位错码</a:t>
            </a:r>
            <a:r>
              <a:rPr kumimoji="0" lang="zh-CN" altLang="en-US" sz="2800" dirty="0">
                <a:latin typeface="Times New Roman" pitchFamily="18" charset="0"/>
                <a:ea typeface="黑体" pitchFamily="2" charset="-122"/>
              </a:rPr>
              <a:t>的能力。</a:t>
            </a:r>
          </a:p>
          <a:p>
            <a:pPr marL="677863" lvl="2">
              <a:spcBef>
                <a:spcPct val="20000"/>
              </a:spcBef>
              <a:buClr>
                <a:srgbClr val="000099"/>
              </a:buClr>
              <a:buSzPct val="80000"/>
              <a:buFont typeface="Wingdings" pitchFamily="2" charset="2"/>
              <a:buChar char="Ø"/>
            </a:pPr>
            <a:r>
              <a:rPr kumimoji="0" lang="zh-CN" altLang="en-US" sz="2800" dirty="0">
                <a:latin typeface="Times New Roman" pitchFamily="18" charset="0"/>
                <a:ea typeface="黑体" pitchFamily="2" charset="-122"/>
              </a:rPr>
              <a:t>在产生一位错码（错</a:t>
            </a:r>
            <a:r>
              <a:rPr kumimoji="0" lang="en-US" altLang="zh-CN" sz="2800" dirty="0">
                <a:latin typeface="Times New Roman" pitchFamily="18" charset="0"/>
                <a:ea typeface="黑体" pitchFamily="2" charset="-122"/>
              </a:rPr>
              <a:t>1</a:t>
            </a:r>
            <a:r>
              <a:rPr kumimoji="0" lang="zh-CN" altLang="en-US" sz="2800" dirty="0">
                <a:latin typeface="Times New Roman" pitchFamily="18" charset="0"/>
                <a:ea typeface="黑体" pitchFamily="2" charset="-122"/>
              </a:rPr>
              <a:t>位概率远远大于错</a:t>
            </a:r>
            <a:r>
              <a:rPr kumimoji="0" lang="en-US" altLang="zh-CN" sz="2800" dirty="0">
                <a:latin typeface="Times New Roman" pitchFamily="18" charset="0"/>
                <a:ea typeface="黑体" pitchFamily="2" charset="-122"/>
              </a:rPr>
              <a:t>2</a:t>
            </a:r>
            <a:r>
              <a:rPr kumimoji="0" lang="zh-CN" altLang="en-US" sz="2800" dirty="0">
                <a:latin typeface="Times New Roman" pitchFamily="18" charset="0"/>
                <a:ea typeface="黑体" pitchFamily="2" charset="-122"/>
              </a:rPr>
              <a:t>位、</a:t>
            </a:r>
            <a:r>
              <a:rPr kumimoji="0" lang="en-US" altLang="zh-CN" sz="2800" dirty="0">
                <a:latin typeface="Times New Roman" pitchFamily="18" charset="0"/>
                <a:ea typeface="黑体" pitchFamily="2" charset="-122"/>
              </a:rPr>
              <a:t>3</a:t>
            </a:r>
            <a:r>
              <a:rPr kumimoji="0" lang="zh-CN" altLang="en-US" sz="2800" dirty="0">
                <a:latin typeface="Times New Roman" pitchFamily="18" charset="0"/>
                <a:ea typeface="黑体" pitchFamily="2" charset="-122"/>
              </a:rPr>
              <a:t>位概率）情况下，收端可根据“大数”法则进行正确判决，能够纠正这一位错码。该编码具有纠正一位错码的能力。例如收到</a:t>
            </a:r>
            <a:r>
              <a:rPr kumimoji="0" lang="en-US" altLang="zh-CN" sz="2800" dirty="0">
                <a:latin typeface="Times New Roman" pitchFamily="18" charset="0"/>
                <a:ea typeface="黑体" pitchFamily="2" charset="-122"/>
              </a:rPr>
              <a:t>110</a:t>
            </a:r>
            <a:r>
              <a:rPr kumimoji="0" lang="zh-CN" altLang="en-US" sz="2800" dirty="0">
                <a:latin typeface="Times New Roman" pitchFamily="18" charset="0"/>
                <a:ea typeface="黑体" pitchFamily="2" charset="-122"/>
              </a:rPr>
              <a:t>，认为是</a:t>
            </a:r>
            <a:r>
              <a:rPr kumimoji="0" lang="en-US" altLang="zh-CN" sz="2800" dirty="0">
                <a:latin typeface="Times New Roman" pitchFamily="18" charset="0"/>
                <a:ea typeface="黑体" pitchFamily="2" charset="-122"/>
              </a:rPr>
              <a:t>111</a:t>
            </a:r>
            <a:r>
              <a:rPr kumimoji="0" lang="zh-CN" altLang="en-US" sz="2800" dirty="0">
                <a:latin typeface="Times New Roman" pitchFamily="18" charset="0"/>
                <a:ea typeface="黑体" pitchFamily="2" charset="-122"/>
              </a:rPr>
              <a:t>。</a:t>
            </a:r>
          </a:p>
          <a:p>
            <a:pPr marL="677863" lvl="2">
              <a:spcBef>
                <a:spcPct val="20000"/>
              </a:spcBef>
              <a:buClr>
                <a:srgbClr val="000099"/>
              </a:buClr>
              <a:buSzPct val="80000"/>
              <a:buFont typeface="Wingdings" pitchFamily="2" charset="2"/>
              <a:buChar char="Ø"/>
            </a:pPr>
            <a:r>
              <a:rPr kumimoji="0" lang="zh-CN" altLang="en-US" sz="2800" dirty="0">
                <a:latin typeface="Times New Roman" pitchFamily="18" charset="0"/>
                <a:ea typeface="黑体" pitchFamily="2" charset="-122"/>
              </a:rPr>
              <a:t>这表明增加两位冗余码元后码具有</a:t>
            </a:r>
            <a:r>
              <a:rPr kumimoji="0" lang="zh-CN" altLang="en-US" sz="2800" dirty="0">
                <a:solidFill>
                  <a:srgbClr val="FF0000"/>
                </a:solidFill>
                <a:latin typeface="Times New Roman" pitchFamily="18" charset="0"/>
                <a:ea typeface="黑体" pitchFamily="2" charset="-122"/>
              </a:rPr>
              <a:t>检出两位错码及纠正一位错码</a:t>
            </a:r>
            <a:r>
              <a:rPr kumimoji="0" lang="zh-CN" altLang="en-US" sz="2800" dirty="0">
                <a:latin typeface="Times New Roman" pitchFamily="18" charset="0"/>
                <a:ea typeface="黑体" pitchFamily="2" charset="-122"/>
              </a:rPr>
              <a:t>的能力。</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lide(fromLef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utoUpdateAnimBg="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26"/>
          <p:cNvSpPr txBox="1">
            <a:spLocks noChangeArrowheads="1"/>
          </p:cNvSpPr>
          <p:nvPr/>
        </p:nvSpPr>
        <p:spPr bwMode="auto">
          <a:xfrm>
            <a:off x="6019800" y="240268"/>
            <a:ext cx="2895600" cy="369332"/>
          </a:xfrm>
          <a:prstGeom prst="rect">
            <a:avLst/>
          </a:prstGeom>
          <a:noFill/>
          <a:ln w="9525">
            <a:noFill/>
            <a:miter lim="800000"/>
            <a:headEnd/>
            <a:tailEnd/>
          </a:ln>
        </p:spPr>
        <p:txBody>
          <a:bodyPr wrap="square">
            <a:spAutoFit/>
          </a:bodyPr>
          <a:lstStyle/>
          <a:p>
            <a:r>
              <a:rPr lang="en-US" altLang="zh-CN" b="1" dirty="0" smtClean="0">
                <a:solidFill>
                  <a:schemeClr val="bg1">
                    <a:lumMod val="95000"/>
                  </a:schemeClr>
                </a:solidFill>
              </a:rPr>
              <a:t>《</a:t>
            </a:r>
            <a:r>
              <a:rPr lang="zh-CN" altLang="en-US" b="1" dirty="0" smtClean="0">
                <a:solidFill>
                  <a:schemeClr val="bg1">
                    <a:lumMod val="95000"/>
                  </a:schemeClr>
                </a:solidFill>
              </a:rPr>
              <a:t>通信系统设计与应用</a:t>
            </a:r>
            <a:r>
              <a:rPr lang="en-US" altLang="zh-CN" b="1" dirty="0" smtClean="0">
                <a:solidFill>
                  <a:schemeClr val="bg1">
                    <a:lumMod val="95000"/>
                  </a:schemeClr>
                </a:solidFill>
              </a:rPr>
              <a:t>》</a:t>
            </a:r>
            <a:endParaRPr lang="zh-CN" altLang="en-US" b="1" dirty="0">
              <a:solidFill>
                <a:schemeClr val="bg1">
                  <a:lumMod val="95000"/>
                </a:schemeClr>
              </a:solidFill>
            </a:endParaRPr>
          </a:p>
        </p:txBody>
      </p:sp>
      <p:sp>
        <p:nvSpPr>
          <p:cNvPr id="4" name="Rectangle 2"/>
          <p:cNvSpPr txBox="1">
            <a:spLocks noChangeArrowheads="1"/>
          </p:cNvSpPr>
          <p:nvPr/>
        </p:nvSpPr>
        <p:spPr>
          <a:xfrm>
            <a:off x="533506" y="2209832"/>
            <a:ext cx="8229384" cy="3809900"/>
          </a:xfrm>
          <a:prstGeom prst="rect">
            <a:avLst/>
          </a:prstGeom>
          <a:noFill/>
        </p:spPr>
        <p:txBody>
          <a:bodyPr lIns="92075" tIns="46038" rIns="92075" bIns="46038"/>
          <a:lstStyle/>
          <a:p>
            <a:pPr marL="0" marR="0" lvl="0" indent="0" algn="l" defTabSz="914400" rtl="0" eaLnBrk="1" fontAlgn="base" latinLnBrk="0" hangingPunct="1">
              <a:lnSpc>
                <a:spcPct val="150000"/>
              </a:lnSpc>
              <a:spcBef>
                <a:spcPct val="20000"/>
              </a:spcBef>
              <a:spcAft>
                <a:spcPct val="0"/>
              </a:spcAft>
              <a:buClr>
                <a:srgbClr val="000099"/>
              </a:buClr>
              <a:buSzPct val="80000"/>
              <a:buFont typeface="Wingdings" pitchFamily="2" charset="2"/>
              <a:buChar char="Ø"/>
              <a:tabLst/>
              <a:defRPr/>
            </a:pPr>
            <a:r>
              <a:rPr kumimoji="0" lang="zh-CN" altLang="en-US" sz="2800" b="0" i="0" u="sng" strike="noStrike" kern="0" cap="none" spc="0" normalizeH="0" baseline="0" noProof="0" dirty="0" smtClean="0">
                <a:ln>
                  <a:noFill/>
                </a:ln>
                <a:solidFill>
                  <a:schemeClr val="tx1"/>
                </a:solidFill>
                <a:effectLst/>
                <a:uLnTx/>
                <a:uFillTx/>
                <a:latin typeface="Times New Roman" pitchFamily="18" charset="0"/>
                <a:ea typeface="黑体" pitchFamily="2" charset="-122"/>
                <a:cs typeface="+mn-cs"/>
              </a:rPr>
              <a:t>一个码能检测</a:t>
            </a:r>
            <a:r>
              <a:rPr kumimoji="0" lang="en-US" altLang="zh-CN" sz="2800" b="0" i="0" u="sng" strike="noStrike" kern="0" cap="none" spc="0" normalizeH="0" baseline="0" noProof="0" dirty="0" smtClean="0">
                <a:ln>
                  <a:noFill/>
                </a:ln>
                <a:solidFill>
                  <a:schemeClr val="tx1"/>
                </a:solidFill>
                <a:effectLst/>
                <a:uLnTx/>
                <a:uFillTx/>
                <a:latin typeface="Times New Roman" pitchFamily="18" charset="0"/>
                <a:ea typeface="黑体" pitchFamily="2" charset="-122"/>
                <a:cs typeface="+mn-cs"/>
              </a:rPr>
              <a:t>e</a:t>
            </a:r>
            <a:r>
              <a:rPr kumimoji="0" lang="zh-CN" altLang="zh-CN" sz="2800" b="0" i="0" u="sng" strike="noStrike" kern="0" cap="none" spc="0" normalizeH="0" baseline="0" noProof="0" dirty="0" smtClean="0">
                <a:ln>
                  <a:noFill/>
                </a:ln>
                <a:solidFill>
                  <a:schemeClr val="tx1"/>
                </a:solidFill>
                <a:effectLst/>
                <a:uLnTx/>
                <a:uFillTx/>
                <a:latin typeface="Times New Roman" pitchFamily="18" charset="0"/>
                <a:ea typeface="黑体" pitchFamily="2" charset="-122"/>
                <a:cs typeface="+mn-cs"/>
              </a:rPr>
              <a:t>个错码，则要求其最小码</a:t>
            </a:r>
            <a:r>
              <a:rPr kumimoji="0" lang="en-US" altLang="zh-CN" sz="2800" b="0" i="0" u="sng" strike="noStrike" kern="0" cap="none" spc="0" normalizeH="0" baseline="0" noProof="0" dirty="0" smtClean="0">
                <a:ln>
                  <a:noFill/>
                </a:ln>
                <a:solidFill>
                  <a:srgbClr val="FF0000"/>
                </a:solidFill>
                <a:effectLst/>
                <a:uLnTx/>
                <a:uFillTx/>
                <a:latin typeface="Times New Roman" pitchFamily="18" charset="0"/>
                <a:ea typeface="黑体" pitchFamily="2" charset="-122"/>
                <a:cs typeface="+mn-cs"/>
              </a:rPr>
              <a:t>d</a:t>
            </a:r>
            <a:r>
              <a:rPr kumimoji="0" lang="en-US" altLang="zh-CN" sz="2800" b="0" i="0" u="sng" strike="noStrike" kern="0" cap="none" spc="0" normalizeH="0" baseline="-25000" noProof="0" dirty="0" smtClean="0">
                <a:ln>
                  <a:noFill/>
                </a:ln>
                <a:solidFill>
                  <a:srgbClr val="FF0000"/>
                </a:solidFill>
                <a:effectLst/>
                <a:uLnTx/>
                <a:uFillTx/>
                <a:latin typeface="Times New Roman" pitchFamily="18" charset="0"/>
                <a:ea typeface="黑体" pitchFamily="2" charset="-122"/>
                <a:cs typeface="+mn-cs"/>
              </a:rPr>
              <a:t>min</a:t>
            </a:r>
            <a:r>
              <a:rPr kumimoji="0" lang="en-US" altLang="zh-CN" sz="2800" b="0" i="0" u="sng" strike="noStrike" kern="0" cap="none" spc="0" normalizeH="0" baseline="0" noProof="0" dirty="0" smtClean="0">
                <a:ln>
                  <a:noFill/>
                </a:ln>
                <a:solidFill>
                  <a:srgbClr val="FF0000"/>
                </a:solidFill>
                <a:effectLst/>
                <a:uLnTx/>
                <a:uFillTx/>
                <a:latin typeface="Times New Roman" pitchFamily="18" charset="0"/>
                <a:ea typeface="黑体" pitchFamily="2" charset="-122"/>
                <a:cs typeface="+mn-cs"/>
              </a:rPr>
              <a:t>≥e+1</a:t>
            </a:r>
          </a:p>
          <a:p>
            <a:pPr marL="0" marR="0" lvl="0" indent="0" algn="l" defTabSz="914400" rtl="0" eaLnBrk="1" fontAlgn="base" latinLnBrk="0" hangingPunct="1">
              <a:lnSpc>
                <a:spcPct val="150000"/>
              </a:lnSpc>
              <a:spcBef>
                <a:spcPct val="20000"/>
              </a:spcBef>
              <a:spcAft>
                <a:spcPct val="0"/>
              </a:spcAft>
              <a:buClr>
                <a:srgbClr val="000099"/>
              </a:buClr>
              <a:buSzPct val="80000"/>
              <a:buFont typeface="Wingdings" pitchFamily="2" charset="2"/>
              <a:buChar char="Ø"/>
              <a:tabLst/>
              <a:defRPr/>
            </a:pPr>
            <a:r>
              <a:rPr kumimoji="0" lang="zh-CN" altLang="en-US" sz="2800" b="0" i="0" u="sng" strike="noStrike" kern="0" cap="none" spc="0" normalizeH="0" baseline="0" noProof="0" dirty="0" smtClean="0">
                <a:ln>
                  <a:noFill/>
                </a:ln>
                <a:solidFill>
                  <a:schemeClr val="tx1"/>
                </a:solidFill>
                <a:effectLst/>
                <a:uLnTx/>
                <a:uFillTx/>
                <a:latin typeface="Times New Roman" pitchFamily="18" charset="0"/>
                <a:ea typeface="黑体" pitchFamily="2" charset="-122"/>
                <a:cs typeface="+mn-cs"/>
              </a:rPr>
              <a:t>一个码能纠正</a:t>
            </a:r>
            <a:r>
              <a:rPr kumimoji="0" lang="en-US" altLang="zh-CN" sz="2800" b="0" i="0" u="sng" strike="noStrike" kern="0" cap="none" spc="0" normalizeH="0" baseline="0" noProof="0" dirty="0" smtClean="0">
                <a:ln>
                  <a:noFill/>
                </a:ln>
                <a:solidFill>
                  <a:schemeClr val="tx1"/>
                </a:solidFill>
                <a:effectLst/>
                <a:uLnTx/>
                <a:uFillTx/>
                <a:latin typeface="Times New Roman" pitchFamily="18" charset="0"/>
                <a:ea typeface="黑体" pitchFamily="2" charset="-122"/>
                <a:cs typeface="+mn-cs"/>
              </a:rPr>
              <a:t>t</a:t>
            </a:r>
            <a:r>
              <a:rPr kumimoji="0" lang="zh-CN" altLang="zh-CN" sz="2800" b="0" i="0" u="sng" strike="noStrike" kern="0" cap="none" spc="0" normalizeH="0" baseline="0" noProof="0" dirty="0" smtClean="0">
                <a:ln>
                  <a:noFill/>
                </a:ln>
                <a:solidFill>
                  <a:schemeClr val="tx1"/>
                </a:solidFill>
                <a:effectLst/>
                <a:uLnTx/>
                <a:uFillTx/>
                <a:latin typeface="Times New Roman" pitchFamily="18" charset="0"/>
                <a:ea typeface="黑体" pitchFamily="2" charset="-122"/>
                <a:cs typeface="+mn-cs"/>
              </a:rPr>
              <a:t>个错码，则要求其最小</a:t>
            </a:r>
            <a:r>
              <a:rPr kumimoji="0" lang="en-US" altLang="zh-CN" sz="2800" b="0" i="0" u="sng" strike="noStrike" kern="0" cap="none" spc="0" normalizeH="0" baseline="0" noProof="0" dirty="0" smtClean="0">
                <a:ln>
                  <a:noFill/>
                </a:ln>
                <a:solidFill>
                  <a:srgbClr val="FF0000"/>
                </a:solidFill>
                <a:effectLst/>
                <a:uLnTx/>
                <a:uFillTx/>
                <a:latin typeface="Times New Roman" pitchFamily="18" charset="0"/>
                <a:ea typeface="黑体" pitchFamily="2" charset="-122"/>
                <a:cs typeface="+mn-cs"/>
              </a:rPr>
              <a:t>d</a:t>
            </a:r>
            <a:r>
              <a:rPr kumimoji="0" lang="en-US" altLang="zh-CN" sz="2800" b="0" i="0" u="sng" strike="noStrike" kern="0" cap="none" spc="0" normalizeH="0" baseline="-25000" noProof="0" dirty="0" smtClean="0">
                <a:ln>
                  <a:noFill/>
                </a:ln>
                <a:solidFill>
                  <a:srgbClr val="FF0000"/>
                </a:solidFill>
                <a:effectLst/>
                <a:uLnTx/>
                <a:uFillTx/>
                <a:latin typeface="Times New Roman" pitchFamily="18" charset="0"/>
                <a:ea typeface="黑体" pitchFamily="2" charset="-122"/>
                <a:cs typeface="+mn-cs"/>
              </a:rPr>
              <a:t>min</a:t>
            </a:r>
            <a:r>
              <a:rPr kumimoji="0" lang="en-US" altLang="zh-CN" sz="2800" b="0" i="0" u="sng" strike="noStrike" kern="0" cap="none" spc="0" normalizeH="0" baseline="0" noProof="0" dirty="0" smtClean="0">
                <a:ln>
                  <a:noFill/>
                </a:ln>
                <a:solidFill>
                  <a:srgbClr val="FF0000"/>
                </a:solidFill>
                <a:effectLst/>
                <a:uLnTx/>
                <a:uFillTx/>
                <a:latin typeface="Times New Roman" pitchFamily="18" charset="0"/>
                <a:ea typeface="黑体" pitchFamily="2" charset="-122"/>
                <a:cs typeface="+mn-cs"/>
              </a:rPr>
              <a:t>≥2t+1</a:t>
            </a:r>
          </a:p>
          <a:p>
            <a:pPr marL="0" marR="0" lvl="0" indent="0" algn="l" defTabSz="914400" rtl="0" eaLnBrk="1" fontAlgn="base" latinLnBrk="0" hangingPunct="1">
              <a:lnSpc>
                <a:spcPct val="150000"/>
              </a:lnSpc>
              <a:spcBef>
                <a:spcPct val="20000"/>
              </a:spcBef>
              <a:spcAft>
                <a:spcPct val="0"/>
              </a:spcAft>
              <a:buClr>
                <a:srgbClr val="000099"/>
              </a:buClr>
              <a:buSzPct val="80000"/>
              <a:buFont typeface="Wingdings" pitchFamily="2" charset="2"/>
              <a:buChar char="Ø"/>
              <a:tabLst/>
              <a:defRPr/>
            </a:pPr>
            <a:r>
              <a:rPr kumimoji="0" lang="zh-CN" altLang="en-US" sz="2800" b="0" i="0" u="sng" strike="noStrike" kern="0" cap="none" spc="0" normalizeH="0" baseline="0" noProof="0" dirty="0" smtClean="0">
                <a:ln>
                  <a:noFill/>
                </a:ln>
                <a:solidFill>
                  <a:schemeClr val="tx1"/>
                </a:solidFill>
                <a:effectLst/>
                <a:uLnTx/>
                <a:uFillTx/>
                <a:latin typeface="Times New Roman" pitchFamily="18" charset="0"/>
                <a:ea typeface="黑体" pitchFamily="2" charset="-122"/>
                <a:cs typeface="+mn-cs"/>
              </a:rPr>
              <a:t>一个码能纠正</a:t>
            </a:r>
            <a:r>
              <a:rPr kumimoji="0" lang="en-US" altLang="zh-CN" sz="2800" b="0" i="0" u="sng" strike="noStrike" kern="0" cap="none" spc="0" normalizeH="0" baseline="0" noProof="0" dirty="0" smtClean="0">
                <a:ln>
                  <a:noFill/>
                </a:ln>
                <a:solidFill>
                  <a:schemeClr val="tx1"/>
                </a:solidFill>
                <a:effectLst/>
                <a:uLnTx/>
                <a:uFillTx/>
                <a:latin typeface="Times New Roman" pitchFamily="18" charset="0"/>
                <a:ea typeface="黑体" pitchFamily="2" charset="-122"/>
                <a:cs typeface="+mn-cs"/>
              </a:rPr>
              <a:t>t</a:t>
            </a:r>
            <a:r>
              <a:rPr kumimoji="0" lang="zh-CN" altLang="zh-CN" sz="2800" b="0" i="0" u="sng" strike="noStrike" kern="0" cap="none" spc="0" normalizeH="0" baseline="0" noProof="0" dirty="0" smtClean="0">
                <a:ln>
                  <a:noFill/>
                </a:ln>
                <a:solidFill>
                  <a:schemeClr val="tx1"/>
                </a:solidFill>
                <a:effectLst/>
                <a:uLnTx/>
                <a:uFillTx/>
                <a:latin typeface="Times New Roman" pitchFamily="18" charset="0"/>
                <a:ea typeface="黑体" pitchFamily="2" charset="-122"/>
                <a:cs typeface="+mn-cs"/>
              </a:rPr>
              <a:t>个错码，同时能检测</a:t>
            </a:r>
            <a:r>
              <a:rPr kumimoji="0" lang="en-US" altLang="zh-CN" sz="2800" b="0" i="0" u="sng" strike="noStrike" kern="0" cap="none" spc="0" normalizeH="0" baseline="0" noProof="0" dirty="0" smtClean="0">
                <a:ln>
                  <a:noFill/>
                </a:ln>
                <a:solidFill>
                  <a:schemeClr val="tx1"/>
                </a:solidFill>
                <a:effectLst/>
                <a:uLnTx/>
                <a:uFillTx/>
                <a:latin typeface="Times New Roman" pitchFamily="18" charset="0"/>
                <a:ea typeface="黑体" pitchFamily="2" charset="-122"/>
                <a:cs typeface="+mn-cs"/>
              </a:rPr>
              <a:t>e</a:t>
            </a:r>
            <a:r>
              <a:rPr kumimoji="0" lang="zh-CN" altLang="zh-CN" sz="2800" b="0" i="0" u="sng" strike="noStrike" kern="0" cap="none" spc="0" normalizeH="0" baseline="0" noProof="0" dirty="0" smtClean="0">
                <a:ln>
                  <a:noFill/>
                </a:ln>
                <a:solidFill>
                  <a:schemeClr val="tx1"/>
                </a:solidFill>
                <a:effectLst/>
                <a:uLnTx/>
                <a:uFillTx/>
                <a:latin typeface="Times New Roman" pitchFamily="18" charset="0"/>
                <a:ea typeface="黑体" pitchFamily="2" charset="-122"/>
                <a:cs typeface="+mn-cs"/>
              </a:rPr>
              <a:t>个错码，</a:t>
            </a:r>
            <a:r>
              <a:rPr kumimoji="0" lang="zh-CN" altLang="en-US" sz="2800" b="0" i="0" u="sng" strike="noStrike" kern="0" cap="none" spc="0" normalizeH="0" baseline="0" noProof="0" dirty="0" smtClean="0">
                <a:ln>
                  <a:noFill/>
                </a:ln>
                <a:solidFill>
                  <a:schemeClr val="tx1"/>
                </a:solidFill>
                <a:effectLst/>
                <a:uLnTx/>
                <a:uFillTx/>
                <a:latin typeface="Times New Roman" pitchFamily="18" charset="0"/>
                <a:ea typeface="黑体" pitchFamily="2" charset="-122"/>
                <a:cs typeface="+mn-cs"/>
              </a:rPr>
              <a:t>纠正</a:t>
            </a:r>
            <a:r>
              <a:rPr kumimoji="0" lang="en-US" altLang="zh-CN" sz="2800" b="0" i="0" u="sng" strike="noStrike" kern="0" cap="none" spc="0" normalizeH="0" baseline="0" noProof="0" dirty="0" smtClean="0">
                <a:ln>
                  <a:noFill/>
                </a:ln>
                <a:solidFill>
                  <a:schemeClr val="tx1"/>
                </a:solidFill>
                <a:effectLst/>
                <a:uLnTx/>
                <a:uFillTx/>
                <a:latin typeface="Times New Roman" pitchFamily="18" charset="0"/>
                <a:ea typeface="黑体" pitchFamily="2" charset="-122"/>
                <a:cs typeface="+mn-cs"/>
              </a:rPr>
              <a:t>t</a:t>
            </a:r>
            <a:r>
              <a:rPr kumimoji="0" lang="zh-CN" altLang="en-US" sz="2800" b="0" i="0" u="sng" strike="noStrike" kern="0" cap="none" spc="0" normalizeH="0" baseline="0" noProof="0" dirty="0" smtClean="0">
                <a:ln>
                  <a:noFill/>
                </a:ln>
                <a:solidFill>
                  <a:schemeClr val="tx1"/>
                </a:solidFill>
                <a:effectLst/>
                <a:uLnTx/>
                <a:uFillTx/>
                <a:latin typeface="Times New Roman" pitchFamily="18" charset="0"/>
                <a:ea typeface="黑体" pitchFamily="2" charset="-122"/>
                <a:cs typeface="+mn-cs"/>
              </a:rPr>
              <a:t>个错吗，</a:t>
            </a:r>
            <a:r>
              <a:rPr kumimoji="0" lang="zh-CN" altLang="zh-CN" sz="2800" b="0" i="0" u="sng" strike="noStrike" kern="0" cap="none" spc="0" normalizeH="0" baseline="0" noProof="0" dirty="0" smtClean="0">
                <a:ln>
                  <a:noFill/>
                </a:ln>
                <a:solidFill>
                  <a:schemeClr val="tx1"/>
                </a:solidFill>
                <a:effectLst/>
                <a:uLnTx/>
                <a:uFillTx/>
                <a:latin typeface="Times New Roman" pitchFamily="18" charset="0"/>
                <a:ea typeface="黑体" pitchFamily="2" charset="-122"/>
                <a:cs typeface="+mn-cs"/>
              </a:rPr>
              <a:t>则要求其最小码距</a:t>
            </a:r>
            <a:r>
              <a:rPr kumimoji="0" lang="zh-CN" altLang="en-US" sz="2800" b="0" i="0" u="sng" strike="noStrike" kern="0" cap="none" spc="0" normalizeH="0" baseline="0" noProof="0" dirty="0" smtClean="0">
                <a:ln>
                  <a:noFill/>
                </a:ln>
                <a:solidFill>
                  <a:schemeClr val="tx1"/>
                </a:solidFill>
                <a:effectLst/>
                <a:uLnTx/>
                <a:uFillTx/>
                <a:latin typeface="Times New Roman" pitchFamily="18" charset="0"/>
                <a:ea typeface="黑体" pitchFamily="2" charset="-122"/>
                <a:cs typeface="+mn-cs"/>
              </a:rPr>
              <a:t>	  </a:t>
            </a:r>
            <a:r>
              <a:rPr kumimoji="0" lang="en-US" altLang="zh-CN" sz="2800" b="0" i="0" u="sng" strike="noStrike" kern="0" cap="none" spc="0" normalizeH="0" baseline="0" noProof="0" dirty="0" smtClean="0">
                <a:ln>
                  <a:noFill/>
                </a:ln>
                <a:solidFill>
                  <a:srgbClr val="FF0000"/>
                </a:solidFill>
                <a:effectLst/>
                <a:uLnTx/>
                <a:uFillTx/>
                <a:latin typeface="Times New Roman" pitchFamily="18" charset="0"/>
                <a:ea typeface="黑体" pitchFamily="2" charset="-122"/>
                <a:cs typeface="+mn-cs"/>
              </a:rPr>
              <a:t>d</a:t>
            </a:r>
            <a:r>
              <a:rPr kumimoji="0" lang="en-US" altLang="zh-CN" sz="2800" b="0" i="0" u="sng" strike="noStrike" kern="0" cap="none" spc="0" normalizeH="0" baseline="-25000" noProof="0" dirty="0" smtClean="0">
                <a:ln>
                  <a:noFill/>
                </a:ln>
                <a:solidFill>
                  <a:srgbClr val="FF0000"/>
                </a:solidFill>
                <a:effectLst/>
                <a:uLnTx/>
                <a:uFillTx/>
                <a:latin typeface="Times New Roman" pitchFamily="18" charset="0"/>
                <a:ea typeface="黑体" pitchFamily="2" charset="-122"/>
                <a:cs typeface="+mn-cs"/>
              </a:rPr>
              <a:t>min</a:t>
            </a:r>
            <a:r>
              <a:rPr kumimoji="0" lang="en-US" altLang="zh-CN" sz="2800" b="0" i="0" u="sng" strike="noStrike" kern="0" cap="none" spc="0" normalizeH="0" baseline="0" noProof="0" dirty="0" smtClean="0">
                <a:ln>
                  <a:noFill/>
                </a:ln>
                <a:solidFill>
                  <a:srgbClr val="FF0000"/>
                </a:solidFill>
                <a:effectLst/>
                <a:uLnTx/>
                <a:uFillTx/>
                <a:latin typeface="Times New Roman" pitchFamily="18" charset="0"/>
                <a:ea typeface="黑体" pitchFamily="2" charset="-122"/>
                <a:cs typeface="+mn-cs"/>
              </a:rPr>
              <a:t>≥e+t+1   (e&gt;t)</a:t>
            </a:r>
          </a:p>
        </p:txBody>
      </p:sp>
      <p:sp>
        <p:nvSpPr>
          <p:cNvPr id="5" name="Text Box 3"/>
          <p:cNvSpPr txBox="1">
            <a:spLocks noChangeArrowheads="1"/>
          </p:cNvSpPr>
          <p:nvPr/>
        </p:nvSpPr>
        <p:spPr bwMode="auto">
          <a:xfrm>
            <a:off x="152400" y="1219200"/>
            <a:ext cx="7772400" cy="579438"/>
          </a:xfrm>
          <a:prstGeom prst="rect">
            <a:avLst/>
          </a:prstGeom>
          <a:noFill/>
          <a:ln w="9525">
            <a:noFill/>
            <a:miter lim="800000"/>
            <a:headEnd type="none" w="sm" len="sm"/>
            <a:tailEnd type="none" w="sm" len="sm"/>
          </a:ln>
        </p:spPr>
        <p:txBody>
          <a:bodyPr wrap="square">
            <a:spAutoFit/>
          </a:bodyPr>
          <a:lstStyle/>
          <a:p>
            <a:pPr>
              <a:spcBef>
                <a:spcPct val="20000"/>
              </a:spcBef>
              <a:buClr>
                <a:schemeClr val="accent2"/>
              </a:buClr>
              <a:buSzPct val="75000"/>
              <a:buFont typeface="Monotype Sorts" pitchFamily="2" charset="2"/>
              <a:buNone/>
            </a:pPr>
            <a:r>
              <a:rPr kumimoji="0" lang="en-US" altLang="zh-CN" sz="3200" b="1" dirty="0" smtClean="0">
                <a:latin typeface="Times New Roman" pitchFamily="18" charset="0"/>
                <a:ea typeface="黑体" pitchFamily="2" charset="-122"/>
              </a:rPr>
              <a:t>3</a:t>
            </a:r>
            <a:r>
              <a:rPr kumimoji="0" lang="zh-CN" altLang="en-US" sz="3200" b="1" dirty="0" smtClean="0">
                <a:latin typeface="Times New Roman" pitchFamily="18" charset="0"/>
                <a:ea typeface="黑体" pitchFamily="2" charset="-122"/>
              </a:rPr>
              <a:t>、</a:t>
            </a:r>
            <a:r>
              <a:rPr kumimoji="0" lang="zh-CN" altLang="en-US" sz="3200" b="1" u="sng" dirty="0" smtClean="0">
                <a:latin typeface="Times New Roman" pitchFamily="18" charset="0"/>
                <a:ea typeface="黑体" pitchFamily="2" charset="-122"/>
              </a:rPr>
              <a:t>最小</a:t>
            </a:r>
            <a:r>
              <a:rPr kumimoji="0" lang="zh-CN" altLang="en-US" sz="3200" b="1" u="sng" dirty="0">
                <a:latin typeface="Times New Roman" pitchFamily="18" charset="0"/>
                <a:ea typeface="黑体" pitchFamily="2" charset="-122"/>
              </a:rPr>
              <a:t>码距与检错和纠错能力的关系</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lide(from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6"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80">
                                          <p:stCondLst>
                                            <p:cond delay="0"/>
                                          </p:stCondLst>
                                        </p:cTn>
                                        <p:tgtEl>
                                          <p:spTgt spid="4"/>
                                        </p:tgtEl>
                                      </p:cBhvr>
                                    </p:animEffect>
                                    <p:anim calcmode="lin" valueType="num">
                                      <p:cBhvr>
                                        <p:cTn id="13"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14"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15"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16"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17"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18" dur="26">
                                          <p:stCondLst>
                                            <p:cond delay="650"/>
                                          </p:stCondLst>
                                        </p:cTn>
                                        <p:tgtEl>
                                          <p:spTgt spid="4"/>
                                        </p:tgtEl>
                                      </p:cBhvr>
                                      <p:to x="100000" y="60000"/>
                                    </p:animScale>
                                    <p:animScale>
                                      <p:cBhvr>
                                        <p:cTn id="19" dur="166" decel="50000">
                                          <p:stCondLst>
                                            <p:cond delay="676"/>
                                          </p:stCondLst>
                                        </p:cTn>
                                        <p:tgtEl>
                                          <p:spTgt spid="4"/>
                                        </p:tgtEl>
                                      </p:cBhvr>
                                      <p:to x="100000" y="100000"/>
                                    </p:animScale>
                                    <p:animScale>
                                      <p:cBhvr>
                                        <p:cTn id="20" dur="26">
                                          <p:stCondLst>
                                            <p:cond delay="1312"/>
                                          </p:stCondLst>
                                        </p:cTn>
                                        <p:tgtEl>
                                          <p:spTgt spid="4"/>
                                        </p:tgtEl>
                                      </p:cBhvr>
                                      <p:to x="100000" y="80000"/>
                                    </p:animScale>
                                    <p:animScale>
                                      <p:cBhvr>
                                        <p:cTn id="21" dur="166" decel="50000">
                                          <p:stCondLst>
                                            <p:cond delay="1338"/>
                                          </p:stCondLst>
                                        </p:cTn>
                                        <p:tgtEl>
                                          <p:spTgt spid="4"/>
                                        </p:tgtEl>
                                      </p:cBhvr>
                                      <p:to x="100000" y="100000"/>
                                    </p:animScale>
                                    <p:animScale>
                                      <p:cBhvr>
                                        <p:cTn id="22" dur="26">
                                          <p:stCondLst>
                                            <p:cond delay="1642"/>
                                          </p:stCondLst>
                                        </p:cTn>
                                        <p:tgtEl>
                                          <p:spTgt spid="4"/>
                                        </p:tgtEl>
                                      </p:cBhvr>
                                      <p:to x="100000" y="90000"/>
                                    </p:animScale>
                                    <p:animScale>
                                      <p:cBhvr>
                                        <p:cTn id="23" dur="166" decel="50000">
                                          <p:stCondLst>
                                            <p:cond delay="1668"/>
                                          </p:stCondLst>
                                        </p:cTn>
                                        <p:tgtEl>
                                          <p:spTgt spid="4"/>
                                        </p:tgtEl>
                                      </p:cBhvr>
                                      <p:to x="100000" y="100000"/>
                                    </p:animScale>
                                    <p:animScale>
                                      <p:cBhvr>
                                        <p:cTn id="24" dur="26">
                                          <p:stCondLst>
                                            <p:cond delay="1808"/>
                                          </p:stCondLst>
                                        </p:cTn>
                                        <p:tgtEl>
                                          <p:spTgt spid="4"/>
                                        </p:tgtEl>
                                      </p:cBhvr>
                                      <p:to x="100000" y="95000"/>
                                    </p:animScale>
                                    <p:animScale>
                                      <p:cBhvr>
                                        <p:cTn id="25" dur="166" decel="50000">
                                          <p:stCondLst>
                                            <p:cond delay="1834"/>
                                          </p:stCondLst>
                                        </p:cTn>
                                        <p:tgtEl>
                                          <p:spTgt spid="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utoUpdateAnimBg="0"/>
      <p:bldP spid="4"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6441" y="433011"/>
            <a:ext cx="6172158" cy="646331"/>
          </a:xfrm>
          <a:prstGeom prst="rect">
            <a:avLst/>
          </a:prstGeom>
          <a:noFill/>
          <a:ln cap="rnd">
            <a:noFill/>
          </a:ln>
        </p:spPr>
        <p:txBody>
          <a:bodyPr wrap="square" rtlCol="0">
            <a:spAutoFit/>
          </a:bodyPr>
          <a:lstStyle/>
          <a:p>
            <a:r>
              <a:rPr lang="zh-CN" altLang="en-US" sz="3600" b="1" dirty="0" smtClean="0"/>
              <a:t>例</a:t>
            </a:r>
            <a:r>
              <a:rPr lang="en-US" altLang="zh-CN" sz="3600" b="1" dirty="0"/>
              <a:t>1</a:t>
            </a:r>
            <a:r>
              <a:rPr lang="zh-CN" altLang="en-US" sz="3600" b="1" dirty="0" smtClean="0"/>
              <a:t>：</a:t>
            </a:r>
            <a:endParaRPr lang="en-US" altLang="zh-CN" sz="3600" b="1" dirty="0" smtClean="0"/>
          </a:p>
        </p:txBody>
      </p:sp>
      <p:sp>
        <p:nvSpPr>
          <p:cNvPr id="3" name="矩形 2"/>
          <p:cNvSpPr/>
          <p:nvPr/>
        </p:nvSpPr>
        <p:spPr>
          <a:xfrm>
            <a:off x="685902" y="927336"/>
            <a:ext cx="8305582" cy="1815882"/>
          </a:xfrm>
          <a:prstGeom prst="rect">
            <a:avLst/>
          </a:prstGeom>
        </p:spPr>
        <p:txBody>
          <a:bodyPr wrap="square">
            <a:spAutoFit/>
          </a:bodyPr>
          <a:lstStyle/>
          <a:p>
            <a:r>
              <a:rPr lang="zh-CN" altLang="en-US" sz="2800" b="1" dirty="0"/>
              <a:t>有两个</a:t>
            </a:r>
            <a:r>
              <a:rPr lang="zh-CN" altLang="en-US" sz="2800" b="1" dirty="0" smtClean="0"/>
              <a:t>码组为（</a:t>
            </a:r>
            <a:r>
              <a:rPr lang="en-US" altLang="zh-CN" sz="2800" b="1" dirty="0" smtClean="0"/>
              <a:t>0000</a:t>
            </a:r>
            <a:r>
              <a:rPr lang="zh-CN" altLang="en-US" sz="2800" b="1" dirty="0" smtClean="0"/>
              <a:t>）（</a:t>
            </a:r>
            <a:r>
              <a:rPr lang="en-US" altLang="zh-CN" sz="2800" b="1" dirty="0" smtClean="0"/>
              <a:t>1111</a:t>
            </a:r>
            <a:r>
              <a:rPr lang="zh-CN" altLang="en-US" sz="2800" b="1" dirty="0" smtClean="0"/>
              <a:t>），</a:t>
            </a:r>
            <a:endParaRPr lang="en-US" altLang="zh-CN" sz="2800" b="1" dirty="0"/>
          </a:p>
          <a:p>
            <a:r>
              <a:rPr lang="zh-CN" altLang="en-US" sz="2800" b="1" dirty="0"/>
              <a:t>若用于检错编码，则最多能检测出几位误码</a:t>
            </a:r>
            <a:r>
              <a:rPr lang="zh-CN" altLang="en-US" sz="2800" b="1" dirty="0" smtClean="0"/>
              <a:t>？若用于纠错，最多能纠正几位误码？若同时用于检错和纠错，则能检测出几位误码，纠正几位误码？</a:t>
            </a:r>
            <a:endParaRPr lang="en-US" altLang="zh-CN" sz="2800" b="1" dirty="0"/>
          </a:p>
        </p:txBody>
      </p:sp>
      <p:sp>
        <p:nvSpPr>
          <p:cNvPr id="4" name="TextBox 3"/>
          <p:cNvSpPr txBox="1"/>
          <p:nvPr/>
        </p:nvSpPr>
        <p:spPr>
          <a:xfrm>
            <a:off x="865580" y="2782915"/>
            <a:ext cx="8079457" cy="3625608"/>
          </a:xfrm>
          <a:prstGeom prst="rect">
            <a:avLst/>
          </a:prstGeom>
          <a:noFill/>
          <a:ln cap="rnd">
            <a:noFill/>
          </a:ln>
        </p:spPr>
        <p:txBody>
          <a:bodyPr wrap="square" rtlCol="0">
            <a:spAutoFit/>
          </a:bodyPr>
          <a:lstStyle/>
          <a:p>
            <a:pPr>
              <a:spcBef>
                <a:spcPct val="20000"/>
              </a:spcBef>
              <a:buClr>
                <a:srgbClr val="000099"/>
              </a:buClr>
              <a:buSzPct val="80000"/>
              <a:buFont typeface="Wingdings" pitchFamily="2" charset="2"/>
              <a:buChar char="Ø"/>
              <a:defRPr/>
            </a:pPr>
            <a:r>
              <a:rPr lang="zh-CN" altLang="en-US" sz="2800" b="1" dirty="0" smtClean="0">
                <a:solidFill>
                  <a:schemeClr val="tx2"/>
                </a:solidFill>
              </a:rPr>
              <a:t>解：</a:t>
            </a:r>
            <a:r>
              <a:rPr lang="zh-CN" altLang="en-US" sz="2400" b="1" dirty="0" smtClean="0">
                <a:solidFill>
                  <a:schemeClr val="tx2"/>
                </a:solidFill>
              </a:rPr>
              <a:t>两码组之间的最小码距为  </a:t>
            </a:r>
            <a:r>
              <a:rPr lang="en-US" altLang="zh-CN" sz="2400" b="1" kern="0" dirty="0" err="1" smtClean="0">
                <a:solidFill>
                  <a:schemeClr val="tx2"/>
                </a:solidFill>
                <a:latin typeface="Times New Roman" pitchFamily="18" charset="0"/>
                <a:ea typeface="黑体" pitchFamily="2" charset="-122"/>
              </a:rPr>
              <a:t>d</a:t>
            </a:r>
            <a:r>
              <a:rPr lang="en-US" altLang="zh-CN" sz="2400" b="1" kern="0" baseline="-25000" dirty="0" err="1" smtClean="0">
                <a:solidFill>
                  <a:schemeClr val="tx2"/>
                </a:solidFill>
                <a:latin typeface="Times New Roman" pitchFamily="18" charset="0"/>
                <a:ea typeface="黑体" pitchFamily="2" charset="-122"/>
              </a:rPr>
              <a:t>min</a:t>
            </a:r>
            <a:r>
              <a:rPr lang="en-US" altLang="zh-CN" sz="2400" b="1" kern="0" dirty="0" smtClean="0">
                <a:solidFill>
                  <a:schemeClr val="tx2"/>
                </a:solidFill>
                <a:latin typeface="Times New Roman" pitchFamily="18" charset="0"/>
                <a:ea typeface="黑体" pitchFamily="2" charset="-122"/>
              </a:rPr>
              <a:t>=4</a:t>
            </a:r>
          </a:p>
          <a:p>
            <a:pPr>
              <a:spcBef>
                <a:spcPct val="20000"/>
              </a:spcBef>
              <a:buClr>
                <a:srgbClr val="000099"/>
              </a:buClr>
              <a:buSzPct val="80000"/>
              <a:buFont typeface="Wingdings" pitchFamily="2" charset="2"/>
              <a:buChar char="Ø"/>
              <a:defRPr/>
            </a:pPr>
            <a:r>
              <a:rPr lang="zh-CN" altLang="en-US" sz="2400" b="1" kern="0" dirty="0">
                <a:solidFill>
                  <a:schemeClr val="tx2"/>
                </a:solidFill>
                <a:latin typeface="Times New Roman" pitchFamily="18" charset="0"/>
                <a:ea typeface="黑体" pitchFamily="2" charset="-122"/>
              </a:rPr>
              <a:t>若</a:t>
            </a:r>
            <a:r>
              <a:rPr lang="zh-CN" altLang="en-US" sz="2400" b="1" kern="0" dirty="0" smtClean="0">
                <a:solidFill>
                  <a:schemeClr val="tx2"/>
                </a:solidFill>
                <a:latin typeface="Times New Roman" pitchFamily="18" charset="0"/>
                <a:ea typeface="黑体" pitchFamily="2" charset="-122"/>
              </a:rPr>
              <a:t>要检测</a:t>
            </a:r>
            <a:r>
              <a:rPr lang="en-US" altLang="zh-CN" sz="2400" b="1" kern="0" dirty="0">
                <a:solidFill>
                  <a:schemeClr val="tx2"/>
                </a:solidFill>
                <a:latin typeface="Times New Roman" pitchFamily="18" charset="0"/>
                <a:ea typeface="黑体" pitchFamily="2" charset="-122"/>
              </a:rPr>
              <a:t>e</a:t>
            </a:r>
            <a:r>
              <a:rPr lang="zh-CN" altLang="zh-CN" sz="2400" b="1" kern="0" dirty="0">
                <a:solidFill>
                  <a:schemeClr val="tx2"/>
                </a:solidFill>
                <a:latin typeface="Times New Roman" pitchFamily="18" charset="0"/>
                <a:ea typeface="黑体" pitchFamily="2" charset="-122"/>
              </a:rPr>
              <a:t>个错码，</a:t>
            </a:r>
            <a:r>
              <a:rPr lang="zh-CN" altLang="zh-CN" sz="2400" b="1" kern="0" dirty="0" smtClean="0">
                <a:solidFill>
                  <a:schemeClr val="tx2"/>
                </a:solidFill>
                <a:latin typeface="Times New Roman" pitchFamily="18" charset="0"/>
                <a:ea typeface="黑体" pitchFamily="2" charset="-122"/>
              </a:rPr>
              <a:t>则最小码</a:t>
            </a:r>
            <a:r>
              <a:rPr lang="zh-CN" altLang="en-US" sz="2400" b="1" kern="0" dirty="0" smtClean="0">
                <a:solidFill>
                  <a:schemeClr val="tx2"/>
                </a:solidFill>
                <a:latin typeface="Times New Roman" pitchFamily="18" charset="0"/>
                <a:ea typeface="黑体" pitchFamily="2" charset="-122"/>
              </a:rPr>
              <a:t>距</a:t>
            </a:r>
            <a:r>
              <a:rPr lang="en-US" altLang="zh-CN" sz="2400" b="1" kern="0" dirty="0" smtClean="0">
                <a:solidFill>
                  <a:schemeClr val="tx2"/>
                </a:solidFill>
                <a:latin typeface="Times New Roman" pitchFamily="18" charset="0"/>
                <a:ea typeface="黑体" pitchFamily="2" charset="-122"/>
              </a:rPr>
              <a:t> d</a:t>
            </a:r>
            <a:r>
              <a:rPr lang="en-US" altLang="zh-CN" sz="2400" b="1" kern="0" baseline="-25000" dirty="0" smtClean="0">
                <a:solidFill>
                  <a:schemeClr val="tx2"/>
                </a:solidFill>
                <a:latin typeface="Times New Roman" pitchFamily="18" charset="0"/>
                <a:ea typeface="黑体" pitchFamily="2" charset="-122"/>
              </a:rPr>
              <a:t>min</a:t>
            </a:r>
            <a:r>
              <a:rPr lang="en-US" altLang="zh-CN" sz="2400" b="1" kern="0" dirty="0">
                <a:solidFill>
                  <a:schemeClr val="tx2"/>
                </a:solidFill>
                <a:latin typeface="Times New Roman" pitchFamily="18" charset="0"/>
                <a:ea typeface="黑体" pitchFamily="2" charset="-122"/>
              </a:rPr>
              <a:t>≥</a:t>
            </a:r>
            <a:r>
              <a:rPr lang="en-US" altLang="zh-CN" sz="2400" b="1" kern="0" dirty="0" smtClean="0">
                <a:solidFill>
                  <a:schemeClr val="tx2"/>
                </a:solidFill>
                <a:latin typeface="Times New Roman" pitchFamily="18" charset="0"/>
                <a:ea typeface="黑体" pitchFamily="2" charset="-122"/>
              </a:rPr>
              <a:t>e+1</a:t>
            </a:r>
            <a:r>
              <a:rPr lang="zh-CN" altLang="en-US" sz="2400" b="1" kern="0" dirty="0" smtClean="0">
                <a:solidFill>
                  <a:schemeClr val="tx2"/>
                </a:solidFill>
                <a:latin typeface="Times New Roman" pitchFamily="18" charset="0"/>
                <a:ea typeface="黑体" pitchFamily="2" charset="-122"/>
              </a:rPr>
              <a:t>，  </a:t>
            </a:r>
            <a:endParaRPr lang="en-US" altLang="zh-CN" sz="2400" b="1" kern="0" dirty="0" smtClean="0">
              <a:solidFill>
                <a:schemeClr val="tx2"/>
              </a:solidFill>
              <a:latin typeface="Times New Roman" pitchFamily="18" charset="0"/>
              <a:ea typeface="黑体" pitchFamily="2" charset="-122"/>
            </a:endParaRPr>
          </a:p>
          <a:p>
            <a:pPr>
              <a:spcBef>
                <a:spcPct val="20000"/>
              </a:spcBef>
              <a:buClr>
                <a:srgbClr val="000099"/>
              </a:buClr>
              <a:buSzPct val="80000"/>
              <a:buFont typeface="Wingdings" pitchFamily="2" charset="2"/>
              <a:buChar char="Ø"/>
              <a:defRPr/>
            </a:pPr>
            <a:r>
              <a:rPr lang="zh-CN" altLang="en-US" sz="2400" b="1" kern="0" dirty="0" smtClean="0">
                <a:solidFill>
                  <a:schemeClr val="tx2"/>
                </a:solidFill>
                <a:latin typeface="Times New Roman" pitchFamily="18" charset="0"/>
                <a:ea typeface="黑体" pitchFamily="2" charset="-122"/>
              </a:rPr>
              <a:t> 所以</a:t>
            </a:r>
            <a:r>
              <a:rPr lang="en-US" altLang="zh-CN" sz="2400" b="1" kern="0" dirty="0" smtClean="0">
                <a:solidFill>
                  <a:schemeClr val="tx2"/>
                </a:solidFill>
                <a:latin typeface="Times New Roman" pitchFamily="18" charset="0"/>
                <a:ea typeface="黑体" pitchFamily="2" charset="-122"/>
              </a:rPr>
              <a:t>e≤d</a:t>
            </a:r>
            <a:r>
              <a:rPr lang="en-US" altLang="zh-CN" sz="2400" b="1" kern="0" baseline="-25000" dirty="0" smtClean="0">
                <a:solidFill>
                  <a:schemeClr val="tx2"/>
                </a:solidFill>
                <a:latin typeface="Times New Roman" pitchFamily="18" charset="0"/>
                <a:ea typeface="黑体" pitchFamily="2" charset="-122"/>
              </a:rPr>
              <a:t>min</a:t>
            </a:r>
            <a:r>
              <a:rPr lang="en-US" altLang="zh-CN" sz="2400" b="1" kern="0" dirty="0" smtClean="0">
                <a:solidFill>
                  <a:schemeClr val="tx2"/>
                </a:solidFill>
                <a:latin typeface="Times New Roman" pitchFamily="18" charset="0"/>
                <a:ea typeface="黑体" pitchFamily="2" charset="-122"/>
              </a:rPr>
              <a:t>-1=3</a:t>
            </a:r>
            <a:r>
              <a:rPr lang="zh-CN" altLang="en-US" sz="2400" b="1" kern="0" dirty="0" smtClean="0">
                <a:solidFill>
                  <a:schemeClr val="tx2"/>
                </a:solidFill>
                <a:latin typeface="Times New Roman" pitchFamily="18" charset="0"/>
                <a:ea typeface="黑体" pitchFamily="2" charset="-122"/>
              </a:rPr>
              <a:t>，即最多能检测出</a:t>
            </a:r>
            <a:r>
              <a:rPr lang="en-US" altLang="zh-CN" sz="2400" b="1" kern="0" dirty="0" smtClean="0">
                <a:solidFill>
                  <a:schemeClr val="tx2"/>
                </a:solidFill>
                <a:latin typeface="Times New Roman" pitchFamily="18" charset="0"/>
                <a:ea typeface="黑体" pitchFamily="2" charset="-122"/>
              </a:rPr>
              <a:t>3</a:t>
            </a:r>
            <a:r>
              <a:rPr lang="zh-CN" altLang="en-US" sz="2400" b="1" kern="0" dirty="0" smtClean="0">
                <a:solidFill>
                  <a:schemeClr val="tx2"/>
                </a:solidFill>
                <a:latin typeface="Times New Roman" pitchFamily="18" charset="0"/>
                <a:ea typeface="黑体" pitchFamily="2" charset="-122"/>
              </a:rPr>
              <a:t>位误码</a:t>
            </a:r>
            <a:endParaRPr lang="en-US" altLang="zh-CN" sz="2400" b="1" kern="0" dirty="0" smtClean="0">
              <a:solidFill>
                <a:schemeClr val="tx2"/>
              </a:solidFill>
              <a:latin typeface="Times New Roman" pitchFamily="18" charset="0"/>
              <a:ea typeface="黑体" pitchFamily="2" charset="-122"/>
            </a:endParaRPr>
          </a:p>
          <a:p>
            <a:pPr lvl="0">
              <a:spcBef>
                <a:spcPct val="20000"/>
              </a:spcBef>
              <a:buClr>
                <a:srgbClr val="000099"/>
              </a:buClr>
              <a:buSzPct val="80000"/>
              <a:buFont typeface="Wingdings" pitchFamily="2" charset="2"/>
              <a:buChar char="Ø"/>
              <a:defRPr/>
            </a:pPr>
            <a:r>
              <a:rPr lang="zh-CN" altLang="en-US" sz="2400" b="1" kern="0" dirty="0" smtClean="0">
                <a:solidFill>
                  <a:schemeClr val="tx2"/>
                </a:solidFill>
                <a:latin typeface="Times New Roman" pitchFamily="18" charset="0"/>
                <a:ea typeface="黑体" pitchFamily="2" charset="-122"/>
              </a:rPr>
              <a:t>若纠正</a:t>
            </a:r>
            <a:r>
              <a:rPr lang="en-US" altLang="zh-CN" sz="2400" b="1" kern="0" dirty="0">
                <a:solidFill>
                  <a:schemeClr val="tx2"/>
                </a:solidFill>
                <a:latin typeface="Times New Roman" pitchFamily="18" charset="0"/>
                <a:ea typeface="黑体" pitchFamily="2" charset="-122"/>
              </a:rPr>
              <a:t>t</a:t>
            </a:r>
            <a:r>
              <a:rPr lang="zh-CN" altLang="zh-CN" sz="2400" b="1" kern="0" dirty="0">
                <a:solidFill>
                  <a:schemeClr val="tx2"/>
                </a:solidFill>
                <a:latin typeface="Times New Roman" pitchFamily="18" charset="0"/>
                <a:ea typeface="黑体" pitchFamily="2" charset="-122"/>
              </a:rPr>
              <a:t>个错码，</a:t>
            </a:r>
            <a:r>
              <a:rPr lang="zh-CN" altLang="zh-CN" sz="2400" b="1" kern="0" dirty="0" smtClean="0">
                <a:solidFill>
                  <a:schemeClr val="tx2"/>
                </a:solidFill>
                <a:latin typeface="Times New Roman" pitchFamily="18" charset="0"/>
                <a:ea typeface="黑体" pitchFamily="2" charset="-122"/>
              </a:rPr>
              <a:t>则最小</a:t>
            </a:r>
            <a:r>
              <a:rPr lang="zh-CN" altLang="en-US" sz="2400" b="1" kern="0" dirty="0" smtClean="0">
                <a:solidFill>
                  <a:schemeClr val="tx2"/>
                </a:solidFill>
                <a:latin typeface="Times New Roman" pitchFamily="18" charset="0"/>
                <a:ea typeface="黑体" pitchFamily="2" charset="-122"/>
              </a:rPr>
              <a:t>码距</a:t>
            </a:r>
            <a:r>
              <a:rPr lang="en-US" altLang="zh-CN" sz="2400" b="1" kern="0" dirty="0" smtClean="0">
                <a:solidFill>
                  <a:schemeClr val="tx2"/>
                </a:solidFill>
                <a:latin typeface="Times New Roman" pitchFamily="18" charset="0"/>
                <a:ea typeface="黑体" pitchFamily="2" charset="-122"/>
              </a:rPr>
              <a:t>d</a:t>
            </a:r>
            <a:r>
              <a:rPr lang="en-US" altLang="zh-CN" sz="2400" b="1" kern="0" baseline="-25000" dirty="0" smtClean="0">
                <a:solidFill>
                  <a:schemeClr val="tx2"/>
                </a:solidFill>
                <a:latin typeface="Times New Roman" pitchFamily="18" charset="0"/>
                <a:ea typeface="黑体" pitchFamily="2" charset="-122"/>
              </a:rPr>
              <a:t>min</a:t>
            </a:r>
            <a:r>
              <a:rPr lang="en-US" altLang="zh-CN" sz="2400" b="1" kern="0" dirty="0">
                <a:solidFill>
                  <a:schemeClr val="tx2"/>
                </a:solidFill>
                <a:latin typeface="Times New Roman" pitchFamily="18" charset="0"/>
                <a:ea typeface="黑体" pitchFamily="2" charset="-122"/>
              </a:rPr>
              <a:t>≥</a:t>
            </a:r>
            <a:r>
              <a:rPr lang="en-US" altLang="zh-CN" sz="2400" b="1" kern="0" dirty="0" smtClean="0">
                <a:solidFill>
                  <a:schemeClr val="tx2"/>
                </a:solidFill>
                <a:latin typeface="Times New Roman" pitchFamily="18" charset="0"/>
                <a:ea typeface="黑体" pitchFamily="2" charset="-122"/>
              </a:rPr>
              <a:t>2t+1</a:t>
            </a:r>
            <a:r>
              <a:rPr lang="zh-CN" altLang="en-US" sz="2400" b="1" kern="0" dirty="0" smtClean="0">
                <a:solidFill>
                  <a:schemeClr val="tx2"/>
                </a:solidFill>
                <a:latin typeface="Times New Roman" pitchFamily="18" charset="0"/>
                <a:ea typeface="黑体" pitchFamily="2" charset="-122"/>
              </a:rPr>
              <a:t>，</a:t>
            </a:r>
            <a:endParaRPr lang="en-US" altLang="zh-CN" sz="2400" b="1" kern="0" dirty="0" smtClean="0">
              <a:solidFill>
                <a:schemeClr val="tx2"/>
              </a:solidFill>
              <a:latin typeface="Times New Roman" pitchFamily="18" charset="0"/>
              <a:ea typeface="黑体" pitchFamily="2" charset="-122"/>
            </a:endParaRPr>
          </a:p>
          <a:p>
            <a:pPr lvl="0">
              <a:spcBef>
                <a:spcPct val="20000"/>
              </a:spcBef>
              <a:buClr>
                <a:srgbClr val="000099"/>
              </a:buClr>
              <a:buSzPct val="80000"/>
              <a:buFont typeface="Wingdings" pitchFamily="2" charset="2"/>
              <a:buChar char="Ø"/>
              <a:defRPr/>
            </a:pPr>
            <a:r>
              <a:rPr lang="zh-CN" altLang="en-US" sz="2400" b="1" kern="0" dirty="0" smtClean="0">
                <a:solidFill>
                  <a:schemeClr val="tx2"/>
                </a:solidFill>
                <a:latin typeface="Times New Roman" pitchFamily="18" charset="0"/>
                <a:ea typeface="黑体" pitchFamily="2" charset="-122"/>
              </a:rPr>
              <a:t>所以</a:t>
            </a:r>
            <a:r>
              <a:rPr lang="en-US" altLang="zh-CN" sz="2400" b="1" kern="0" dirty="0" smtClean="0">
                <a:solidFill>
                  <a:schemeClr val="tx2"/>
                </a:solidFill>
                <a:latin typeface="Times New Roman" pitchFamily="18" charset="0"/>
                <a:ea typeface="黑体" pitchFamily="2" charset="-122"/>
              </a:rPr>
              <a:t>t ≤( d</a:t>
            </a:r>
            <a:r>
              <a:rPr lang="en-US" altLang="zh-CN" sz="2400" b="1" kern="0" baseline="-25000" dirty="0" smtClean="0">
                <a:solidFill>
                  <a:schemeClr val="tx2"/>
                </a:solidFill>
                <a:latin typeface="Times New Roman" pitchFamily="18" charset="0"/>
                <a:ea typeface="黑体" pitchFamily="2" charset="-122"/>
              </a:rPr>
              <a:t>min</a:t>
            </a:r>
            <a:r>
              <a:rPr lang="en-US" altLang="zh-CN" sz="2400" b="1" kern="0" dirty="0">
                <a:solidFill>
                  <a:schemeClr val="tx2"/>
                </a:solidFill>
                <a:latin typeface="Times New Roman" pitchFamily="18" charset="0"/>
                <a:ea typeface="黑体" pitchFamily="2" charset="-122"/>
              </a:rPr>
              <a:t>-1</a:t>
            </a:r>
            <a:r>
              <a:rPr lang="en-US" altLang="zh-CN" sz="2400" b="1" kern="0" dirty="0" smtClean="0">
                <a:solidFill>
                  <a:schemeClr val="tx2"/>
                </a:solidFill>
                <a:latin typeface="Times New Roman" pitchFamily="18" charset="0"/>
                <a:ea typeface="黑体" pitchFamily="2" charset="-122"/>
              </a:rPr>
              <a:t>)/2=1</a:t>
            </a:r>
            <a:r>
              <a:rPr lang="zh-CN" altLang="en-US" sz="2400" b="1" kern="0" dirty="0" smtClean="0">
                <a:solidFill>
                  <a:schemeClr val="tx2"/>
                </a:solidFill>
                <a:latin typeface="Times New Roman" pitchFamily="18" charset="0"/>
                <a:ea typeface="黑体" pitchFamily="2" charset="-122"/>
              </a:rPr>
              <a:t>，</a:t>
            </a:r>
            <a:r>
              <a:rPr lang="zh-CN" altLang="en-US" sz="2400" b="1" kern="0" dirty="0">
                <a:solidFill>
                  <a:schemeClr val="tx2"/>
                </a:solidFill>
                <a:latin typeface="Times New Roman" pitchFamily="18" charset="0"/>
                <a:ea typeface="黑体" pitchFamily="2" charset="-122"/>
              </a:rPr>
              <a:t>即最多</a:t>
            </a:r>
            <a:r>
              <a:rPr lang="zh-CN" altLang="en-US" sz="2400" b="1" kern="0" dirty="0" smtClean="0">
                <a:solidFill>
                  <a:schemeClr val="tx2"/>
                </a:solidFill>
                <a:latin typeface="Times New Roman" pitchFamily="18" charset="0"/>
                <a:ea typeface="黑体" pitchFamily="2" charset="-122"/>
              </a:rPr>
              <a:t>能纠正</a:t>
            </a:r>
            <a:r>
              <a:rPr lang="en-US" altLang="zh-CN" sz="2400" b="1" kern="0" dirty="0" smtClean="0">
                <a:solidFill>
                  <a:schemeClr val="tx2"/>
                </a:solidFill>
                <a:latin typeface="Times New Roman" pitchFamily="18" charset="0"/>
                <a:ea typeface="黑体" pitchFamily="2" charset="-122"/>
              </a:rPr>
              <a:t>1</a:t>
            </a:r>
            <a:r>
              <a:rPr lang="zh-CN" altLang="en-US" sz="2400" b="1" kern="0" dirty="0" smtClean="0">
                <a:solidFill>
                  <a:schemeClr val="tx2"/>
                </a:solidFill>
                <a:latin typeface="Times New Roman" pitchFamily="18" charset="0"/>
                <a:ea typeface="黑体" pitchFamily="2" charset="-122"/>
              </a:rPr>
              <a:t>位误码</a:t>
            </a:r>
            <a:endParaRPr lang="en-US" altLang="zh-CN" sz="2400" b="1" kern="0" dirty="0" smtClean="0">
              <a:solidFill>
                <a:schemeClr val="tx2"/>
              </a:solidFill>
              <a:latin typeface="Times New Roman" pitchFamily="18" charset="0"/>
              <a:ea typeface="黑体" pitchFamily="2" charset="-122"/>
            </a:endParaRPr>
          </a:p>
          <a:p>
            <a:pPr>
              <a:spcBef>
                <a:spcPct val="20000"/>
              </a:spcBef>
              <a:buClr>
                <a:srgbClr val="000099"/>
              </a:buClr>
              <a:buSzPct val="80000"/>
              <a:buFont typeface="Wingdings" pitchFamily="2" charset="2"/>
              <a:buChar char="Ø"/>
              <a:defRPr/>
            </a:pPr>
            <a:r>
              <a:rPr lang="zh-CN" altLang="zh-CN" sz="2400" b="1" kern="0" dirty="0" smtClean="0">
                <a:solidFill>
                  <a:schemeClr val="tx2"/>
                </a:solidFill>
                <a:latin typeface="Times New Roman" pitchFamily="18" charset="0"/>
                <a:ea typeface="黑体" pitchFamily="2" charset="-122"/>
              </a:rPr>
              <a:t>同时检测</a:t>
            </a:r>
            <a:r>
              <a:rPr lang="en-US" altLang="zh-CN" sz="2400" b="1" kern="0" dirty="0">
                <a:solidFill>
                  <a:schemeClr val="tx2"/>
                </a:solidFill>
                <a:latin typeface="Times New Roman" pitchFamily="18" charset="0"/>
                <a:ea typeface="黑体" pitchFamily="2" charset="-122"/>
              </a:rPr>
              <a:t>e</a:t>
            </a:r>
            <a:r>
              <a:rPr lang="zh-CN" altLang="zh-CN" sz="2400" b="1" kern="0" dirty="0">
                <a:solidFill>
                  <a:schemeClr val="tx2"/>
                </a:solidFill>
                <a:latin typeface="Times New Roman" pitchFamily="18" charset="0"/>
                <a:ea typeface="黑体" pitchFamily="2" charset="-122"/>
              </a:rPr>
              <a:t>个错码，</a:t>
            </a:r>
            <a:r>
              <a:rPr lang="zh-CN" altLang="en-US" sz="2400" b="1" kern="0" dirty="0">
                <a:solidFill>
                  <a:schemeClr val="tx2"/>
                </a:solidFill>
                <a:latin typeface="Times New Roman" pitchFamily="18" charset="0"/>
                <a:ea typeface="黑体" pitchFamily="2" charset="-122"/>
              </a:rPr>
              <a:t>纠正</a:t>
            </a:r>
            <a:r>
              <a:rPr lang="en-US" altLang="zh-CN" sz="2400" b="1" kern="0" dirty="0">
                <a:solidFill>
                  <a:schemeClr val="tx2"/>
                </a:solidFill>
                <a:latin typeface="Times New Roman" pitchFamily="18" charset="0"/>
                <a:ea typeface="黑体" pitchFamily="2" charset="-122"/>
              </a:rPr>
              <a:t>t</a:t>
            </a:r>
            <a:r>
              <a:rPr lang="zh-CN" altLang="en-US" sz="2400" b="1" kern="0" dirty="0">
                <a:solidFill>
                  <a:schemeClr val="tx2"/>
                </a:solidFill>
                <a:latin typeface="Times New Roman" pitchFamily="18" charset="0"/>
                <a:ea typeface="黑体" pitchFamily="2" charset="-122"/>
              </a:rPr>
              <a:t>个错吗，</a:t>
            </a:r>
            <a:r>
              <a:rPr lang="zh-CN" altLang="zh-CN" sz="2400" b="1" kern="0" dirty="0" smtClean="0">
                <a:solidFill>
                  <a:schemeClr val="tx2"/>
                </a:solidFill>
                <a:latin typeface="Times New Roman" pitchFamily="18" charset="0"/>
                <a:ea typeface="黑体" pitchFamily="2" charset="-122"/>
              </a:rPr>
              <a:t>则最小码距</a:t>
            </a:r>
            <a:r>
              <a:rPr lang="en-US" altLang="zh-CN" sz="2400" b="1" kern="0" dirty="0" smtClean="0">
                <a:solidFill>
                  <a:schemeClr val="tx2"/>
                </a:solidFill>
                <a:latin typeface="Times New Roman" pitchFamily="18" charset="0"/>
                <a:ea typeface="黑体" pitchFamily="2" charset="-122"/>
              </a:rPr>
              <a:t> </a:t>
            </a:r>
          </a:p>
          <a:p>
            <a:pPr>
              <a:spcBef>
                <a:spcPct val="20000"/>
              </a:spcBef>
              <a:buClr>
                <a:srgbClr val="000099"/>
              </a:buClr>
              <a:buSzPct val="80000"/>
              <a:buFont typeface="Wingdings" pitchFamily="2" charset="2"/>
              <a:buChar char="Ø"/>
              <a:defRPr/>
            </a:pPr>
            <a:r>
              <a:rPr lang="en-US" altLang="zh-CN" sz="2400" b="1" kern="0" dirty="0" smtClean="0">
                <a:solidFill>
                  <a:schemeClr val="tx2"/>
                </a:solidFill>
                <a:latin typeface="Times New Roman" pitchFamily="18" charset="0"/>
                <a:ea typeface="黑体" pitchFamily="2" charset="-122"/>
              </a:rPr>
              <a:t>d</a:t>
            </a:r>
            <a:r>
              <a:rPr lang="en-US" altLang="zh-CN" sz="2400" b="1" kern="0" baseline="-25000" dirty="0" smtClean="0">
                <a:solidFill>
                  <a:schemeClr val="tx2"/>
                </a:solidFill>
                <a:latin typeface="Times New Roman" pitchFamily="18" charset="0"/>
                <a:ea typeface="黑体" pitchFamily="2" charset="-122"/>
              </a:rPr>
              <a:t>min</a:t>
            </a:r>
            <a:r>
              <a:rPr lang="en-US" altLang="zh-CN" sz="2400" b="1" kern="0" dirty="0">
                <a:solidFill>
                  <a:schemeClr val="tx2"/>
                </a:solidFill>
                <a:latin typeface="Times New Roman" pitchFamily="18" charset="0"/>
                <a:ea typeface="黑体" pitchFamily="2" charset="-122"/>
              </a:rPr>
              <a:t>≥e+t+1   (e&gt;t</a:t>
            </a:r>
            <a:r>
              <a:rPr lang="en-US" altLang="zh-CN" sz="2400" b="1" kern="0" dirty="0" smtClean="0">
                <a:solidFill>
                  <a:schemeClr val="tx2"/>
                </a:solidFill>
                <a:latin typeface="Times New Roman" pitchFamily="18" charset="0"/>
                <a:ea typeface="黑体" pitchFamily="2" charset="-122"/>
              </a:rPr>
              <a:t>)  </a:t>
            </a:r>
            <a:r>
              <a:rPr lang="zh-CN" altLang="en-US" sz="2400" b="1" kern="0" dirty="0" smtClean="0">
                <a:solidFill>
                  <a:schemeClr val="tx2"/>
                </a:solidFill>
                <a:latin typeface="Times New Roman" pitchFamily="18" charset="0"/>
                <a:ea typeface="黑体" pitchFamily="2" charset="-122"/>
              </a:rPr>
              <a:t>，</a:t>
            </a:r>
            <a:r>
              <a:rPr lang="en-US" altLang="zh-CN" sz="2400" b="1" kern="0" dirty="0" err="1" smtClean="0">
                <a:solidFill>
                  <a:schemeClr val="tx2"/>
                </a:solidFill>
                <a:latin typeface="Times New Roman" pitchFamily="18" charset="0"/>
                <a:ea typeface="黑体" pitchFamily="2" charset="-122"/>
              </a:rPr>
              <a:t>e+t</a:t>
            </a:r>
            <a:r>
              <a:rPr lang="en-US" altLang="zh-CN" sz="2400" b="1" kern="0" dirty="0">
                <a:solidFill>
                  <a:schemeClr val="tx2"/>
                </a:solidFill>
                <a:latin typeface="Times New Roman" pitchFamily="18" charset="0"/>
                <a:ea typeface="黑体" pitchFamily="2" charset="-122"/>
              </a:rPr>
              <a:t> </a:t>
            </a:r>
            <a:r>
              <a:rPr lang="en-US" altLang="zh-CN" sz="2400" b="1" kern="0" dirty="0" smtClean="0">
                <a:solidFill>
                  <a:schemeClr val="tx2"/>
                </a:solidFill>
                <a:latin typeface="Times New Roman" pitchFamily="18" charset="0"/>
                <a:ea typeface="黑体" pitchFamily="2" charset="-122"/>
              </a:rPr>
              <a:t>≤</a:t>
            </a:r>
            <a:r>
              <a:rPr lang="en-US" altLang="zh-CN" sz="2400" b="1" kern="0" dirty="0">
                <a:solidFill>
                  <a:schemeClr val="tx2"/>
                </a:solidFill>
                <a:latin typeface="Times New Roman" pitchFamily="18" charset="0"/>
                <a:ea typeface="黑体" pitchFamily="2" charset="-122"/>
              </a:rPr>
              <a:t> </a:t>
            </a:r>
            <a:r>
              <a:rPr lang="en-US" altLang="zh-CN" sz="2400" b="1" kern="0" dirty="0" smtClean="0">
                <a:solidFill>
                  <a:schemeClr val="tx2"/>
                </a:solidFill>
                <a:latin typeface="Times New Roman" pitchFamily="18" charset="0"/>
                <a:ea typeface="黑体" pitchFamily="2" charset="-122"/>
              </a:rPr>
              <a:t>d</a:t>
            </a:r>
            <a:r>
              <a:rPr lang="en-US" altLang="zh-CN" sz="2400" b="1" kern="0" baseline="-25000" dirty="0" smtClean="0">
                <a:solidFill>
                  <a:schemeClr val="tx2"/>
                </a:solidFill>
                <a:latin typeface="Times New Roman" pitchFamily="18" charset="0"/>
                <a:ea typeface="黑体" pitchFamily="2" charset="-122"/>
              </a:rPr>
              <a:t>min</a:t>
            </a:r>
            <a:r>
              <a:rPr lang="en-US" altLang="zh-CN" sz="2400" b="1" kern="0" dirty="0" smtClean="0">
                <a:solidFill>
                  <a:schemeClr val="tx2"/>
                </a:solidFill>
                <a:latin typeface="Times New Roman" pitchFamily="18" charset="0"/>
                <a:ea typeface="黑体" pitchFamily="2" charset="-122"/>
              </a:rPr>
              <a:t>-1=3</a:t>
            </a:r>
            <a:r>
              <a:rPr lang="zh-CN" altLang="en-US" sz="2400" b="1" kern="0" dirty="0" smtClean="0">
                <a:solidFill>
                  <a:schemeClr val="tx2"/>
                </a:solidFill>
                <a:latin typeface="Times New Roman" pitchFamily="18" charset="0"/>
                <a:ea typeface="黑体" pitchFamily="2" charset="-122"/>
              </a:rPr>
              <a:t>，因为</a:t>
            </a:r>
            <a:r>
              <a:rPr lang="en-US" altLang="zh-CN" sz="2400" b="1" kern="0" dirty="0" smtClean="0">
                <a:solidFill>
                  <a:schemeClr val="tx2"/>
                </a:solidFill>
                <a:latin typeface="Times New Roman" pitchFamily="18" charset="0"/>
                <a:ea typeface="黑体" pitchFamily="2" charset="-122"/>
              </a:rPr>
              <a:t>e&gt;t</a:t>
            </a:r>
            <a:endParaRPr lang="en-US" altLang="zh-CN" sz="2400" b="1" kern="0" dirty="0">
              <a:solidFill>
                <a:schemeClr val="tx2"/>
              </a:solidFill>
              <a:latin typeface="Times New Roman" pitchFamily="18" charset="0"/>
              <a:ea typeface="黑体" pitchFamily="2" charset="-122"/>
            </a:endParaRPr>
          </a:p>
          <a:p>
            <a:pPr>
              <a:spcBef>
                <a:spcPct val="20000"/>
              </a:spcBef>
              <a:buClr>
                <a:srgbClr val="000099"/>
              </a:buClr>
              <a:buSzPct val="80000"/>
              <a:buFont typeface="Wingdings" pitchFamily="2" charset="2"/>
              <a:buChar char="Ø"/>
              <a:defRPr/>
            </a:pPr>
            <a:r>
              <a:rPr lang="zh-CN" altLang="en-US" sz="2400" b="1" kern="0" dirty="0" smtClean="0">
                <a:solidFill>
                  <a:schemeClr val="tx2"/>
                </a:solidFill>
                <a:latin typeface="Times New Roman" pitchFamily="18" charset="0"/>
                <a:ea typeface="黑体" pitchFamily="2" charset="-122"/>
              </a:rPr>
              <a:t>所以</a:t>
            </a:r>
            <a:r>
              <a:rPr lang="en-US" altLang="zh-CN" sz="2400" b="1" kern="0" dirty="0" smtClean="0">
                <a:solidFill>
                  <a:schemeClr val="tx2"/>
                </a:solidFill>
                <a:latin typeface="Times New Roman" pitchFamily="18" charset="0"/>
                <a:ea typeface="黑体" pitchFamily="2" charset="-122"/>
              </a:rPr>
              <a:t>e=2</a:t>
            </a:r>
            <a:r>
              <a:rPr lang="zh-CN" altLang="en-US" sz="2400" b="1" kern="0" dirty="0" smtClean="0">
                <a:solidFill>
                  <a:schemeClr val="tx2"/>
                </a:solidFill>
                <a:latin typeface="Times New Roman" pitchFamily="18" charset="0"/>
                <a:ea typeface="黑体" pitchFamily="2" charset="-122"/>
              </a:rPr>
              <a:t>，</a:t>
            </a:r>
            <a:r>
              <a:rPr lang="en-US" altLang="zh-CN" sz="2400" b="1" kern="0" dirty="0" smtClean="0">
                <a:solidFill>
                  <a:schemeClr val="tx2"/>
                </a:solidFill>
                <a:latin typeface="Times New Roman" pitchFamily="18" charset="0"/>
                <a:ea typeface="黑体" pitchFamily="2" charset="-122"/>
              </a:rPr>
              <a:t>t=1</a:t>
            </a:r>
            <a:r>
              <a:rPr lang="zh-CN" altLang="en-US" sz="2400" b="1" kern="0" dirty="0" smtClean="0">
                <a:solidFill>
                  <a:schemeClr val="tx2"/>
                </a:solidFill>
                <a:latin typeface="Times New Roman" pitchFamily="18" charset="0"/>
                <a:ea typeface="黑体" pitchFamily="2" charset="-122"/>
              </a:rPr>
              <a:t>，即能同时检测出</a:t>
            </a:r>
            <a:r>
              <a:rPr lang="en-US" altLang="zh-CN" sz="2400" b="1" kern="0" dirty="0" smtClean="0">
                <a:solidFill>
                  <a:schemeClr val="tx2"/>
                </a:solidFill>
                <a:latin typeface="Times New Roman" pitchFamily="18" charset="0"/>
                <a:ea typeface="黑体" pitchFamily="2" charset="-122"/>
              </a:rPr>
              <a:t>2</a:t>
            </a:r>
            <a:r>
              <a:rPr lang="zh-CN" altLang="en-US" sz="2400" b="1" kern="0" dirty="0" smtClean="0">
                <a:solidFill>
                  <a:schemeClr val="tx2"/>
                </a:solidFill>
                <a:latin typeface="Times New Roman" pitchFamily="18" charset="0"/>
                <a:ea typeface="黑体" pitchFamily="2" charset="-122"/>
              </a:rPr>
              <a:t>位误码，纠正</a:t>
            </a:r>
            <a:r>
              <a:rPr lang="en-US" altLang="zh-CN" sz="2400" b="1" kern="0" dirty="0" smtClean="0">
                <a:solidFill>
                  <a:schemeClr val="tx2"/>
                </a:solidFill>
                <a:latin typeface="Times New Roman" pitchFamily="18" charset="0"/>
                <a:ea typeface="黑体" pitchFamily="2" charset="-122"/>
              </a:rPr>
              <a:t>1</a:t>
            </a:r>
            <a:r>
              <a:rPr lang="zh-CN" altLang="en-US" sz="2400" b="1" kern="0" dirty="0" smtClean="0">
                <a:solidFill>
                  <a:schemeClr val="tx2"/>
                </a:solidFill>
                <a:latin typeface="Times New Roman" pitchFamily="18" charset="0"/>
                <a:ea typeface="黑体" pitchFamily="2" charset="-122"/>
              </a:rPr>
              <a:t>位误码</a:t>
            </a:r>
            <a:endParaRPr lang="en-US" altLang="zh-CN" sz="2400" b="1" kern="0" dirty="0">
              <a:solidFill>
                <a:schemeClr val="tx2"/>
              </a:solidFill>
              <a:latin typeface="Times New Roman" pitchFamily="18" charset="0"/>
              <a:ea typeface="黑体" pitchFamily="2" charset="-122"/>
            </a:endParaRPr>
          </a:p>
        </p:txBody>
      </p:sp>
      <p:sp>
        <p:nvSpPr>
          <p:cNvPr id="5" name="Text Box 26"/>
          <p:cNvSpPr txBox="1">
            <a:spLocks noChangeArrowheads="1"/>
          </p:cNvSpPr>
          <p:nvPr/>
        </p:nvSpPr>
        <p:spPr bwMode="auto">
          <a:xfrm>
            <a:off x="6019800" y="240268"/>
            <a:ext cx="2895600" cy="369332"/>
          </a:xfrm>
          <a:prstGeom prst="rect">
            <a:avLst/>
          </a:prstGeom>
          <a:noFill/>
          <a:ln w="9525">
            <a:noFill/>
            <a:miter lim="800000"/>
            <a:headEnd/>
            <a:tailEnd/>
          </a:ln>
        </p:spPr>
        <p:txBody>
          <a:bodyPr wrap="square">
            <a:spAutoFit/>
          </a:bodyPr>
          <a:lstStyle/>
          <a:p>
            <a:r>
              <a:rPr lang="en-US" altLang="zh-CN" b="1" dirty="0" smtClean="0">
                <a:solidFill>
                  <a:schemeClr val="bg1">
                    <a:lumMod val="95000"/>
                  </a:schemeClr>
                </a:solidFill>
              </a:rPr>
              <a:t>《</a:t>
            </a:r>
            <a:r>
              <a:rPr lang="zh-CN" altLang="en-US" b="1" dirty="0" smtClean="0">
                <a:solidFill>
                  <a:schemeClr val="bg1">
                    <a:lumMod val="95000"/>
                  </a:schemeClr>
                </a:solidFill>
              </a:rPr>
              <a:t>通信系统设计与应用</a:t>
            </a:r>
            <a:r>
              <a:rPr lang="en-US" altLang="zh-CN" b="1" dirty="0" smtClean="0">
                <a:solidFill>
                  <a:schemeClr val="bg1">
                    <a:lumMod val="95000"/>
                  </a:schemeClr>
                </a:solidFill>
              </a:rPr>
              <a:t>》</a:t>
            </a:r>
            <a:endParaRPr lang="zh-CN" altLang="en-US" b="1" dirty="0">
              <a:solidFill>
                <a:schemeClr val="bg1">
                  <a:lumMod val="95000"/>
                </a:schemeClr>
              </a:solidFill>
            </a:endParaRPr>
          </a:p>
        </p:txBody>
      </p:sp>
    </p:spTree>
    <p:extLst>
      <p:ext uri="{BB962C8B-B14F-4D97-AF65-F5344CB8AC3E}">
        <p14:creationId xmlns:p14="http://schemas.microsoft.com/office/powerpoint/2010/main" val="39325790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lide(fromLeft)">
                                      <p:cBhvr>
                                        <p:cTn id="7" dur="500"/>
                                        <p:tgtEl>
                                          <p:spTgt spid="5"/>
                                        </p:tgtEl>
                                      </p:cBhvr>
                                    </p:animEffect>
                                  </p:childTnLst>
                                </p:cTn>
                              </p:par>
                            </p:childTnLst>
                          </p:cTn>
                        </p:par>
                        <p:par>
                          <p:cTn id="8" fill="hold">
                            <p:stCondLst>
                              <p:cond delay="500"/>
                            </p:stCondLst>
                            <p:childTnLst>
                              <p:par>
                                <p:cTn id="9" presetID="26" presetClass="emph" presetSubtype="0" fill="hold" grpId="0" nodeType="afterEffect">
                                  <p:stCondLst>
                                    <p:cond delay="0"/>
                                  </p:stCondLst>
                                  <p:childTnLst>
                                    <p:animEffect transition="out" filter="fade">
                                      <p:cBhvr>
                                        <p:cTn id="10" dur="500" tmFilter="0, 0; .2, .5; .8, .5; 1, 0"/>
                                        <p:tgtEl>
                                          <p:spTgt spid="2"/>
                                        </p:tgtEl>
                                      </p:cBhvr>
                                    </p:animEffect>
                                    <p:animScale>
                                      <p:cBhvr>
                                        <p:cTn id="11" dur="250" autoRev="1" fill="hold"/>
                                        <p:tgtEl>
                                          <p:spTgt spid="2"/>
                                        </p:tgtEl>
                                      </p:cBhvr>
                                      <p:by x="105000" y="105000"/>
                                    </p:animScale>
                                  </p:childTnLst>
                                </p:cTn>
                              </p:par>
                            </p:childTnLst>
                          </p:cTn>
                        </p:par>
                      </p:childTnLst>
                    </p:cTn>
                  </p:par>
                  <p:par>
                    <p:cTn id="12" fill="hold">
                      <p:stCondLst>
                        <p:cond delay="indefinite"/>
                      </p:stCondLst>
                      <p:childTnLst>
                        <p:par>
                          <p:cTn id="13" fill="hold">
                            <p:stCondLst>
                              <p:cond delay="0"/>
                            </p:stCondLst>
                            <p:childTnLst>
                              <p:par>
                                <p:cTn id="14" presetID="2" presetClass="entr" presetSubtype="4" fill="hold" grpId="0" nodeType="clickEffect">
                                  <p:stCondLst>
                                    <p:cond delay="0"/>
                                  </p:stCondLst>
                                  <p:childTnLst>
                                    <p:set>
                                      <p:cBhvr>
                                        <p:cTn id="15" dur="1" fill="hold">
                                          <p:stCondLst>
                                            <p:cond delay="0"/>
                                          </p:stCondLst>
                                        </p:cTn>
                                        <p:tgtEl>
                                          <p:spTgt spid="3"/>
                                        </p:tgtEl>
                                        <p:attrNameLst>
                                          <p:attrName>style.visibility</p:attrName>
                                        </p:attrNameLst>
                                      </p:cBhvr>
                                      <p:to>
                                        <p:strVal val="visible"/>
                                      </p:to>
                                    </p:set>
                                    <p:anim calcmode="lin" valueType="num">
                                      <p:cBhvr additive="base">
                                        <p:cTn id="16" dur="500" fill="hold"/>
                                        <p:tgtEl>
                                          <p:spTgt spid="3"/>
                                        </p:tgtEl>
                                        <p:attrNameLst>
                                          <p:attrName>ppt_x</p:attrName>
                                        </p:attrNameLst>
                                      </p:cBhvr>
                                      <p:tavLst>
                                        <p:tav tm="0">
                                          <p:val>
                                            <p:strVal val="#ppt_x"/>
                                          </p:val>
                                        </p:tav>
                                        <p:tav tm="100000">
                                          <p:val>
                                            <p:strVal val="#ppt_x"/>
                                          </p:val>
                                        </p:tav>
                                      </p:tavLst>
                                    </p:anim>
                                    <p:anim calcmode="lin" valueType="num">
                                      <p:cBhvr additive="base">
                                        <p:cTn id="17"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grpId="0" nodeType="clickEffect">
                                  <p:stCondLst>
                                    <p:cond delay="0"/>
                                  </p:stCondLst>
                                  <p:childTnLst>
                                    <p:set>
                                      <p:cBhvr>
                                        <p:cTn id="21" dur="1" fill="hold">
                                          <p:stCondLst>
                                            <p:cond delay="0"/>
                                          </p:stCondLst>
                                        </p:cTn>
                                        <p:tgtEl>
                                          <p:spTgt spid="4">
                                            <p:txEl>
                                              <p:pRg st="0" end="0"/>
                                            </p:txEl>
                                          </p:spTgt>
                                        </p:tgtEl>
                                        <p:attrNameLst>
                                          <p:attrName>style.visibility</p:attrName>
                                        </p:attrNameLst>
                                      </p:cBhvr>
                                      <p:to>
                                        <p:strVal val="visible"/>
                                      </p:to>
                                    </p:set>
                                    <p:animEffect transition="in" filter="fade">
                                      <p:cBhvr>
                                        <p:cTn id="22" dur="1000"/>
                                        <p:tgtEl>
                                          <p:spTgt spid="4">
                                            <p:txEl>
                                              <p:pRg st="0" end="0"/>
                                            </p:txEl>
                                          </p:spTgt>
                                        </p:tgtEl>
                                      </p:cBhvr>
                                    </p:animEffect>
                                    <p:anim calcmode="lin" valueType="num">
                                      <p:cBhvr>
                                        <p:cTn id="23"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24"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grpId="0" nodeType="clickEffect">
                                  <p:stCondLst>
                                    <p:cond delay="0"/>
                                  </p:stCondLst>
                                  <p:childTnLst>
                                    <p:set>
                                      <p:cBhvr>
                                        <p:cTn id="28" dur="1" fill="hold">
                                          <p:stCondLst>
                                            <p:cond delay="0"/>
                                          </p:stCondLst>
                                        </p:cTn>
                                        <p:tgtEl>
                                          <p:spTgt spid="4">
                                            <p:txEl>
                                              <p:pRg st="1" end="1"/>
                                            </p:txEl>
                                          </p:spTgt>
                                        </p:tgtEl>
                                        <p:attrNameLst>
                                          <p:attrName>style.visibility</p:attrName>
                                        </p:attrNameLst>
                                      </p:cBhvr>
                                      <p:to>
                                        <p:strVal val="visible"/>
                                      </p:to>
                                    </p:set>
                                    <p:animEffect transition="in" filter="fade">
                                      <p:cBhvr>
                                        <p:cTn id="29" dur="1000"/>
                                        <p:tgtEl>
                                          <p:spTgt spid="4">
                                            <p:txEl>
                                              <p:pRg st="1" end="1"/>
                                            </p:txEl>
                                          </p:spTgt>
                                        </p:tgtEl>
                                      </p:cBhvr>
                                    </p:animEffect>
                                    <p:anim calcmode="lin" valueType="num">
                                      <p:cBhvr>
                                        <p:cTn id="30"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31" dur="1000" fill="hold"/>
                                        <p:tgtEl>
                                          <p:spTgt spid="4">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grpId="0" nodeType="clickEffect">
                                  <p:stCondLst>
                                    <p:cond delay="0"/>
                                  </p:stCondLst>
                                  <p:childTnLst>
                                    <p:set>
                                      <p:cBhvr>
                                        <p:cTn id="35" dur="1" fill="hold">
                                          <p:stCondLst>
                                            <p:cond delay="0"/>
                                          </p:stCondLst>
                                        </p:cTn>
                                        <p:tgtEl>
                                          <p:spTgt spid="4">
                                            <p:txEl>
                                              <p:pRg st="2" end="2"/>
                                            </p:txEl>
                                          </p:spTgt>
                                        </p:tgtEl>
                                        <p:attrNameLst>
                                          <p:attrName>style.visibility</p:attrName>
                                        </p:attrNameLst>
                                      </p:cBhvr>
                                      <p:to>
                                        <p:strVal val="visible"/>
                                      </p:to>
                                    </p:set>
                                    <p:animEffect transition="in" filter="fade">
                                      <p:cBhvr>
                                        <p:cTn id="36" dur="1000"/>
                                        <p:tgtEl>
                                          <p:spTgt spid="4">
                                            <p:txEl>
                                              <p:pRg st="2" end="2"/>
                                            </p:txEl>
                                          </p:spTgt>
                                        </p:tgtEl>
                                      </p:cBhvr>
                                    </p:animEffect>
                                    <p:anim calcmode="lin" valueType="num">
                                      <p:cBhvr>
                                        <p:cTn id="37"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38"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grpId="0" nodeType="clickEffect">
                                  <p:stCondLst>
                                    <p:cond delay="0"/>
                                  </p:stCondLst>
                                  <p:childTnLst>
                                    <p:set>
                                      <p:cBhvr>
                                        <p:cTn id="42" dur="1" fill="hold">
                                          <p:stCondLst>
                                            <p:cond delay="0"/>
                                          </p:stCondLst>
                                        </p:cTn>
                                        <p:tgtEl>
                                          <p:spTgt spid="4">
                                            <p:txEl>
                                              <p:pRg st="3" end="3"/>
                                            </p:txEl>
                                          </p:spTgt>
                                        </p:tgtEl>
                                        <p:attrNameLst>
                                          <p:attrName>style.visibility</p:attrName>
                                        </p:attrNameLst>
                                      </p:cBhvr>
                                      <p:to>
                                        <p:strVal val="visible"/>
                                      </p:to>
                                    </p:set>
                                    <p:animEffect transition="in" filter="fade">
                                      <p:cBhvr>
                                        <p:cTn id="43" dur="1000"/>
                                        <p:tgtEl>
                                          <p:spTgt spid="4">
                                            <p:txEl>
                                              <p:pRg st="3" end="3"/>
                                            </p:txEl>
                                          </p:spTgt>
                                        </p:tgtEl>
                                      </p:cBhvr>
                                    </p:animEffect>
                                    <p:anim calcmode="lin" valueType="num">
                                      <p:cBhvr>
                                        <p:cTn id="44" dur="1000" fill="hold"/>
                                        <p:tgtEl>
                                          <p:spTgt spid="4">
                                            <p:txEl>
                                              <p:pRg st="3" end="3"/>
                                            </p:txEl>
                                          </p:spTgt>
                                        </p:tgtEl>
                                        <p:attrNameLst>
                                          <p:attrName>ppt_x</p:attrName>
                                        </p:attrNameLst>
                                      </p:cBhvr>
                                      <p:tavLst>
                                        <p:tav tm="0">
                                          <p:val>
                                            <p:strVal val="#ppt_x"/>
                                          </p:val>
                                        </p:tav>
                                        <p:tav tm="100000">
                                          <p:val>
                                            <p:strVal val="#ppt_x"/>
                                          </p:val>
                                        </p:tav>
                                      </p:tavLst>
                                    </p:anim>
                                    <p:anim calcmode="lin" valueType="num">
                                      <p:cBhvr>
                                        <p:cTn id="45" dur="1000" fill="hold"/>
                                        <p:tgtEl>
                                          <p:spTgt spid="4">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42" presetClass="entr" presetSubtype="0" fill="hold" grpId="0" nodeType="clickEffect">
                                  <p:stCondLst>
                                    <p:cond delay="0"/>
                                  </p:stCondLst>
                                  <p:childTnLst>
                                    <p:set>
                                      <p:cBhvr>
                                        <p:cTn id="49" dur="1" fill="hold">
                                          <p:stCondLst>
                                            <p:cond delay="0"/>
                                          </p:stCondLst>
                                        </p:cTn>
                                        <p:tgtEl>
                                          <p:spTgt spid="4">
                                            <p:txEl>
                                              <p:pRg st="4" end="4"/>
                                            </p:txEl>
                                          </p:spTgt>
                                        </p:tgtEl>
                                        <p:attrNameLst>
                                          <p:attrName>style.visibility</p:attrName>
                                        </p:attrNameLst>
                                      </p:cBhvr>
                                      <p:to>
                                        <p:strVal val="visible"/>
                                      </p:to>
                                    </p:set>
                                    <p:animEffect transition="in" filter="fade">
                                      <p:cBhvr>
                                        <p:cTn id="50" dur="1000"/>
                                        <p:tgtEl>
                                          <p:spTgt spid="4">
                                            <p:txEl>
                                              <p:pRg st="4" end="4"/>
                                            </p:txEl>
                                          </p:spTgt>
                                        </p:tgtEl>
                                      </p:cBhvr>
                                    </p:animEffect>
                                    <p:anim calcmode="lin" valueType="num">
                                      <p:cBhvr>
                                        <p:cTn id="51" dur="1000" fill="hold"/>
                                        <p:tgtEl>
                                          <p:spTgt spid="4">
                                            <p:txEl>
                                              <p:pRg st="4" end="4"/>
                                            </p:txEl>
                                          </p:spTgt>
                                        </p:tgtEl>
                                        <p:attrNameLst>
                                          <p:attrName>ppt_x</p:attrName>
                                        </p:attrNameLst>
                                      </p:cBhvr>
                                      <p:tavLst>
                                        <p:tav tm="0">
                                          <p:val>
                                            <p:strVal val="#ppt_x"/>
                                          </p:val>
                                        </p:tav>
                                        <p:tav tm="100000">
                                          <p:val>
                                            <p:strVal val="#ppt_x"/>
                                          </p:val>
                                        </p:tav>
                                      </p:tavLst>
                                    </p:anim>
                                    <p:anim calcmode="lin" valueType="num">
                                      <p:cBhvr>
                                        <p:cTn id="52" dur="1000" fill="hold"/>
                                        <p:tgtEl>
                                          <p:spTgt spid="4">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42" presetClass="entr" presetSubtype="0" fill="hold" grpId="0" nodeType="clickEffect">
                                  <p:stCondLst>
                                    <p:cond delay="0"/>
                                  </p:stCondLst>
                                  <p:childTnLst>
                                    <p:set>
                                      <p:cBhvr>
                                        <p:cTn id="56" dur="1" fill="hold">
                                          <p:stCondLst>
                                            <p:cond delay="0"/>
                                          </p:stCondLst>
                                        </p:cTn>
                                        <p:tgtEl>
                                          <p:spTgt spid="4">
                                            <p:txEl>
                                              <p:pRg st="5" end="5"/>
                                            </p:txEl>
                                          </p:spTgt>
                                        </p:tgtEl>
                                        <p:attrNameLst>
                                          <p:attrName>style.visibility</p:attrName>
                                        </p:attrNameLst>
                                      </p:cBhvr>
                                      <p:to>
                                        <p:strVal val="visible"/>
                                      </p:to>
                                    </p:set>
                                    <p:animEffect transition="in" filter="fade">
                                      <p:cBhvr>
                                        <p:cTn id="57" dur="1000"/>
                                        <p:tgtEl>
                                          <p:spTgt spid="4">
                                            <p:txEl>
                                              <p:pRg st="5" end="5"/>
                                            </p:txEl>
                                          </p:spTgt>
                                        </p:tgtEl>
                                      </p:cBhvr>
                                    </p:animEffect>
                                    <p:anim calcmode="lin" valueType="num">
                                      <p:cBhvr>
                                        <p:cTn id="58" dur="1000" fill="hold"/>
                                        <p:tgtEl>
                                          <p:spTgt spid="4">
                                            <p:txEl>
                                              <p:pRg st="5" end="5"/>
                                            </p:txEl>
                                          </p:spTgt>
                                        </p:tgtEl>
                                        <p:attrNameLst>
                                          <p:attrName>ppt_x</p:attrName>
                                        </p:attrNameLst>
                                      </p:cBhvr>
                                      <p:tavLst>
                                        <p:tav tm="0">
                                          <p:val>
                                            <p:strVal val="#ppt_x"/>
                                          </p:val>
                                        </p:tav>
                                        <p:tav tm="100000">
                                          <p:val>
                                            <p:strVal val="#ppt_x"/>
                                          </p:val>
                                        </p:tav>
                                      </p:tavLst>
                                    </p:anim>
                                    <p:anim calcmode="lin" valueType="num">
                                      <p:cBhvr>
                                        <p:cTn id="59" dur="1000" fill="hold"/>
                                        <p:tgtEl>
                                          <p:spTgt spid="4">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60" fill="hold">
                      <p:stCondLst>
                        <p:cond delay="indefinite"/>
                      </p:stCondLst>
                      <p:childTnLst>
                        <p:par>
                          <p:cTn id="61" fill="hold">
                            <p:stCondLst>
                              <p:cond delay="0"/>
                            </p:stCondLst>
                            <p:childTnLst>
                              <p:par>
                                <p:cTn id="62" presetID="42" presetClass="entr" presetSubtype="0" fill="hold" grpId="0" nodeType="clickEffect">
                                  <p:stCondLst>
                                    <p:cond delay="0"/>
                                  </p:stCondLst>
                                  <p:childTnLst>
                                    <p:set>
                                      <p:cBhvr>
                                        <p:cTn id="63" dur="1" fill="hold">
                                          <p:stCondLst>
                                            <p:cond delay="0"/>
                                          </p:stCondLst>
                                        </p:cTn>
                                        <p:tgtEl>
                                          <p:spTgt spid="4">
                                            <p:txEl>
                                              <p:pRg st="6" end="6"/>
                                            </p:txEl>
                                          </p:spTgt>
                                        </p:tgtEl>
                                        <p:attrNameLst>
                                          <p:attrName>style.visibility</p:attrName>
                                        </p:attrNameLst>
                                      </p:cBhvr>
                                      <p:to>
                                        <p:strVal val="visible"/>
                                      </p:to>
                                    </p:set>
                                    <p:animEffect transition="in" filter="fade">
                                      <p:cBhvr>
                                        <p:cTn id="64" dur="1000"/>
                                        <p:tgtEl>
                                          <p:spTgt spid="4">
                                            <p:txEl>
                                              <p:pRg st="6" end="6"/>
                                            </p:txEl>
                                          </p:spTgt>
                                        </p:tgtEl>
                                      </p:cBhvr>
                                    </p:animEffect>
                                    <p:anim calcmode="lin" valueType="num">
                                      <p:cBhvr>
                                        <p:cTn id="65" dur="1000" fill="hold"/>
                                        <p:tgtEl>
                                          <p:spTgt spid="4">
                                            <p:txEl>
                                              <p:pRg st="6" end="6"/>
                                            </p:txEl>
                                          </p:spTgt>
                                        </p:tgtEl>
                                        <p:attrNameLst>
                                          <p:attrName>ppt_x</p:attrName>
                                        </p:attrNameLst>
                                      </p:cBhvr>
                                      <p:tavLst>
                                        <p:tav tm="0">
                                          <p:val>
                                            <p:strVal val="#ppt_x"/>
                                          </p:val>
                                        </p:tav>
                                        <p:tav tm="100000">
                                          <p:val>
                                            <p:strVal val="#ppt_x"/>
                                          </p:val>
                                        </p:tav>
                                      </p:tavLst>
                                    </p:anim>
                                    <p:anim calcmode="lin" valueType="num">
                                      <p:cBhvr>
                                        <p:cTn id="66" dur="1000" fill="hold"/>
                                        <p:tgtEl>
                                          <p:spTgt spid="4">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67" fill="hold">
                      <p:stCondLst>
                        <p:cond delay="indefinite"/>
                      </p:stCondLst>
                      <p:childTnLst>
                        <p:par>
                          <p:cTn id="68" fill="hold">
                            <p:stCondLst>
                              <p:cond delay="0"/>
                            </p:stCondLst>
                            <p:childTnLst>
                              <p:par>
                                <p:cTn id="69" presetID="42" presetClass="entr" presetSubtype="0" fill="hold" grpId="0" nodeType="clickEffect">
                                  <p:stCondLst>
                                    <p:cond delay="0"/>
                                  </p:stCondLst>
                                  <p:childTnLst>
                                    <p:set>
                                      <p:cBhvr>
                                        <p:cTn id="70" dur="1" fill="hold">
                                          <p:stCondLst>
                                            <p:cond delay="0"/>
                                          </p:stCondLst>
                                        </p:cTn>
                                        <p:tgtEl>
                                          <p:spTgt spid="4">
                                            <p:txEl>
                                              <p:pRg st="7" end="7"/>
                                            </p:txEl>
                                          </p:spTgt>
                                        </p:tgtEl>
                                        <p:attrNameLst>
                                          <p:attrName>style.visibility</p:attrName>
                                        </p:attrNameLst>
                                      </p:cBhvr>
                                      <p:to>
                                        <p:strVal val="visible"/>
                                      </p:to>
                                    </p:set>
                                    <p:animEffect transition="in" filter="fade">
                                      <p:cBhvr>
                                        <p:cTn id="71" dur="1000"/>
                                        <p:tgtEl>
                                          <p:spTgt spid="4">
                                            <p:txEl>
                                              <p:pRg st="7" end="7"/>
                                            </p:txEl>
                                          </p:spTgt>
                                        </p:tgtEl>
                                      </p:cBhvr>
                                    </p:animEffect>
                                    <p:anim calcmode="lin" valueType="num">
                                      <p:cBhvr>
                                        <p:cTn id="72" dur="1000" fill="hold"/>
                                        <p:tgtEl>
                                          <p:spTgt spid="4">
                                            <p:txEl>
                                              <p:pRg st="7" end="7"/>
                                            </p:txEl>
                                          </p:spTgt>
                                        </p:tgtEl>
                                        <p:attrNameLst>
                                          <p:attrName>ppt_x</p:attrName>
                                        </p:attrNameLst>
                                      </p:cBhvr>
                                      <p:tavLst>
                                        <p:tav tm="0">
                                          <p:val>
                                            <p:strVal val="#ppt_x"/>
                                          </p:val>
                                        </p:tav>
                                        <p:tav tm="100000">
                                          <p:val>
                                            <p:strVal val="#ppt_x"/>
                                          </p:val>
                                        </p:tav>
                                      </p:tavLst>
                                    </p:anim>
                                    <p:anim calcmode="lin" valueType="num">
                                      <p:cBhvr>
                                        <p:cTn id="73" dur="1000" fill="hold"/>
                                        <p:tgtEl>
                                          <p:spTgt spid="4">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build="p"/>
      <p:bldP spid="5" grpId="0" autoUpdateAnimBg="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26"/>
          <p:cNvSpPr txBox="1">
            <a:spLocks noChangeArrowheads="1"/>
          </p:cNvSpPr>
          <p:nvPr/>
        </p:nvSpPr>
        <p:spPr bwMode="auto">
          <a:xfrm>
            <a:off x="6019800" y="240268"/>
            <a:ext cx="2895600" cy="369332"/>
          </a:xfrm>
          <a:prstGeom prst="rect">
            <a:avLst/>
          </a:prstGeom>
          <a:noFill/>
          <a:ln w="9525">
            <a:noFill/>
            <a:miter lim="800000"/>
            <a:headEnd/>
            <a:tailEnd/>
          </a:ln>
        </p:spPr>
        <p:txBody>
          <a:bodyPr wrap="square">
            <a:spAutoFit/>
          </a:bodyPr>
          <a:lstStyle/>
          <a:p>
            <a:r>
              <a:rPr lang="en-US" altLang="zh-CN" b="1" dirty="0" smtClean="0">
                <a:solidFill>
                  <a:schemeClr val="bg1">
                    <a:lumMod val="95000"/>
                  </a:schemeClr>
                </a:solidFill>
              </a:rPr>
              <a:t>《</a:t>
            </a:r>
            <a:r>
              <a:rPr lang="zh-CN" altLang="en-US" b="1" dirty="0" smtClean="0">
                <a:solidFill>
                  <a:schemeClr val="bg1">
                    <a:lumMod val="95000"/>
                  </a:schemeClr>
                </a:solidFill>
              </a:rPr>
              <a:t>通信系统设计与应用</a:t>
            </a:r>
            <a:r>
              <a:rPr lang="en-US" altLang="zh-CN" b="1" dirty="0" smtClean="0">
                <a:solidFill>
                  <a:schemeClr val="bg1">
                    <a:lumMod val="95000"/>
                  </a:schemeClr>
                </a:solidFill>
              </a:rPr>
              <a:t>》</a:t>
            </a:r>
            <a:endParaRPr lang="zh-CN" altLang="en-US" b="1" dirty="0">
              <a:solidFill>
                <a:schemeClr val="bg1">
                  <a:lumMod val="95000"/>
                </a:schemeClr>
              </a:solidFill>
            </a:endParaRPr>
          </a:p>
        </p:txBody>
      </p:sp>
      <p:sp>
        <p:nvSpPr>
          <p:cNvPr id="4" name="Rectangle 1026"/>
          <p:cNvSpPr txBox="1">
            <a:spLocks noChangeArrowheads="1"/>
          </p:cNvSpPr>
          <p:nvPr/>
        </p:nvSpPr>
        <p:spPr>
          <a:xfrm>
            <a:off x="457200" y="2209800"/>
            <a:ext cx="8382000" cy="3124200"/>
          </a:xfrm>
          <a:prstGeom prst="rect">
            <a:avLst/>
          </a:prstGeom>
          <a:noFill/>
        </p:spPr>
        <p:txBody>
          <a:bodyPr lIns="92075" tIns="46038" rIns="92075" bIns="46038"/>
          <a:lstStyle/>
          <a:p>
            <a:pPr marL="0" marR="0" lvl="0" indent="0" algn="l" defTabSz="914400" rtl="0" eaLnBrk="1" fontAlgn="base" latinLnBrk="0" hangingPunct="1">
              <a:lnSpc>
                <a:spcPct val="150000"/>
              </a:lnSpc>
              <a:spcBef>
                <a:spcPct val="20000"/>
              </a:spcBef>
              <a:spcAft>
                <a:spcPct val="0"/>
              </a:spcAft>
              <a:buClr>
                <a:schemeClr val="bg2"/>
              </a:buClr>
              <a:buSzPct val="80000"/>
              <a:buFont typeface="Wingdings" pitchFamily="2" charset="2"/>
              <a:buNone/>
              <a:tabLst/>
              <a:defRPr/>
            </a:pPr>
            <a:r>
              <a:rPr kumimoji="0" lang="zh-CN" altLang="en-US" sz="3200" b="0" i="0" u="none" strike="noStrike" kern="0" cap="none" spc="0" normalizeH="0" baseline="0" noProof="0" dirty="0" smtClean="0">
                <a:ln>
                  <a:noFill/>
                </a:ln>
                <a:solidFill>
                  <a:schemeClr val="tx1"/>
                </a:solidFill>
                <a:effectLst/>
                <a:uLnTx/>
                <a:uFillTx/>
                <a:latin typeface="Times New Roman" pitchFamily="18" charset="0"/>
                <a:ea typeface="黑体" pitchFamily="2" charset="-122"/>
                <a:cs typeface="+mn-cs"/>
              </a:rPr>
              <a:t>设</a:t>
            </a:r>
            <a:r>
              <a:rPr kumimoji="0" lang="en-US" altLang="zh-CN" sz="3200" b="0" i="0" u="none" strike="noStrike" kern="0" cap="none" spc="0" normalizeH="0" baseline="0" noProof="0" dirty="0" smtClean="0">
                <a:ln>
                  <a:noFill/>
                </a:ln>
                <a:solidFill>
                  <a:schemeClr val="tx1"/>
                </a:solidFill>
                <a:effectLst/>
                <a:uLnTx/>
                <a:uFillTx/>
                <a:latin typeface="Times New Roman" pitchFamily="18" charset="0"/>
                <a:ea typeface="黑体" pitchFamily="2" charset="-122"/>
                <a:cs typeface="+mn-cs"/>
              </a:rPr>
              <a:t>n=</a:t>
            </a:r>
            <a:r>
              <a:rPr kumimoji="0" lang="en-US" altLang="zh-CN" sz="3200" b="0" i="0" u="none" strike="noStrike" kern="0" cap="none" spc="0" normalizeH="0" baseline="0" noProof="0" dirty="0" err="1" smtClean="0">
                <a:ln>
                  <a:noFill/>
                </a:ln>
                <a:solidFill>
                  <a:schemeClr val="tx1"/>
                </a:solidFill>
                <a:effectLst/>
                <a:uLnTx/>
                <a:uFillTx/>
                <a:latin typeface="Times New Roman" pitchFamily="18" charset="0"/>
                <a:ea typeface="黑体" pitchFamily="2" charset="-122"/>
                <a:cs typeface="+mn-cs"/>
              </a:rPr>
              <a:t>k+r</a:t>
            </a:r>
            <a:endParaRPr kumimoji="0" lang="en-US" altLang="zh-CN" sz="3200" b="0" i="0" u="none" strike="noStrike" kern="0" cap="none" spc="0" normalizeH="0" baseline="0" noProof="0" dirty="0" smtClean="0">
              <a:ln>
                <a:noFill/>
              </a:ln>
              <a:solidFill>
                <a:schemeClr val="tx1"/>
              </a:solidFill>
              <a:effectLst/>
              <a:uLnTx/>
              <a:uFillTx/>
              <a:latin typeface="Times New Roman" pitchFamily="18" charset="0"/>
              <a:ea typeface="黑体" pitchFamily="2" charset="-122"/>
              <a:cs typeface="+mn-cs"/>
            </a:endParaRPr>
          </a:p>
          <a:p>
            <a:pPr marL="571500" marR="0" lvl="1" indent="-381000" algn="l" defTabSz="914400" rtl="0" eaLnBrk="1" fontAlgn="base" latinLnBrk="0" hangingPunct="1">
              <a:lnSpc>
                <a:spcPct val="150000"/>
              </a:lnSpc>
              <a:spcBef>
                <a:spcPct val="20000"/>
              </a:spcBef>
              <a:spcAft>
                <a:spcPct val="0"/>
              </a:spcAft>
              <a:buClr>
                <a:schemeClr val="bg2"/>
              </a:buClr>
              <a:buSzPct val="80000"/>
              <a:buFont typeface="Wingdings" pitchFamily="2" charset="2"/>
              <a:buChar char="Ø"/>
              <a:tabLst/>
              <a:defRPr/>
            </a:pPr>
            <a:r>
              <a:rPr kumimoji="0" lang="zh-CN" altLang="en-US" sz="3200" b="0" i="0" u="sng" strike="noStrike" kern="0" cap="none" spc="0" normalizeH="0" baseline="0" noProof="0" dirty="0" smtClean="0">
                <a:ln>
                  <a:noFill/>
                </a:ln>
                <a:solidFill>
                  <a:schemeClr val="tx1"/>
                </a:solidFill>
                <a:effectLst/>
                <a:uLnTx/>
                <a:uFillTx/>
                <a:latin typeface="Times New Roman" pitchFamily="18" charset="0"/>
                <a:ea typeface="黑体" pitchFamily="2" charset="-122"/>
              </a:rPr>
              <a:t>指一个码组中信息位所占比重，用</a:t>
            </a:r>
            <a:r>
              <a:rPr kumimoji="0" lang="en-US" altLang="zh-CN" sz="3200" b="0" i="0" u="sng" strike="noStrike" kern="0" cap="none" spc="0" normalizeH="0" baseline="0" noProof="0" dirty="0" smtClean="0">
                <a:ln>
                  <a:noFill/>
                </a:ln>
                <a:solidFill>
                  <a:schemeClr val="tx1"/>
                </a:solidFill>
                <a:effectLst/>
                <a:uLnTx/>
                <a:uFillTx/>
                <a:latin typeface="Times New Roman" pitchFamily="18" charset="0"/>
                <a:ea typeface="黑体" pitchFamily="2" charset="-122"/>
              </a:rPr>
              <a:t>η </a:t>
            </a:r>
            <a:r>
              <a:rPr kumimoji="0" lang="zh-CN" altLang="en-US" sz="3200" b="0" i="0" u="sng" strike="noStrike" kern="0" cap="none" spc="0" normalizeH="0" baseline="0" noProof="0" dirty="0" smtClean="0">
                <a:ln>
                  <a:noFill/>
                </a:ln>
                <a:solidFill>
                  <a:schemeClr val="tx1"/>
                </a:solidFill>
                <a:effectLst/>
                <a:uLnTx/>
                <a:uFillTx/>
                <a:latin typeface="Times New Roman" pitchFamily="18" charset="0"/>
                <a:ea typeface="黑体" pitchFamily="2" charset="-122"/>
              </a:rPr>
              <a:t>表示</a:t>
            </a:r>
          </a:p>
          <a:p>
            <a:pPr marL="571500" marR="0" lvl="1" indent="-381000" algn="l" defTabSz="914400" rtl="0" eaLnBrk="1" fontAlgn="base" latinLnBrk="0" hangingPunct="1">
              <a:lnSpc>
                <a:spcPct val="150000"/>
              </a:lnSpc>
              <a:spcBef>
                <a:spcPct val="20000"/>
              </a:spcBef>
              <a:spcAft>
                <a:spcPct val="0"/>
              </a:spcAft>
              <a:buClr>
                <a:schemeClr val="bg2"/>
              </a:buClr>
              <a:buSzPct val="80000"/>
              <a:buFont typeface="Wingdings" pitchFamily="2" charset="2"/>
              <a:buChar char="Ø"/>
              <a:tabLst/>
              <a:defRPr/>
            </a:pPr>
            <a:r>
              <a:rPr kumimoji="0" lang="en-US" altLang="zh-CN" sz="3200" b="0" i="0" u="sng" strike="noStrike" kern="0" cap="none" spc="0" normalizeH="0" baseline="0" noProof="0" dirty="0" smtClean="0">
                <a:ln>
                  <a:noFill/>
                </a:ln>
                <a:solidFill>
                  <a:schemeClr val="tx1"/>
                </a:solidFill>
                <a:effectLst/>
                <a:uLnTx/>
                <a:uFillTx/>
                <a:latin typeface="Times New Roman" pitchFamily="18" charset="0"/>
                <a:ea typeface="黑体" pitchFamily="2" charset="-122"/>
              </a:rPr>
              <a:t>η=k/n=k/(</a:t>
            </a:r>
            <a:r>
              <a:rPr kumimoji="0" lang="en-US" altLang="zh-CN" sz="3200" b="0" i="0" u="sng" strike="noStrike" kern="0" cap="none" spc="0" normalizeH="0" baseline="0" noProof="0" dirty="0" err="1" smtClean="0">
                <a:ln>
                  <a:noFill/>
                </a:ln>
                <a:solidFill>
                  <a:schemeClr val="tx1"/>
                </a:solidFill>
                <a:effectLst/>
                <a:uLnTx/>
                <a:uFillTx/>
                <a:latin typeface="Times New Roman" pitchFamily="18" charset="0"/>
                <a:ea typeface="黑体" pitchFamily="2" charset="-122"/>
              </a:rPr>
              <a:t>k+r</a:t>
            </a:r>
            <a:r>
              <a:rPr kumimoji="0" lang="en-US" altLang="zh-CN" sz="3200" b="0" i="0" u="sng" strike="noStrike" kern="0" cap="none" spc="0" normalizeH="0" baseline="0" noProof="0" dirty="0" smtClean="0">
                <a:ln>
                  <a:noFill/>
                </a:ln>
                <a:solidFill>
                  <a:schemeClr val="tx1"/>
                </a:solidFill>
                <a:effectLst/>
                <a:uLnTx/>
                <a:uFillTx/>
                <a:latin typeface="Times New Roman" pitchFamily="18" charset="0"/>
                <a:ea typeface="黑体" pitchFamily="2" charset="-122"/>
              </a:rPr>
              <a:t>)</a:t>
            </a:r>
            <a:r>
              <a:rPr kumimoji="0" lang="zh-CN" altLang="en-US" sz="3200" b="0" i="0" u="sng" strike="noStrike" kern="0" cap="none" spc="0" normalizeH="0" baseline="0" noProof="0" dirty="0" smtClean="0">
                <a:ln>
                  <a:noFill/>
                </a:ln>
                <a:solidFill>
                  <a:schemeClr val="tx1"/>
                </a:solidFill>
                <a:effectLst/>
                <a:uLnTx/>
                <a:uFillTx/>
                <a:latin typeface="Times New Roman" pitchFamily="18" charset="0"/>
                <a:ea typeface="黑体" pitchFamily="2" charset="-122"/>
              </a:rPr>
              <a:t>，其中</a:t>
            </a:r>
            <a:r>
              <a:rPr kumimoji="0" lang="en-US" altLang="zh-CN" sz="3200" b="0" i="0" u="sng" strike="noStrike" kern="0" cap="none" spc="0" normalizeH="0" baseline="0" noProof="0" dirty="0" smtClean="0">
                <a:ln>
                  <a:noFill/>
                </a:ln>
                <a:solidFill>
                  <a:schemeClr val="tx1"/>
                </a:solidFill>
                <a:effectLst/>
                <a:uLnTx/>
                <a:uFillTx/>
                <a:latin typeface="Times New Roman" pitchFamily="18" charset="0"/>
                <a:ea typeface="黑体" pitchFamily="2" charset="-122"/>
              </a:rPr>
              <a:t>k</a:t>
            </a:r>
            <a:r>
              <a:rPr kumimoji="0" lang="zh-CN" altLang="en-US" sz="3200" b="0" i="0" u="sng" strike="noStrike" kern="0" cap="none" spc="0" normalizeH="0" baseline="0" noProof="0" dirty="0" smtClean="0">
                <a:ln>
                  <a:noFill/>
                </a:ln>
                <a:solidFill>
                  <a:schemeClr val="tx1"/>
                </a:solidFill>
                <a:effectLst/>
                <a:uLnTx/>
                <a:uFillTx/>
                <a:latin typeface="Times New Roman" pitchFamily="18" charset="0"/>
                <a:ea typeface="黑体" pitchFamily="2" charset="-122"/>
              </a:rPr>
              <a:t>为信息码元的数目，</a:t>
            </a:r>
            <a:r>
              <a:rPr kumimoji="0" lang="en-US" altLang="zh-CN" sz="3200" b="0" i="0" u="sng" strike="noStrike" kern="0" cap="none" spc="0" normalizeH="0" baseline="0" noProof="0" dirty="0" smtClean="0">
                <a:ln>
                  <a:noFill/>
                </a:ln>
                <a:solidFill>
                  <a:schemeClr val="tx1"/>
                </a:solidFill>
                <a:effectLst/>
                <a:uLnTx/>
                <a:uFillTx/>
                <a:latin typeface="Times New Roman" pitchFamily="18" charset="0"/>
                <a:ea typeface="黑体" pitchFamily="2" charset="-122"/>
              </a:rPr>
              <a:t>n</a:t>
            </a:r>
            <a:r>
              <a:rPr kumimoji="0" lang="zh-CN" altLang="zh-CN" sz="3200" b="0" i="0" u="sng" strike="noStrike" kern="0" cap="none" spc="0" normalizeH="0" baseline="0" noProof="0" dirty="0" smtClean="0">
                <a:ln>
                  <a:noFill/>
                </a:ln>
                <a:solidFill>
                  <a:schemeClr val="tx1"/>
                </a:solidFill>
                <a:effectLst/>
                <a:uLnTx/>
                <a:uFillTx/>
                <a:latin typeface="Times New Roman" pitchFamily="18" charset="0"/>
                <a:ea typeface="黑体" pitchFamily="2" charset="-122"/>
              </a:rPr>
              <a:t>为码长</a:t>
            </a:r>
            <a:endParaRPr kumimoji="0" lang="zh-CN" altLang="en-US" sz="3200" b="0" i="0" u="sng" strike="noStrike" kern="0" cap="none" spc="0" normalizeH="0" baseline="0" noProof="0" dirty="0" smtClean="0">
              <a:ln>
                <a:noFill/>
              </a:ln>
              <a:solidFill>
                <a:schemeClr val="tx1"/>
              </a:solidFill>
              <a:effectLst/>
              <a:uLnTx/>
              <a:uFillTx/>
              <a:latin typeface="Times New Roman" pitchFamily="18" charset="0"/>
              <a:ea typeface="黑体" pitchFamily="2" charset="-122"/>
            </a:endParaRPr>
          </a:p>
        </p:txBody>
      </p:sp>
      <p:sp>
        <p:nvSpPr>
          <p:cNvPr id="5" name="Text Box 1027"/>
          <p:cNvSpPr txBox="1">
            <a:spLocks noChangeArrowheads="1"/>
          </p:cNvSpPr>
          <p:nvPr/>
        </p:nvSpPr>
        <p:spPr bwMode="auto">
          <a:xfrm>
            <a:off x="304800" y="1066800"/>
            <a:ext cx="5562600" cy="584775"/>
          </a:xfrm>
          <a:prstGeom prst="rect">
            <a:avLst/>
          </a:prstGeom>
          <a:noFill/>
          <a:ln w="9525">
            <a:noFill/>
            <a:miter lim="800000"/>
            <a:headEnd type="none" w="sm" len="sm"/>
            <a:tailEnd type="none" w="sm" len="sm"/>
          </a:ln>
        </p:spPr>
        <p:txBody>
          <a:bodyPr>
            <a:spAutoFit/>
          </a:bodyPr>
          <a:lstStyle/>
          <a:p>
            <a:pPr>
              <a:spcBef>
                <a:spcPct val="20000"/>
              </a:spcBef>
              <a:buClr>
                <a:schemeClr val="accent2"/>
              </a:buClr>
              <a:buSzPct val="75000"/>
              <a:buFont typeface="Monotype Sorts" pitchFamily="2" charset="2"/>
              <a:buNone/>
            </a:pPr>
            <a:r>
              <a:rPr kumimoji="0" lang="en-US" altLang="zh-CN" sz="3200" b="1" dirty="0" smtClean="0">
                <a:latin typeface="Times New Roman" pitchFamily="18" charset="0"/>
                <a:ea typeface="黑体" pitchFamily="2" charset="-122"/>
              </a:rPr>
              <a:t>4</a:t>
            </a:r>
            <a:r>
              <a:rPr kumimoji="0" lang="zh-CN" altLang="en-US" sz="3200" b="1" dirty="0" smtClean="0">
                <a:latin typeface="Times New Roman" pitchFamily="18" charset="0"/>
                <a:ea typeface="黑体" pitchFamily="2" charset="-122"/>
              </a:rPr>
              <a:t>、</a:t>
            </a:r>
            <a:r>
              <a:rPr kumimoji="0" lang="zh-CN" altLang="en-US" sz="3200" b="1" u="sng" dirty="0">
                <a:latin typeface="Times New Roman" pitchFamily="18" charset="0"/>
                <a:ea typeface="黑体" pitchFamily="2" charset="-122"/>
              </a:rPr>
              <a:t>编码效率</a:t>
            </a:r>
            <a:r>
              <a:rPr kumimoji="0" lang="en-US" altLang="zh-CN" sz="3200" b="1" u="sng" dirty="0">
                <a:latin typeface="Times New Roman" pitchFamily="18" charset="0"/>
                <a:ea typeface="黑体" pitchFamily="2" charset="-122"/>
              </a:rPr>
              <a:t>η</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lide(fromLef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utoUpdateAnimBg="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26"/>
          <p:cNvSpPr txBox="1">
            <a:spLocks noChangeArrowheads="1"/>
          </p:cNvSpPr>
          <p:nvPr/>
        </p:nvSpPr>
        <p:spPr bwMode="auto">
          <a:xfrm>
            <a:off x="6019800" y="240268"/>
            <a:ext cx="2895600" cy="369332"/>
          </a:xfrm>
          <a:prstGeom prst="rect">
            <a:avLst/>
          </a:prstGeom>
          <a:noFill/>
          <a:ln w="9525">
            <a:noFill/>
            <a:miter lim="800000"/>
            <a:headEnd/>
            <a:tailEnd/>
          </a:ln>
        </p:spPr>
        <p:txBody>
          <a:bodyPr wrap="square">
            <a:spAutoFit/>
          </a:bodyPr>
          <a:lstStyle/>
          <a:p>
            <a:r>
              <a:rPr lang="en-US" altLang="zh-CN" b="1" dirty="0" smtClean="0">
                <a:solidFill>
                  <a:schemeClr val="bg1">
                    <a:lumMod val="95000"/>
                  </a:schemeClr>
                </a:solidFill>
              </a:rPr>
              <a:t>《</a:t>
            </a:r>
            <a:r>
              <a:rPr lang="zh-CN" altLang="en-US" b="1" dirty="0" smtClean="0">
                <a:solidFill>
                  <a:schemeClr val="bg1">
                    <a:lumMod val="95000"/>
                  </a:schemeClr>
                </a:solidFill>
              </a:rPr>
              <a:t>通信系统设计与应用</a:t>
            </a:r>
            <a:r>
              <a:rPr lang="en-US" altLang="zh-CN" b="1" dirty="0" smtClean="0">
                <a:solidFill>
                  <a:schemeClr val="bg1">
                    <a:lumMod val="95000"/>
                  </a:schemeClr>
                </a:solidFill>
              </a:rPr>
              <a:t>》</a:t>
            </a:r>
            <a:endParaRPr lang="zh-CN" altLang="en-US" b="1" dirty="0">
              <a:solidFill>
                <a:schemeClr val="bg1">
                  <a:lumMod val="95000"/>
                </a:schemeClr>
              </a:solidFill>
            </a:endParaRPr>
          </a:p>
        </p:txBody>
      </p:sp>
      <p:sp>
        <p:nvSpPr>
          <p:cNvPr id="4" name="Rectangle 9"/>
          <p:cNvSpPr txBox="1">
            <a:spLocks noChangeArrowheads="1"/>
          </p:cNvSpPr>
          <p:nvPr/>
        </p:nvSpPr>
        <p:spPr>
          <a:xfrm>
            <a:off x="1219200" y="863171"/>
            <a:ext cx="6629400" cy="4191000"/>
          </a:xfrm>
          <a:prstGeom prst="rect">
            <a:avLst/>
          </a:prstGeom>
          <a:noFill/>
        </p:spPr>
        <p:txBody>
          <a:bodyPr/>
          <a:lstStyle/>
          <a:p>
            <a:pPr marL="342900" marR="0" lvl="0" indent="-342900" algn="just" defTabSz="914400" rtl="0" eaLnBrk="1" fontAlgn="base" latinLnBrk="0" hangingPunct="1">
              <a:lnSpc>
                <a:spcPct val="100000"/>
              </a:lnSpc>
              <a:spcBef>
                <a:spcPct val="50000"/>
              </a:spcBef>
              <a:spcAft>
                <a:spcPct val="0"/>
              </a:spcAft>
              <a:buClr>
                <a:schemeClr val="bg2"/>
              </a:buClr>
              <a:buSzTx/>
              <a:tabLst/>
              <a:defRPr/>
            </a:pPr>
            <a:r>
              <a:rPr lang="zh-CN" altLang="en-US" sz="3200" u="sng" kern="0" dirty="0" smtClean="0">
                <a:latin typeface="+mn-lt"/>
                <a:ea typeface="黑体" pitchFamily="2" charset="-122"/>
              </a:rPr>
              <a:t>三、差错控制编码</a:t>
            </a:r>
            <a:endParaRPr lang="en-US" altLang="zh-CN" sz="3200" u="sng" kern="0" dirty="0" smtClean="0">
              <a:latin typeface="+mn-lt"/>
              <a:ea typeface="黑体" pitchFamily="2" charset="-122"/>
            </a:endParaRPr>
          </a:p>
          <a:p>
            <a:pPr marL="1257300" lvl="2" indent="-342900" algn="just">
              <a:spcBef>
                <a:spcPct val="50000"/>
              </a:spcBef>
              <a:buClr>
                <a:schemeClr val="bg2"/>
              </a:buClr>
              <a:buFont typeface="Wingdings" pitchFamily="2" charset="2"/>
              <a:buChar char="v"/>
            </a:pPr>
            <a:r>
              <a:rPr kumimoji="0" lang="zh-CN" altLang="en-US" sz="3200" b="0" i="0" u="none" strike="noStrike" kern="0" cap="none" spc="0" normalizeH="0" baseline="0" noProof="0" dirty="0" smtClean="0">
                <a:ln>
                  <a:noFill/>
                </a:ln>
                <a:solidFill>
                  <a:schemeClr val="tx1"/>
                </a:solidFill>
                <a:effectLst/>
                <a:uLnTx/>
                <a:uFillTx/>
                <a:latin typeface="+mn-lt"/>
                <a:ea typeface="黑体" pitchFamily="2" charset="-122"/>
                <a:cs typeface="+mn-cs"/>
              </a:rPr>
              <a:t>奇偶监督码</a:t>
            </a:r>
          </a:p>
          <a:p>
            <a:pPr marL="1257300" lvl="2" indent="-342900" algn="just">
              <a:spcBef>
                <a:spcPct val="50000"/>
              </a:spcBef>
              <a:buClr>
                <a:schemeClr val="bg2"/>
              </a:buClr>
              <a:buFont typeface="Wingdings" pitchFamily="2" charset="2"/>
              <a:buChar char="v"/>
            </a:pPr>
            <a:r>
              <a:rPr kumimoji="0" lang="zh-CN" altLang="en-US" sz="3200" b="0" i="0" u="none" strike="noStrike" kern="0" cap="none" spc="0" normalizeH="0" baseline="0" noProof="0" dirty="0" smtClean="0">
                <a:ln>
                  <a:noFill/>
                </a:ln>
                <a:solidFill>
                  <a:schemeClr val="tx1"/>
                </a:solidFill>
                <a:effectLst/>
                <a:uLnTx/>
                <a:uFillTx/>
                <a:latin typeface="+mn-lt"/>
                <a:ea typeface="黑体" pitchFamily="2" charset="-122"/>
                <a:cs typeface="+mn-cs"/>
              </a:rPr>
              <a:t> 二维奇偶监督码</a:t>
            </a:r>
          </a:p>
          <a:p>
            <a:pPr marL="1257300" lvl="2" indent="-342900" algn="just">
              <a:spcBef>
                <a:spcPct val="50000"/>
              </a:spcBef>
              <a:buClr>
                <a:schemeClr val="bg2"/>
              </a:buClr>
              <a:buFont typeface="Wingdings" pitchFamily="2" charset="2"/>
              <a:buChar char="v"/>
            </a:pPr>
            <a:r>
              <a:rPr kumimoji="0" lang="zh-CN" altLang="en-US" sz="3200" b="0" i="0" u="none" strike="noStrike" kern="0" cap="none" spc="0" normalizeH="0" baseline="0" noProof="0" dirty="0" smtClean="0">
                <a:ln>
                  <a:noFill/>
                </a:ln>
                <a:solidFill>
                  <a:schemeClr val="tx1"/>
                </a:solidFill>
                <a:effectLst/>
                <a:uLnTx/>
                <a:uFillTx/>
                <a:latin typeface="+mn-lt"/>
                <a:ea typeface="黑体" pitchFamily="2" charset="-122"/>
                <a:cs typeface="+mn-cs"/>
              </a:rPr>
              <a:t> 恒比码</a:t>
            </a:r>
          </a:p>
          <a:p>
            <a:pPr marL="1257300" lvl="2" indent="-342900" algn="just">
              <a:spcBef>
                <a:spcPct val="50000"/>
              </a:spcBef>
              <a:buClr>
                <a:schemeClr val="bg2"/>
              </a:buClr>
              <a:buFont typeface="Wingdings" pitchFamily="2" charset="2"/>
              <a:buChar char="v"/>
            </a:pPr>
            <a:r>
              <a:rPr kumimoji="0" lang="zh-CN" altLang="en-US" sz="3200" b="0" i="0" u="none" strike="noStrike" kern="0" cap="none" spc="0" normalizeH="0" baseline="0" noProof="0" dirty="0" smtClean="0">
                <a:ln>
                  <a:noFill/>
                </a:ln>
                <a:solidFill>
                  <a:schemeClr val="tx1"/>
                </a:solidFill>
                <a:effectLst/>
                <a:uLnTx/>
                <a:uFillTx/>
                <a:latin typeface="+mn-lt"/>
                <a:ea typeface="黑体" pitchFamily="2" charset="-122"/>
                <a:cs typeface="+mn-cs"/>
              </a:rPr>
              <a:t> 正反码</a:t>
            </a:r>
            <a:endParaRPr kumimoji="0" lang="en-US" altLang="zh-CN" sz="3200" b="0" i="0" u="none" strike="noStrike" kern="0" cap="none" spc="0" normalizeH="0" baseline="0" noProof="0" dirty="0" smtClean="0">
              <a:ln>
                <a:noFill/>
              </a:ln>
              <a:solidFill>
                <a:schemeClr val="tx1"/>
              </a:solidFill>
              <a:effectLst/>
              <a:uLnTx/>
              <a:uFillTx/>
              <a:latin typeface="+mn-lt"/>
              <a:ea typeface="黑体" pitchFamily="2" charset="-122"/>
              <a:cs typeface="+mn-cs"/>
            </a:endParaRPr>
          </a:p>
          <a:p>
            <a:pPr marL="1257300" lvl="2" indent="-342900" algn="just">
              <a:spcBef>
                <a:spcPct val="50000"/>
              </a:spcBef>
              <a:buClr>
                <a:schemeClr val="bg2"/>
              </a:buClr>
              <a:buFont typeface="Wingdings" pitchFamily="2" charset="2"/>
              <a:buChar char="v"/>
            </a:pPr>
            <a:r>
              <a:rPr lang="zh-CN" altLang="en-US" sz="3200" kern="0" dirty="0" smtClean="0">
                <a:latin typeface="+mn-lt"/>
                <a:ea typeface="黑体" pitchFamily="2" charset="-122"/>
              </a:rPr>
              <a:t>线性分组码</a:t>
            </a:r>
            <a:endParaRPr lang="en-US" altLang="zh-CN" sz="3200" kern="0" dirty="0" smtClean="0">
              <a:latin typeface="+mn-lt"/>
              <a:ea typeface="黑体" pitchFamily="2" charset="-122"/>
            </a:endParaRPr>
          </a:p>
          <a:p>
            <a:pPr marL="1257300" lvl="2" indent="-342900" algn="just">
              <a:spcBef>
                <a:spcPct val="50000"/>
              </a:spcBef>
              <a:buClr>
                <a:schemeClr val="bg2"/>
              </a:buClr>
              <a:buFont typeface="Wingdings" pitchFamily="2" charset="2"/>
              <a:buChar char="v"/>
            </a:pPr>
            <a:r>
              <a:rPr kumimoji="0" lang="zh-CN" altLang="en-US" sz="3200" b="0" i="0" u="none" strike="noStrike" kern="0" cap="none" spc="0" normalizeH="0" baseline="0" noProof="0" smtClean="0">
                <a:ln>
                  <a:noFill/>
                </a:ln>
                <a:solidFill>
                  <a:schemeClr val="tx1"/>
                </a:solidFill>
                <a:effectLst/>
                <a:uLnTx/>
                <a:uFillTx/>
                <a:latin typeface="+mn-lt"/>
                <a:ea typeface="黑体" pitchFamily="2" charset="-122"/>
                <a:cs typeface="+mn-cs"/>
              </a:rPr>
              <a:t>卷积码</a:t>
            </a:r>
            <a:endParaRPr kumimoji="0" lang="en-US" altLang="zh-CN" sz="3200" b="0" i="0" u="none" strike="noStrike" kern="0" cap="none" spc="0" normalizeH="0" baseline="0" noProof="0" smtClean="0">
              <a:ln>
                <a:noFill/>
              </a:ln>
              <a:solidFill>
                <a:schemeClr val="tx1"/>
              </a:solidFill>
              <a:effectLst/>
              <a:uLnTx/>
              <a:uFillTx/>
              <a:latin typeface="+mn-lt"/>
              <a:ea typeface="黑体" pitchFamily="2" charset="-122"/>
              <a:cs typeface="+mn-cs"/>
            </a:endParaRPr>
          </a:p>
          <a:p>
            <a:pPr marL="1257300" lvl="2" indent="-342900" algn="just">
              <a:spcBef>
                <a:spcPct val="50000"/>
              </a:spcBef>
              <a:buClr>
                <a:schemeClr val="bg2"/>
              </a:buClr>
              <a:buFont typeface="Wingdings" pitchFamily="2" charset="2"/>
              <a:buChar char="v"/>
            </a:pPr>
            <a:r>
              <a:rPr lang="zh-CN" altLang="en-US" sz="3200" kern="0">
                <a:latin typeface="+mn-lt"/>
                <a:ea typeface="黑体" pitchFamily="2" charset="-122"/>
              </a:rPr>
              <a:t>交织编码</a:t>
            </a:r>
            <a:endParaRPr kumimoji="0" lang="zh-CN" altLang="en-US" sz="3200" b="0" i="0" u="none" strike="noStrike" kern="0" cap="none" spc="0" normalizeH="0" baseline="0" noProof="0" dirty="0" smtClean="0">
              <a:ln>
                <a:noFill/>
              </a:ln>
              <a:solidFill>
                <a:schemeClr val="tx1"/>
              </a:solidFill>
              <a:effectLst/>
              <a:uLnTx/>
              <a:uFillTx/>
              <a:latin typeface="+mn-lt"/>
              <a:ea typeface="黑体" pitchFamily="2" charset="-122"/>
              <a:cs typeface="+mn-cs"/>
            </a:endParaRPr>
          </a:p>
        </p:txBody>
      </p:sp>
      <p:sp>
        <p:nvSpPr>
          <p:cNvPr id="5" name="TextBox 4"/>
          <p:cNvSpPr txBox="1"/>
          <p:nvPr/>
        </p:nvSpPr>
        <p:spPr>
          <a:xfrm>
            <a:off x="5486310" y="3962386"/>
            <a:ext cx="2514600" cy="1474058"/>
          </a:xfrm>
          <a:prstGeom prst="rect">
            <a:avLst/>
          </a:prstGeom>
          <a:noFill/>
        </p:spPr>
        <p:txBody>
          <a:bodyPr wrap="square" rtlCol="0">
            <a:spAutoFit/>
          </a:bodyPr>
          <a:lstStyle/>
          <a:p>
            <a:pPr>
              <a:lnSpc>
                <a:spcPct val="150000"/>
              </a:lnSpc>
            </a:pPr>
            <a:r>
              <a:rPr lang="zh-CN" altLang="en-US" sz="3200" b="1" dirty="0" smtClean="0"/>
              <a:t>汉明码</a:t>
            </a:r>
            <a:r>
              <a:rPr lang="en-US" altLang="zh-CN" sz="3200" b="1" dirty="0" smtClean="0"/>
              <a:t>※</a:t>
            </a:r>
          </a:p>
          <a:p>
            <a:pPr>
              <a:lnSpc>
                <a:spcPct val="150000"/>
              </a:lnSpc>
            </a:pPr>
            <a:r>
              <a:rPr lang="zh-CN" altLang="en-US" sz="3200" b="1" dirty="0" smtClean="0"/>
              <a:t>循环码</a:t>
            </a:r>
            <a:r>
              <a:rPr lang="en-US" altLang="zh-CN" sz="3200" b="1" dirty="0" smtClean="0"/>
              <a:t>※</a:t>
            </a:r>
            <a:endParaRPr lang="zh-CN" altLang="en-US" sz="3200" b="1" dirty="0"/>
          </a:p>
        </p:txBody>
      </p:sp>
      <p:sp>
        <p:nvSpPr>
          <p:cNvPr id="6" name="左大括号 5"/>
          <p:cNvSpPr/>
          <p:nvPr/>
        </p:nvSpPr>
        <p:spPr bwMode="auto">
          <a:xfrm>
            <a:off x="4800510" y="4343386"/>
            <a:ext cx="457200" cy="914400"/>
          </a:xfrm>
          <a:prstGeom prst="leftBrace">
            <a:avLst/>
          </a:prstGeom>
          <a:solidFill>
            <a:schemeClr val="accent1"/>
          </a:solidFill>
          <a:ln w="9525" cap="flat" cmpd="sng" algn="ctr">
            <a:solidFill>
              <a:schemeClr val="tx1"/>
            </a:solidFill>
            <a:prstDash val="solid"/>
            <a:round/>
            <a:headEnd type="none" w="med" len="med"/>
            <a:tailEnd type="none" w="med" len="med"/>
          </a:ln>
          <a:effectLst>
            <a:outerShdw dist="17961" dir="13500000" algn="ctr" rotWithShape="0">
              <a:schemeClr val="tx1">
                <a:gamma/>
                <a:shade val="60000"/>
                <a:invGamma/>
              </a:schemeClr>
            </a:outerShdw>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lide(fromLef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utoUpdateAnimBg="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26"/>
          <p:cNvSpPr txBox="1">
            <a:spLocks noChangeArrowheads="1"/>
          </p:cNvSpPr>
          <p:nvPr/>
        </p:nvSpPr>
        <p:spPr bwMode="auto">
          <a:xfrm>
            <a:off x="6019800" y="240268"/>
            <a:ext cx="2895600" cy="369332"/>
          </a:xfrm>
          <a:prstGeom prst="rect">
            <a:avLst/>
          </a:prstGeom>
          <a:noFill/>
          <a:ln w="9525">
            <a:noFill/>
            <a:miter lim="800000"/>
            <a:headEnd/>
            <a:tailEnd/>
          </a:ln>
        </p:spPr>
        <p:txBody>
          <a:bodyPr wrap="square">
            <a:spAutoFit/>
          </a:bodyPr>
          <a:lstStyle/>
          <a:p>
            <a:r>
              <a:rPr lang="en-US" altLang="zh-CN" b="1" dirty="0" smtClean="0">
                <a:solidFill>
                  <a:schemeClr val="bg1">
                    <a:lumMod val="95000"/>
                  </a:schemeClr>
                </a:solidFill>
              </a:rPr>
              <a:t>《</a:t>
            </a:r>
            <a:r>
              <a:rPr lang="zh-CN" altLang="en-US" b="1" dirty="0" smtClean="0">
                <a:solidFill>
                  <a:schemeClr val="bg1">
                    <a:lumMod val="95000"/>
                  </a:schemeClr>
                </a:solidFill>
              </a:rPr>
              <a:t>通信系统设计与应用</a:t>
            </a:r>
            <a:r>
              <a:rPr lang="en-US" altLang="zh-CN" b="1" dirty="0" smtClean="0">
                <a:solidFill>
                  <a:schemeClr val="bg1">
                    <a:lumMod val="95000"/>
                  </a:schemeClr>
                </a:solidFill>
              </a:rPr>
              <a:t>》</a:t>
            </a:r>
            <a:endParaRPr lang="zh-CN" altLang="en-US" b="1" dirty="0">
              <a:solidFill>
                <a:schemeClr val="bg1">
                  <a:lumMod val="95000"/>
                </a:schemeClr>
              </a:solidFill>
            </a:endParaRPr>
          </a:p>
        </p:txBody>
      </p:sp>
      <p:sp>
        <p:nvSpPr>
          <p:cNvPr id="5" name="Text Box 4"/>
          <p:cNvSpPr txBox="1">
            <a:spLocks noChangeArrowheads="1"/>
          </p:cNvSpPr>
          <p:nvPr/>
        </p:nvSpPr>
        <p:spPr bwMode="auto">
          <a:xfrm>
            <a:off x="685800" y="838200"/>
            <a:ext cx="8001000" cy="2862322"/>
          </a:xfrm>
          <a:prstGeom prst="rect">
            <a:avLst/>
          </a:prstGeom>
          <a:noFill/>
          <a:ln w="12700" cap="sq">
            <a:noFill/>
            <a:miter lim="800000"/>
            <a:headEnd type="none" w="sm" len="sm"/>
            <a:tailEnd type="none" w="sm" len="sm"/>
          </a:ln>
        </p:spPr>
        <p:txBody>
          <a:bodyPr wrap="square">
            <a:spAutoFit/>
          </a:bodyPr>
          <a:lstStyle/>
          <a:p>
            <a:pPr algn="just">
              <a:lnSpc>
                <a:spcPct val="90000"/>
              </a:lnSpc>
              <a:spcBef>
                <a:spcPct val="20000"/>
              </a:spcBef>
              <a:buClr>
                <a:schemeClr val="accent2"/>
              </a:buClr>
              <a:buSzPct val="80000"/>
              <a:buFont typeface="Wingdings" pitchFamily="2" charset="2"/>
              <a:buNone/>
            </a:pPr>
            <a:r>
              <a:rPr lang="zh-CN" altLang="en-US" sz="4000" dirty="0" smtClean="0">
                <a:latin typeface="Times New Roman" pitchFamily="18" charset="0"/>
                <a:ea typeface="黑体" pitchFamily="2" charset="-122"/>
              </a:rPr>
              <a:t>导入</a:t>
            </a:r>
            <a:endParaRPr lang="en-US" altLang="zh-CN" sz="4000" dirty="0" smtClean="0">
              <a:latin typeface="Times New Roman" pitchFamily="18" charset="0"/>
              <a:ea typeface="黑体" pitchFamily="2" charset="-122"/>
            </a:endParaRPr>
          </a:p>
          <a:p>
            <a:pPr algn="just">
              <a:lnSpc>
                <a:spcPct val="90000"/>
              </a:lnSpc>
              <a:spcBef>
                <a:spcPct val="20000"/>
              </a:spcBef>
              <a:buClr>
                <a:schemeClr val="accent2"/>
              </a:buClr>
              <a:buSzPct val="80000"/>
              <a:buFont typeface="Wingdings" pitchFamily="2" charset="2"/>
              <a:buNone/>
            </a:pPr>
            <a:endParaRPr lang="en-US" altLang="zh-CN" sz="3600" dirty="0" smtClean="0">
              <a:latin typeface="Times New Roman" pitchFamily="18" charset="0"/>
              <a:ea typeface="黑体" pitchFamily="2" charset="-122"/>
            </a:endParaRPr>
          </a:p>
          <a:p>
            <a:pPr algn="just">
              <a:lnSpc>
                <a:spcPct val="90000"/>
              </a:lnSpc>
              <a:spcBef>
                <a:spcPct val="20000"/>
              </a:spcBef>
              <a:buClr>
                <a:schemeClr val="accent2"/>
              </a:buClr>
              <a:buSzPct val="80000"/>
              <a:buFont typeface="Wingdings" pitchFamily="2" charset="2"/>
              <a:buNone/>
            </a:pPr>
            <a:r>
              <a:rPr lang="zh-CN" altLang="en-US" sz="3600" dirty="0" smtClean="0">
                <a:latin typeface="Times New Roman" pitchFamily="18" charset="0"/>
                <a:ea typeface="黑体" pitchFamily="2" charset="-122"/>
              </a:rPr>
              <a:t>        数字信号</a:t>
            </a:r>
            <a:r>
              <a:rPr lang="zh-CN" altLang="en-US" sz="3600" dirty="0">
                <a:latin typeface="Times New Roman" pitchFamily="18" charset="0"/>
                <a:ea typeface="黑体" pitchFamily="2" charset="-122"/>
              </a:rPr>
              <a:t>在传输过程中受到干扰的影响，使信号波形变坏，发生误码，可以采用一些方法解决。</a:t>
            </a:r>
          </a:p>
        </p:txBody>
      </p:sp>
      <p:sp>
        <p:nvSpPr>
          <p:cNvPr id="6" name="Text Box 6"/>
          <p:cNvSpPr txBox="1">
            <a:spLocks noChangeArrowheads="1"/>
          </p:cNvSpPr>
          <p:nvPr/>
        </p:nvSpPr>
        <p:spPr bwMode="auto">
          <a:xfrm>
            <a:off x="1600200" y="4038600"/>
            <a:ext cx="5029200" cy="1477328"/>
          </a:xfrm>
          <a:prstGeom prst="rect">
            <a:avLst/>
          </a:prstGeom>
          <a:noFill/>
          <a:ln w="9525">
            <a:noFill/>
            <a:miter lim="800000"/>
            <a:headEnd type="none" w="sm" len="sm"/>
            <a:tailEnd type="none" w="sm" len="sm"/>
          </a:ln>
        </p:spPr>
        <p:txBody>
          <a:bodyPr>
            <a:spAutoFit/>
          </a:bodyPr>
          <a:lstStyle/>
          <a:p>
            <a:pPr eaLnBrk="0" hangingPunct="0">
              <a:spcBef>
                <a:spcPct val="50000"/>
              </a:spcBef>
              <a:buClr>
                <a:schemeClr val="bg2"/>
              </a:buClr>
              <a:buFont typeface="Wingdings" pitchFamily="2" charset="2"/>
              <a:buChar char="v"/>
            </a:pPr>
            <a:r>
              <a:rPr lang="en-US" altLang="zh-CN" sz="3600" dirty="0">
                <a:latin typeface="Times New Roman" pitchFamily="18" charset="0"/>
                <a:ea typeface="黑体" pitchFamily="2" charset="-122"/>
              </a:rPr>
              <a:t> </a:t>
            </a:r>
            <a:r>
              <a:rPr lang="zh-CN" altLang="en-US" sz="3600" dirty="0">
                <a:latin typeface="Times New Roman" pitchFamily="18" charset="0"/>
                <a:ea typeface="黑体" pitchFamily="2" charset="-122"/>
              </a:rPr>
              <a:t>有效性</a:t>
            </a:r>
            <a:r>
              <a:rPr lang="en-US" altLang="zh-CN" sz="3600" dirty="0">
                <a:latin typeface="Times New Roman" pitchFamily="18" charset="0"/>
                <a:ea typeface="黑体" pitchFamily="2" charset="-122"/>
              </a:rPr>
              <a:t>——</a:t>
            </a:r>
            <a:r>
              <a:rPr lang="zh-CN" altLang="en-US" sz="3600" dirty="0">
                <a:latin typeface="Times New Roman" pitchFamily="18" charset="0"/>
                <a:ea typeface="黑体" pitchFamily="2" charset="-122"/>
              </a:rPr>
              <a:t>信源编码</a:t>
            </a:r>
          </a:p>
          <a:p>
            <a:pPr eaLnBrk="0" hangingPunct="0">
              <a:spcBef>
                <a:spcPct val="50000"/>
              </a:spcBef>
              <a:buClr>
                <a:schemeClr val="bg2"/>
              </a:buClr>
              <a:buFont typeface="Wingdings" pitchFamily="2" charset="2"/>
              <a:buChar char="v"/>
            </a:pPr>
            <a:r>
              <a:rPr lang="zh-CN" altLang="en-US" sz="3600" dirty="0">
                <a:latin typeface="Times New Roman" pitchFamily="18" charset="0"/>
                <a:ea typeface="黑体" pitchFamily="2" charset="-122"/>
              </a:rPr>
              <a:t> 可靠性</a:t>
            </a:r>
            <a:r>
              <a:rPr lang="en-US" altLang="zh-CN" sz="3600" dirty="0">
                <a:latin typeface="Times New Roman" pitchFamily="18" charset="0"/>
                <a:ea typeface="黑体" pitchFamily="2" charset="-122"/>
              </a:rPr>
              <a:t>——</a:t>
            </a:r>
            <a:r>
              <a:rPr lang="zh-CN" altLang="en-US" sz="3600" dirty="0">
                <a:latin typeface="Times New Roman" pitchFamily="18" charset="0"/>
                <a:ea typeface="黑体" pitchFamily="2" charset="-122"/>
              </a:rPr>
              <a:t>信道编码</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lide(fromLeft)">
                                      <p:cBhvr>
                                        <p:cTn id="7" dur="500"/>
                                        <p:tgtEl>
                                          <p:spTgt spid="3"/>
                                        </p:tgtEl>
                                      </p:cBhvr>
                                    </p:animEffect>
                                  </p:childTnLst>
                                </p:cTn>
                              </p:par>
                            </p:childTnLst>
                          </p:cTn>
                        </p:par>
                        <p:par>
                          <p:cTn id="8" fill="hold">
                            <p:stCondLst>
                              <p:cond delay="500"/>
                            </p:stCondLst>
                            <p:childTnLst>
                              <p:par>
                                <p:cTn id="9" presetID="8" presetClass="entr" presetSubtype="16"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diamond(in)">
                                      <p:cBhvr>
                                        <p:cTn id="11" dur="2000"/>
                                        <p:tgtEl>
                                          <p:spTgt spid="5"/>
                                        </p:tgtEl>
                                      </p:cBhvr>
                                    </p:animEffect>
                                  </p:childTnLst>
                                </p:cTn>
                              </p:par>
                            </p:childTnLst>
                          </p:cTn>
                        </p:par>
                        <p:par>
                          <p:cTn id="12" fill="hold">
                            <p:stCondLst>
                              <p:cond delay="2500"/>
                            </p:stCondLst>
                            <p:childTnLst>
                              <p:par>
                                <p:cTn id="13" presetID="4" presetClass="entr" presetSubtype="16"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box(in)">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utoUpdateAnimBg="0"/>
      <p:bldP spid="5" grpId="0"/>
      <p:bldP spid="6"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26"/>
          <p:cNvSpPr txBox="1">
            <a:spLocks noChangeArrowheads="1"/>
          </p:cNvSpPr>
          <p:nvPr/>
        </p:nvSpPr>
        <p:spPr bwMode="auto">
          <a:xfrm>
            <a:off x="6019800" y="240268"/>
            <a:ext cx="2895600" cy="369332"/>
          </a:xfrm>
          <a:prstGeom prst="rect">
            <a:avLst/>
          </a:prstGeom>
          <a:noFill/>
          <a:ln w="9525">
            <a:noFill/>
            <a:miter lim="800000"/>
            <a:headEnd/>
            <a:tailEnd/>
          </a:ln>
        </p:spPr>
        <p:txBody>
          <a:bodyPr wrap="square">
            <a:spAutoFit/>
          </a:bodyPr>
          <a:lstStyle/>
          <a:p>
            <a:r>
              <a:rPr lang="en-US" altLang="zh-CN" b="1" dirty="0" smtClean="0">
                <a:solidFill>
                  <a:schemeClr val="bg1">
                    <a:lumMod val="95000"/>
                  </a:schemeClr>
                </a:solidFill>
              </a:rPr>
              <a:t>《</a:t>
            </a:r>
            <a:r>
              <a:rPr lang="zh-CN" altLang="en-US" b="1" dirty="0" smtClean="0">
                <a:solidFill>
                  <a:schemeClr val="bg1">
                    <a:lumMod val="95000"/>
                  </a:schemeClr>
                </a:solidFill>
              </a:rPr>
              <a:t>通信系统设计与应用</a:t>
            </a:r>
            <a:r>
              <a:rPr lang="en-US" altLang="zh-CN" b="1" dirty="0" smtClean="0">
                <a:solidFill>
                  <a:schemeClr val="bg1">
                    <a:lumMod val="95000"/>
                  </a:schemeClr>
                </a:solidFill>
              </a:rPr>
              <a:t>》</a:t>
            </a:r>
            <a:endParaRPr lang="zh-CN" altLang="en-US" b="1" dirty="0">
              <a:solidFill>
                <a:schemeClr val="bg1">
                  <a:lumMod val="95000"/>
                </a:schemeClr>
              </a:solidFill>
            </a:endParaRPr>
          </a:p>
        </p:txBody>
      </p:sp>
      <p:sp>
        <p:nvSpPr>
          <p:cNvPr id="4" name="Rectangle 4"/>
          <p:cNvSpPr txBox="1">
            <a:spLocks noChangeArrowheads="1"/>
          </p:cNvSpPr>
          <p:nvPr/>
        </p:nvSpPr>
        <p:spPr>
          <a:xfrm>
            <a:off x="0" y="838200"/>
            <a:ext cx="3429000" cy="685800"/>
          </a:xfrm>
          <a:prstGeom prst="rect">
            <a:avLst/>
          </a:prstGeom>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CN" sz="3200" b="1" i="0" u="sng" strike="noStrike" kern="0" cap="none" spc="0" normalizeH="0" baseline="0" noProof="0" dirty="0" smtClean="0">
                <a:ln>
                  <a:noFill/>
                </a:ln>
                <a:solidFill>
                  <a:schemeClr val="tx1"/>
                </a:solidFill>
                <a:effectLst/>
                <a:uLnTx/>
                <a:uFillTx/>
                <a:latin typeface="+mj-lt"/>
                <a:ea typeface="黑体" pitchFamily="2" charset="-122"/>
                <a:cs typeface="+mj-cs"/>
              </a:rPr>
              <a:t>1</a:t>
            </a:r>
            <a:r>
              <a:rPr kumimoji="0" lang="zh-CN" altLang="en-US" sz="3200" b="1" i="0" u="sng" strike="noStrike" kern="0" cap="none" spc="0" normalizeH="0" baseline="0" noProof="0" dirty="0" smtClean="0">
                <a:ln>
                  <a:noFill/>
                </a:ln>
                <a:solidFill>
                  <a:schemeClr val="tx1"/>
                </a:solidFill>
                <a:effectLst/>
                <a:uLnTx/>
                <a:uFillTx/>
                <a:latin typeface="+mj-lt"/>
                <a:ea typeface="黑体" pitchFamily="2" charset="-122"/>
                <a:cs typeface="+mj-cs"/>
              </a:rPr>
              <a:t>、奇偶监督码</a:t>
            </a:r>
          </a:p>
        </p:txBody>
      </p:sp>
      <p:sp>
        <p:nvSpPr>
          <p:cNvPr id="6" name="Text Box 8"/>
          <p:cNvSpPr txBox="1">
            <a:spLocks noChangeArrowheads="1"/>
          </p:cNvSpPr>
          <p:nvPr/>
        </p:nvSpPr>
        <p:spPr bwMode="auto">
          <a:xfrm>
            <a:off x="457200" y="1524000"/>
            <a:ext cx="8305800" cy="946150"/>
          </a:xfrm>
          <a:prstGeom prst="rect">
            <a:avLst/>
          </a:prstGeom>
          <a:noFill/>
          <a:ln w="9525">
            <a:noFill/>
            <a:miter lim="800000"/>
            <a:headEnd/>
            <a:tailEnd/>
          </a:ln>
        </p:spPr>
        <p:txBody>
          <a:bodyPr wrap="square">
            <a:spAutoFit/>
          </a:bodyPr>
          <a:lstStyle/>
          <a:p>
            <a:pPr marL="190500" lvl="1">
              <a:spcBef>
                <a:spcPct val="20000"/>
              </a:spcBef>
              <a:buClr>
                <a:schemeClr val="hlink"/>
              </a:buClr>
              <a:buSzPct val="55000"/>
              <a:buFont typeface="Wingdings" pitchFamily="2" charset="2"/>
              <a:buNone/>
            </a:pPr>
            <a:r>
              <a:rPr lang="zh-CN" altLang="en-US" sz="2800" dirty="0">
                <a:solidFill>
                  <a:srgbClr val="FF0000"/>
                </a:solidFill>
                <a:ea typeface="黑体" pitchFamily="2" charset="-122"/>
              </a:rPr>
              <a:t>奇偶监督码</a:t>
            </a:r>
            <a:r>
              <a:rPr lang="zh-CN" altLang="en-US" sz="2800" dirty="0">
                <a:ea typeface="黑体" pitchFamily="2" charset="-122"/>
              </a:rPr>
              <a:t>：在信息码元后附加一位监督位，使得码组中奇偶监督码“</a:t>
            </a:r>
            <a:r>
              <a:rPr lang="en-US" altLang="zh-CN" sz="2800" dirty="0">
                <a:ea typeface="黑体" pitchFamily="2" charset="-122"/>
              </a:rPr>
              <a:t>1”</a:t>
            </a:r>
            <a:r>
              <a:rPr lang="zh-CN" altLang="en-US" sz="2800" dirty="0">
                <a:ea typeface="黑体" pitchFamily="2" charset="-122"/>
              </a:rPr>
              <a:t>的个数为偶数或奇数。</a:t>
            </a:r>
          </a:p>
        </p:txBody>
      </p:sp>
      <p:sp>
        <p:nvSpPr>
          <p:cNvPr id="9" name="TextBox 8"/>
          <p:cNvSpPr txBox="1"/>
          <p:nvPr/>
        </p:nvSpPr>
        <p:spPr>
          <a:xfrm>
            <a:off x="381000" y="2514600"/>
            <a:ext cx="5334000" cy="584775"/>
          </a:xfrm>
          <a:prstGeom prst="rect">
            <a:avLst/>
          </a:prstGeom>
          <a:noFill/>
        </p:spPr>
        <p:txBody>
          <a:bodyPr wrap="square" rtlCol="0">
            <a:spAutoFit/>
          </a:bodyPr>
          <a:lstStyle/>
          <a:p>
            <a:r>
              <a:rPr lang="en-US" altLang="zh-CN" sz="3200" b="1" dirty="0" smtClean="0"/>
              <a:t>1</a:t>
            </a:r>
            <a:r>
              <a:rPr lang="zh-CN" altLang="en-US" sz="3200" b="1" dirty="0" smtClean="0"/>
              <a:t>）</a:t>
            </a:r>
            <a:r>
              <a:rPr lang="zh-CN" altLang="en-US" sz="3200" b="1" u="sng" dirty="0" smtClean="0"/>
              <a:t>奇监督码</a:t>
            </a:r>
            <a:endParaRPr lang="zh-CN" altLang="en-US" sz="3200" b="1" u="sng" dirty="0"/>
          </a:p>
        </p:txBody>
      </p:sp>
      <p:sp>
        <p:nvSpPr>
          <p:cNvPr id="2058" name="Rectangle 1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2057" name="Object 9"/>
          <p:cNvGraphicFramePr>
            <a:graphicFrameLocks noChangeAspect="1"/>
          </p:cNvGraphicFramePr>
          <p:nvPr/>
        </p:nvGraphicFramePr>
        <p:xfrm>
          <a:off x="990600" y="3200400"/>
          <a:ext cx="6477000" cy="685800"/>
        </p:xfrm>
        <a:graphic>
          <a:graphicData uri="http://schemas.openxmlformats.org/presentationml/2006/ole">
            <mc:AlternateContent xmlns:mc="http://schemas.openxmlformats.org/markup-compatibility/2006">
              <mc:Choice xmlns:v="urn:schemas-microsoft-com:vml" Requires="v">
                <p:oleObj spid="_x0000_s2069" name="公式" r:id="rId3" imgW="2209800" imgH="228600" progId="Equation.3">
                  <p:embed/>
                </p:oleObj>
              </mc:Choice>
              <mc:Fallback>
                <p:oleObj name="公式" r:id="rId3" imgW="2209800" imgH="228600" progId="Equation.3">
                  <p:embed/>
                  <p:pic>
                    <p:nvPicPr>
                      <p:cNvPr id="0" name="Picture 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90600" y="3200400"/>
                        <a:ext cx="6477000" cy="6858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059" name="Rectangle 11"/>
          <p:cNvSpPr>
            <a:spLocks noChangeArrowheads="1"/>
          </p:cNvSpPr>
          <p:nvPr/>
        </p:nvSpPr>
        <p:spPr bwMode="auto">
          <a:xfrm>
            <a:off x="533400" y="3810000"/>
            <a:ext cx="7848600" cy="156966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50000"/>
              </a:lnSpc>
              <a:spcBef>
                <a:spcPct val="0"/>
              </a:spcBef>
              <a:spcAft>
                <a:spcPct val="0"/>
              </a:spcAft>
              <a:buClrTx/>
              <a:buSzTx/>
              <a:buFontTx/>
              <a:buNone/>
              <a:tabLst/>
            </a:pPr>
            <a:r>
              <a:rPr kumimoji="0" lang="en-US" altLang="zh-CN" sz="3200" b="0" i="0" u="none" strike="noStrike" cap="none" normalizeH="0" baseline="0" dirty="0" err="1" smtClean="0">
                <a:ln>
                  <a:noFill/>
                </a:ln>
                <a:solidFill>
                  <a:schemeClr val="tx1"/>
                </a:solidFill>
                <a:effectLst/>
                <a:latin typeface="Times New Roman" pitchFamily="18" charset="0"/>
                <a:ea typeface="宋体" pitchFamily="2" charset="-122"/>
                <a:cs typeface="Times New Roman" pitchFamily="18" charset="0"/>
              </a:rPr>
              <a:t>Eg</a:t>
            </a:r>
            <a:r>
              <a:rPr kumimoji="0" lang="zh-CN" altLang="en-US" sz="32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a:t>
            </a:r>
            <a:r>
              <a:rPr kumimoji="0" lang="en-US" altLang="zh-CN" sz="32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I=</a:t>
            </a:r>
            <a:r>
              <a:rPr kumimoji="0" lang="zh-CN" altLang="en-US" sz="32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a:t>
            </a:r>
            <a:r>
              <a:rPr kumimoji="0" lang="en-US" altLang="zh-CN" sz="32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110010</a:t>
            </a:r>
            <a:r>
              <a:rPr kumimoji="0" lang="zh-CN" altLang="en-US" sz="32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）则奇监督码为</a:t>
            </a:r>
            <a:r>
              <a:rPr kumimoji="0" lang="en-US" altLang="zh-CN" sz="32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110010 </a:t>
            </a:r>
            <a:r>
              <a:rPr kumimoji="0" lang="en-US" altLang="zh-CN" sz="3200" b="0" i="0" u="sng"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0</a:t>
            </a:r>
            <a:endParaRPr kumimoji="0" lang="en-US" altLang="zh-CN" sz="3200" b="0" i="0" u="sng" strike="noStrike" cap="none" normalizeH="0" baseline="0" dirty="0" smtClean="0">
              <a:ln>
                <a:noFill/>
              </a:ln>
              <a:solidFill>
                <a:schemeClr val="tx1"/>
              </a:solidFill>
              <a:effectLst/>
              <a:latin typeface="Arial" pitchFamily="34" charset="0"/>
              <a:ea typeface="宋体" pitchFamily="2"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tabLst/>
            </a:pPr>
            <a:r>
              <a:rPr kumimoji="0" lang="en-US" altLang="zh-CN" sz="32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         I=</a:t>
            </a:r>
            <a:r>
              <a:rPr kumimoji="0" lang="zh-CN" altLang="en-US" sz="32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a:t>
            </a:r>
            <a:r>
              <a:rPr kumimoji="0" lang="en-US" altLang="zh-CN" sz="32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110011</a:t>
            </a:r>
            <a:r>
              <a:rPr kumimoji="0" lang="zh-CN" altLang="en-US" sz="32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）则奇监督码为</a:t>
            </a:r>
            <a:r>
              <a:rPr kumimoji="0" lang="en-US" altLang="zh-CN" sz="32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110011 </a:t>
            </a:r>
            <a:r>
              <a:rPr kumimoji="0" lang="en-US" altLang="zh-CN" sz="3200" b="0" i="0" u="sng"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1</a:t>
            </a:r>
            <a:endParaRPr kumimoji="0" lang="en-US" altLang="zh-CN" sz="3200" b="0" i="0" u="sng"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16" name="矩形 15"/>
          <p:cNvSpPr/>
          <p:nvPr/>
        </p:nvSpPr>
        <p:spPr>
          <a:xfrm>
            <a:off x="228600" y="5410200"/>
            <a:ext cx="8763000" cy="1077218"/>
          </a:xfrm>
          <a:prstGeom prst="rect">
            <a:avLst/>
          </a:prstGeom>
        </p:spPr>
        <p:txBody>
          <a:bodyPr wrap="square">
            <a:spAutoFit/>
          </a:bodyPr>
          <a:lstStyle/>
          <a:p>
            <a:r>
              <a:rPr lang="zh-CN" altLang="en-US" sz="3200" dirty="0" smtClean="0"/>
              <a:t>接收端进行检错时，若所接收的序列模二运算后结果为</a:t>
            </a:r>
            <a:r>
              <a:rPr lang="en-US" sz="3200" dirty="0" smtClean="0"/>
              <a:t>1</a:t>
            </a:r>
            <a:r>
              <a:rPr lang="zh-CN" altLang="en-US" sz="3200" dirty="0" smtClean="0"/>
              <a:t>，则认为接收码组无误码，否则有误码。</a:t>
            </a:r>
            <a:endParaRPr lang="zh-CN" altLang="en-US" sz="3200" dirty="0"/>
          </a:p>
        </p:txBody>
      </p:sp>
      <p:sp>
        <p:nvSpPr>
          <p:cNvPr id="11" name="矩形 10"/>
          <p:cNvSpPr/>
          <p:nvPr/>
        </p:nvSpPr>
        <p:spPr bwMode="auto">
          <a:xfrm>
            <a:off x="685800" y="3124200"/>
            <a:ext cx="7620000" cy="838200"/>
          </a:xfrm>
          <a:prstGeom prst="rect">
            <a:avLst/>
          </a:prstGeom>
          <a:noFill/>
          <a:ln w="9525" cap="flat" cmpd="sng" algn="ctr">
            <a:solidFill>
              <a:schemeClr val="tx1"/>
            </a:solidFill>
            <a:prstDash val="solid"/>
            <a:round/>
            <a:headEnd type="none" w="med" len="med"/>
            <a:tailEnd type="none" w="med" len="med"/>
          </a:ln>
          <a:effectLst>
            <a:outerShdw dist="17961" dir="13500000" algn="ctr" rotWithShape="0">
              <a:schemeClr val="tx1">
                <a:gamma/>
                <a:shade val="60000"/>
                <a:invGamma/>
              </a:schemeClr>
            </a:outerShdw>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lide(fromLeft)">
                                      <p:cBhvr>
                                        <p:cTn id="7" dur="500"/>
                                        <p:tgtEl>
                                          <p:spTgt spid="3"/>
                                        </p:tgtEl>
                                      </p:cBhvr>
                                    </p:animEffect>
                                  </p:childTnLst>
                                </p:cTn>
                              </p:par>
                            </p:childTnLst>
                          </p:cTn>
                        </p:par>
                        <p:par>
                          <p:cTn id="8" fill="hold">
                            <p:stCondLst>
                              <p:cond delay="500"/>
                            </p:stCondLst>
                            <p:childTnLst>
                              <p:par>
                                <p:cTn id="9" presetID="32" presetClass="emph" presetSubtype="0" fill="hold" nodeType="afterEffect">
                                  <p:stCondLst>
                                    <p:cond delay="0"/>
                                  </p:stCondLst>
                                  <p:childTnLst>
                                    <p:animClr clrSpc="rgb" dir="cw">
                                      <p:cBhvr override="childStyle">
                                        <p:cTn id="10" dur="100" fill="hold"/>
                                        <p:tgtEl>
                                          <p:spTgt spid="2057"/>
                                        </p:tgtEl>
                                        <p:attrNameLst>
                                          <p:attrName>style.color</p:attrName>
                                        </p:attrNameLst>
                                      </p:cBhvr>
                                      <p:to>
                                        <a:schemeClr val="accent2"/>
                                      </p:to>
                                    </p:animClr>
                                    <p:animClr clrSpc="rgb" dir="cw">
                                      <p:cBhvr>
                                        <p:cTn id="11" dur="100" fill="hold"/>
                                        <p:tgtEl>
                                          <p:spTgt spid="2057"/>
                                        </p:tgtEl>
                                        <p:attrNameLst>
                                          <p:attrName>fillcolor</p:attrName>
                                        </p:attrNameLst>
                                      </p:cBhvr>
                                      <p:to>
                                        <a:schemeClr val="accent2"/>
                                      </p:to>
                                    </p:animClr>
                                    <p:set>
                                      <p:cBhvr>
                                        <p:cTn id="12" dur="100" fill="hold"/>
                                        <p:tgtEl>
                                          <p:spTgt spid="2057"/>
                                        </p:tgtEl>
                                        <p:attrNameLst>
                                          <p:attrName>fill.type</p:attrName>
                                        </p:attrNameLst>
                                      </p:cBhvr>
                                      <p:to>
                                        <p:strVal val="solid"/>
                                      </p:to>
                                    </p:set>
                                    <p:set>
                                      <p:cBhvr>
                                        <p:cTn id="13" dur="100" fill="hold"/>
                                        <p:tgtEl>
                                          <p:spTgt spid="2057"/>
                                        </p:tgtEl>
                                        <p:attrNameLst>
                                          <p:attrName>fill.on</p:attrName>
                                        </p:attrNameLst>
                                      </p:cBhvr>
                                      <p:to>
                                        <p:strVal val="true"/>
                                      </p:to>
                                    </p:set>
                                    <p:animRot by="120000">
                                      <p:cBhvr>
                                        <p:cTn id="14" dur="100" fill="hold">
                                          <p:stCondLst>
                                            <p:cond delay="0"/>
                                          </p:stCondLst>
                                        </p:cTn>
                                        <p:tgtEl>
                                          <p:spTgt spid="2057"/>
                                        </p:tgtEl>
                                        <p:attrNameLst>
                                          <p:attrName>r</p:attrName>
                                        </p:attrNameLst>
                                      </p:cBhvr>
                                    </p:animRot>
                                    <p:animRot by="-240000">
                                      <p:cBhvr>
                                        <p:cTn id="15" dur="200" fill="hold">
                                          <p:stCondLst>
                                            <p:cond delay="200"/>
                                          </p:stCondLst>
                                        </p:cTn>
                                        <p:tgtEl>
                                          <p:spTgt spid="2057"/>
                                        </p:tgtEl>
                                        <p:attrNameLst>
                                          <p:attrName>r</p:attrName>
                                        </p:attrNameLst>
                                      </p:cBhvr>
                                    </p:animRot>
                                    <p:animRot by="240000">
                                      <p:cBhvr>
                                        <p:cTn id="16" dur="200" fill="hold">
                                          <p:stCondLst>
                                            <p:cond delay="400"/>
                                          </p:stCondLst>
                                        </p:cTn>
                                        <p:tgtEl>
                                          <p:spTgt spid="2057"/>
                                        </p:tgtEl>
                                        <p:attrNameLst>
                                          <p:attrName>r</p:attrName>
                                        </p:attrNameLst>
                                      </p:cBhvr>
                                    </p:animRot>
                                    <p:animRot by="-240000">
                                      <p:cBhvr>
                                        <p:cTn id="17" dur="200" fill="hold">
                                          <p:stCondLst>
                                            <p:cond delay="600"/>
                                          </p:stCondLst>
                                        </p:cTn>
                                        <p:tgtEl>
                                          <p:spTgt spid="2057"/>
                                        </p:tgtEl>
                                        <p:attrNameLst>
                                          <p:attrName>r</p:attrName>
                                        </p:attrNameLst>
                                      </p:cBhvr>
                                    </p:animRot>
                                    <p:animRot by="120000">
                                      <p:cBhvr>
                                        <p:cTn id="18" dur="200" fill="hold">
                                          <p:stCondLst>
                                            <p:cond delay="800"/>
                                          </p:stCondLst>
                                        </p:cTn>
                                        <p:tgtEl>
                                          <p:spTgt spid="2057"/>
                                        </p:tgtEl>
                                        <p:attrNameLst>
                                          <p:attrName>r</p:attrName>
                                        </p:attrNameLst>
                                      </p:cBhvr>
                                    </p:animRot>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500" fill="hold"/>
                                        <p:tgtEl>
                                          <p:spTgt spid="11"/>
                                        </p:tgtEl>
                                        <p:attrNameLst>
                                          <p:attrName>ppt_x</p:attrName>
                                        </p:attrNameLst>
                                      </p:cBhvr>
                                      <p:tavLst>
                                        <p:tav tm="0">
                                          <p:val>
                                            <p:strVal val="#ppt_x"/>
                                          </p:val>
                                        </p:tav>
                                        <p:tav tm="100000">
                                          <p:val>
                                            <p:strVal val="#ppt_x"/>
                                          </p:val>
                                        </p:tav>
                                      </p:tavLst>
                                    </p:anim>
                                    <p:anim calcmode="lin" valueType="num">
                                      <p:cBhvr additive="base">
                                        <p:cTn id="2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utoUpdateAnimBg="0"/>
      <p:bldP spid="11"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64865" name="Object 1"/>
          <p:cNvGraphicFramePr>
            <a:graphicFrameLocks noChangeAspect="1"/>
          </p:cNvGraphicFramePr>
          <p:nvPr/>
        </p:nvGraphicFramePr>
        <p:xfrm>
          <a:off x="1143000" y="1981200"/>
          <a:ext cx="6553199" cy="762000"/>
        </p:xfrm>
        <a:graphic>
          <a:graphicData uri="http://schemas.openxmlformats.org/presentationml/2006/ole">
            <mc:AlternateContent xmlns:mc="http://schemas.openxmlformats.org/markup-compatibility/2006">
              <mc:Choice xmlns:v="urn:schemas-microsoft-com:vml" Requires="v">
                <p:oleObj spid="_x0000_s164877" name="公式" r:id="rId3" imgW="2184400" imgH="228600" progId="Equation.3">
                  <p:embed/>
                </p:oleObj>
              </mc:Choice>
              <mc:Fallback>
                <p:oleObj name="公式" r:id="rId3" imgW="2184400" imgH="228600" progId="Equation.3">
                  <p:embed/>
                  <p:pic>
                    <p:nvPicPr>
                      <p:cNvPr id="0" name="Picture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43000" y="1981200"/>
                        <a:ext cx="6553199" cy="7620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4" name="TextBox 3"/>
          <p:cNvSpPr txBox="1"/>
          <p:nvPr/>
        </p:nvSpPr>
        <p:spPr>
          <a:xfrm>
            <a:off x="381000" y="1066800"/>
            <a:ext cx="3733800" cy="646331"/>
          </a:xfrm>
          <a:prstGeom prst="rect">
            <a:avLst/>
          </a:prstGeom>
          <a:noFill/>
        </p:spPr>
        <p:txBody>
          <a:bodyPr wrap="square" rtlCol="0">
            <a:spAutoFit/>
          </a:bodyPr>
          <a:lstStyle/>
          <a:p>
            <a:r>
              <a:rPr lang="en-US" altLang="zh-CN" sz="3600" b="1" dirty="0" smtClean="0"/>
              <a:t>2</a:t>
            </a:r>
            <a:r>
              <a:rPr lang="zh-CN" altLang="en-US" sz="3600" b="1" dirty="0" smtClean="0"/>
              <a:t>）、</a:t>
            </a:r>
            <a:r>
              <a:rPr lang="zh-CN" altLang="en-US" sz="3600" b="1" u="sng" dirty="0" smtClean="0"/>
              <a:t>偶监督码</a:t>
            </a:r>
            <a:endParaRPr lang="zh-CN" altLang="en-US" sz="3600" b="1" u="sng" dirty="0"/>
          </a:p>
        </p:txBody>
      </p:sp>
      <p:sp>
        <p:nvSpPr>
          <p:cNvPr id="164867" name="Rectangle 3"/>
          <p:cNvSpPr>
            <a:spLocks noChangeArrowheads="1"/>
          </p:cNvSpPr>
          <p:nvPr/>
        </p:nvSpPr>
        <p:spPr bwMode="auto">
          <a:xfrm>
            <a:off x="685800" y="2819400"/>
            <a:ext cx="7848600" cy="156966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50000"/>
              </a:lnSpc>
              <a:spcBef>
                <a:spcPct val="0"/>
              </a:spcBef>
              <a:spcAft>
                <a:spcPct val="0"/>
              </a:spcAft>
              <a:buClrTx/>
              <a:buSzTx/>
              <a:buFontTx/>
              <a:buNone/>
              <a:tabLst/>
            </a:pPr>
            <a:r>
              <a:rPr kumimoji="0" lang="en-US" altLang="zh-CN" sz="3200" b="0" i="0" u="none" strike="noStrike" cap="none" normalizeH="0" baseline="0" dirty="0" err="1" smtClean="0">
                <a:ln>
                  <a:noFill/>
                </a:ln>
                <a:solidFill>
                  <a:schemeClr val="tx1"/>
                </a:solidFill>
                <a:effectLst/>
                <a:latin typeface="Times New Roman" pitchFamily="18" charset="0"/>
                <a:ea typeface="宋体" pitchFamily="2" charset="-122"/>
                <a:cs typeface="Times New Roman" pitchFamily="18" charset="0"/>
              </a:rPr>
              <a:t>Eg</a:t>
            </a:r>
            <a:r>
              <a:rPr kumimoji="0" lang="zh-CN" altLang="en-US" sz="32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a:t>
            </a:r>
            <a:r>
              <a:rPr kumimoji="0" lang="en-US" altLang="zh-CN" sz="32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I=</a:t>
            </a:r>
            <a:r>
              <a:rPr kumimoji="0" lang="zh-CN" altLang="en-US" sz="32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a:t>
            </a:r>
            <a:r>
              <a:rPr kumimoji="0" lang="en-US" altLang="zh-CN" sz="32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110010</a:t>
            </a:r>
            <a:r>
              <a:rPr kumimoji="0" lang="zh-CN" altLang="en-US" sz="32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）则偶监督码为</a:t>
            </a:r>
            <a:r>
              <a:rPr kumimoji="0" lang="en-US" altLang="zh-CN" sz="32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110010  </a:t>
            </a:r>
            <a:r>
              <a:rPr kumimoji="0" lang="en-US" altLang="zh-CN" sz="3200" b="0" i="0" u="sng"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1</a:t>
            </a:r>
            <a:endParaRPr kumimoji="0" lang="en-US" altLang="zh-CN" sz="3200" b="0" i="0" u="sng" strike="noStrike" cap="none" normalizeH="0" baseline="0" dirty="0" smtClean="0">
              <a:ln>
                <a:noFill/>
              </a:ln>
              <a:solidFill>
                <a:schemeClr val="tx1"/>
              </a:solidFill>
              <a:effectLst/>
              <a:latin typeface="Arial" pitchFamily="34" charset="0"/>
              <a:ea typeface="宋体" pitchFamily="2"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tabLst/>
            </a:pPr>
            <a:r>
              <a:rPr kumimoji="0" lang="en-US" altLang="zh-CN" sz="32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         I=</a:t>
            </a:r>
            <a:r>
              <a:rPr kumimoji="0" lang="zh-CN" altLang="en-US" sz="32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a:t>
            </a:r>
            <a:r>
              <a:rPr kumimoji="0" lang="en-US" altLang="zh-CN" sz="32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110011</a:t>
            </a:r>
            <a:r>
              <a:rPr kumimoji="0" lang="zh-CN" altLang="en-US" sz="32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）则偶监督码为</a:t>
            </a:r>
            <a:r>
              <a:rPr kumimoji="0" lang="en-US" altLang="zh-CN" sz="32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110011  </a:t>
            </a:r>
            <a:r>
              <a:rPr kumimoji="0" lang="en-US" altLang="zh-CN" sz="3200" b="0" i="0" u="sng"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0</a:t>
            </a:r>
            <a:endParaRPr kumimoji="0" lang="en-US" altLang="zh-CN" sz="3200" b="0" i="0" u="sng"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164868" name="Rectangle 4"/>
          <p:cNvSpPr>
            <a:spLocks noChangeArrowheads="1"/>
          </p:cNvSpPr>
          <p:nvPr/>
        </p:nvSpPr>
        <p:spPr bwMode="auto">
          <a:xfrm>
            <a:off x="152400" y="4572000"/>
            <a:ext cx="8839201" cy="156966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50000"/>
              </a:lnSpc>
              <a:spcBef>
                <a:spcPct val="0"/>
              </a:spcBef>
              <a:spcAft>
                <a:spcPct val="0"/>
              </a:spcAft>
              <a:buClrTx/>
              <a:buSzTx/>
              <a:buFontTx/>
              <a:buNone/>
              <a:tabLst/>
            </a:pPr>
            <a:r>
              <a:rPr kumimoji="0" lang="zh-CN" sz="32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接收端进行检错时，若所接收的序列模二运算后结果为</a:t>
            </a:r>
            <a:r>
              <a:rPr kumimoji="0" lang="en-US" altLang="zh-CN" sz="32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1</a:t>
            </a:r>
            <a:r>
              <a:rPr kumimoji="0" lang="zh-CN" altLang="en-US" sz="32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，则认为接收码组无误码，否则有误码。</a:t>
            </a:r>
            <a:endParaRPr kumimoji="0" lang="zh-CN" altLang="en-US" sz="32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7" name="Text Box 26"/>
          <p:cNvSpPr txBox="1">
            <a:spLocks noChangeArrowheads="1"/>
          </p:cNvSpPr>
          <p:nvPr/>
        </p:nvSpPr>
        <p:spPr bwMode="auto">
          <a:xfrm>
            <a:off x="6096000" y="178526"/>
            <a:ext cx="2895600" cy="369332"/>
          </a:xfrm>
          <a:prstGeom prst="rect">
            <a:avLst/>
          </a:prstGeom>
          <a:noFill/>
          <a:ln w="9525">
            <a:noFill/>
            <a:miter lim="800000"/>
            <a:headEnd/>
            <a:tailEnd/>
          </a:ln>
        </p:spPr>
        <p:txBody>
          <a:bodyPr wrap="square">
            <a:spAutoFit/>
          </a:bodyPr>
          <a:lstStyle/>
          <a:p>
            <a:r>
              <a:rPr lang="en-US" altLang="zh-CN" b="1" dirty="0" smtClean="0">
                <a:solidFill>
                  <a:schemeClr val="bg1">
                    <a:lumMod val="95000"/>
                  </a:schemeClr>
                </a:solidFill>
              </a:rPr>
              <a:t>《</a:t>
            </a:r>
            <a:r>
              <a:rPr lang="zh-CN" altLang="en-US" b="1" dirty="0" smtClean="0">
                <a:solidFill>
                  <a:schemeClr val="bg1">
                    <a:lumMod val="95000"/>
                  </a:schemeClr>
                </a:solidFill>
              </a:rPr>
              <a:t>通信系统设计与应用</a:t>
            </a:r>
            <a:r>
              <a:rPr lang="en-US" altLang="zh-CN" b="1" dirty="0" smtClean="0">
                <a:solidFill>
                  <a:schemeClr val="bg1">
                    <a:lumMod val="95000"/>
                  </a:schemeClr>
                </a:solidFill>
              </a:rPr>
              <a:t>》</a:t>
            </a:r>
            <a:endParaRPr lang="zh-CN" altLang="en-US" b="1" dirty="0">
              <a:solidFill>
                <a:schemeClr val="bg1">
                  <a:lumMod val="95000"/>
                </a:schemeClr>
              </a:solidFill>
            </a:endParaRPr>
          </a:p>
        </p:txBody>
      </p:sp>
      <p:sp>
        <p:nvSpPr>
          <p:cNvPr id="8" name="矩形 7"/>
          <p:cNvSpPr/>
          <p:nvPr/>
        </p:nvSpPr>
        <p:spPr bwMode="auto">
          <a:xfrm>
            <a:off x="838200" y="1905000"/>
            <a:ext cx="7315200" cy="914400"/>
          </a:xfrm>
          <a:prstGeom prst="rect">
            <a:avLst/>
          </a:prstGeom>
          <a:noFill/>
          <a:ln w="9525" cap="flat" cmpd="sng" algn="ctr">
            <a:solidFill>
              <a:schemeClr val="tx1"/>
            </a:solidFill>
            <a:prstDash val="solid"/>
            <a:round/>
            <a:headEnd type="none" w="med" len="med"/>
            <a:tailEnd type="none" w="med" len="med"/>
          </a:ln>
          <a:effectLst>
            <a:outerShdw dist="17961" dir="13500000" algn="ctr" rotWithShape="0">
              <a:schemeClr val="tx1">
                <a:gamma/>
                <a:shade val="60000"/>
                <a:invGamma/>
              </a:schemeClr>
            </a:outerShdw>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fill="hold" nodeType="clickEffect">
                                  <p:stCondLst>
                                    <p:cond delay="0"/>
                                  </p:stCondLst>
                                  <p:childTnLst>
                                    <p:animRot by="21600000">
                                      <p:cBhvr>
                                        <p:cTn id="6" dur="2000" fill="hold"/>
                                        <p:tgtEl>
                                          <p:spTgt spid="164865"/>
                                        </p:tgtEl>
                                        <p:attrNameLst>
                                          <p:attrName>r</p:attrName>
                                        </p:attrNameLst>
                                      </p:cBhvr>
                                    </p:animRot>
                                  </p:childTnLst>
                                </p:cTn>
                              </p:par>
                            </p:childTnLst>
                          </p:cTn>
                        </p:par>
                        <p:par>
                          <p:cTn id="7" fill="hold">
                            <p:stCondLst>
                              <p:cond delay="2000"/>
                            </p:stCondLst>
                            <p:childTnLst>
                              <p:par>
                                <p:cTn id="8" presetID="12" presetClass="entr" presetSubtype="8" fill="hold" grpId="0" nodeType="after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slide(fromLeft)">
                                      <p:cBhvr>
                                        <p:cTn id="10" dur="5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blinds(horizontal)">
                                      <p:cBhvr>
                                        <p:cTn id="1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utoUpdateAnimBg="0"/>
      <p:bldP spid="8"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26"/>
          <p:cNvSpPr txBox="1">
            <a:spLocks noChangeArrowheads="1"/>
          </p:cNvSpPr>
          <p:nvPr/>
        </p:nvSpPr>
        <p:spPr bwMode="auto">
          <a:xfrm>
            <a:off x="6019800" y="240268"/>
            <a:ext cx="2895600" cy="369332"/>
          </a:xfrm>
          <a:prstGeom prst="rect">
            <a:avLst/>
          </a:prstGeom>
          <a:noFill/>
          <a:ln w="9525">
            <a:noFill/>
            <a:miter lim="800000"/>
            <a:headEnd/>
            <a:tailEnd/>
          </a:ln>
        </p:spPr>
        <p:txBody>
          <a:bodyPr wrap="square">
            <a:spAutoFit/>
          </a:bodyPr>
          <a:lstStyle/>
          <a:p>
            <a:r>
              <a:rPr lang="en-US" altLang="zh-CN" b="1" dirty="0" smtClean="0">
                <a:solidFill>
                  <a:schemeClr val="bg1">
                    <a:lumMod val="95000"/>
                  </a:schemeClr>
                </a:solidFill>
              </a:rPr>
              <a:t>《</a:t>
            </a:r>
            <a:r>
              <a:rPr lang="zh-CN" altLang="en-US" b="1" dirty="0" smtClean="0">
                <a:solidFill>
                  <a:schemeClr val="bg1">
                    <a:lumMod val="95000"/>
                  </a:schemeClr>
                </a:solidFill>
              </a:rPr>
              <a:t>通信系统设计与应用</a:t>
            </a:r>
            <a:r>
              <a:rPr lang="en-US" altLang="zh-CN" b="1" dirty="0" smtClean="0">
                <a:solidFill>
                  <a:schemeClr val="bg1">
                    <a:lumMod val="95000"/>
                  </a:schemeClr>
                </a:solidFill>
              </a:rPr>
              <a:t>》</a:t>
            </a:r>
            <a:endParaRPr lang="zh-CN" altLang="en-US" b="1" dirty="0">
              <a:solidFill>
                <a:schemeClr val="bg1">
                  <a:lumMod val="95000"/>
                </a:schemeClr>
              </a:solidFill>
            </a:endParaRPr>
          </a:p>
        </p:txBody>
      </p:sp>
      <p:sp>
        <p:nvSpPr>
          <p:cNvPr id="4" name="Text Box 3"/>
          <p:cNvSpPr txBox="1">
            <a:spLocks noChangeArrowheads="1"/>
          </p:cNvSpPr>
          <p:nvPr/>
        </p:nvSpPr>
        <p:spPr bwMode="auto">
          <a:xfrm>
            <a:off x="533400" y="1219200"/>
            <a:ext cx="7772400" cy="4081117"/>
          </a:xfrm>
          <a:prstGeom prst="rect">
            <a:avLst/>
          </a:prstGeom>
          <a:noFill/>
          <a:ln w="9525">
            <a:noFill/>
            <a:miter lim="800000"/>
            <a:headEnd/>
            <a:tailEnd/>
          </a:ln>
        </p:spPr>
        <p:txBody>
          <a:bodyPr wrap="square">
            <a:spAutoFit/>
          </a:bodyPr>
          <a:lstStyle/>
          <a:p>
            <a:pPr lvl="1">
              <a:lnSpc>
                <a:spcPct val="150000"/>
              </a:lnSpc>
              <a:spcBef>
                <a:spcPct val="20000"/>
              </a:spcBef>
              <a:buClr>
                <a:schemeClr val="bg2"/>
              </a:buClr>
              <a:buFont typeface="Wingdings" pitchFamily="2" charset="2"/>
              <a:buChar char="v"/>
            </a:pPr>
            <a:r>
              <a:rPr kumimoji="0" lang="en-US" altLang="zh-CN" sz="3200" dirty="0">
                <a:latin typeface="Times New Roman" pitchFamily="18" charset="0"/>
                <a:ea typeface="黑体" pitchFamily="2" charset="-122"/>
              </a:rPr>
              <a:t> </a:t>
            </a:r>
            <a:r>
              <a:rPr kumimoji="0" lang="zh-CN" altLang="en-US" sz="3200" dirty="0">
                <a:latin typeface="Times New Roman" pitchFamily="18" charset="0"/>
                <a:ea typeface="黑体" pitchFamily="2" charset="-122"/>
              </a:rPr>
              <a:t>最小码距</a:t>
            </a:r>
            <a:r>
              <a:rPr kumimoji="0" lang="en-US" altLang="zh-CN" sz="3200" dirty="0" err="1">
                <a:latin typeface="Times New Roman" pitchFamily="18" charset="0"/>
                <a:ea typeface="黑体" pitchFamily="2" charset="-122"/>
              </a:rPr>
              <a:t>d</a:t>
            </a:r>
            <a:r>
              <a:rPr kumimoji="0" lang="en-US" altLang="zh-CN" sz="3200" baseline="-25000" dirty="0" err="1">
                <a:latin typeface="Times New Roman" pitchFamily="18" charset="0"/>
                <a:ea typeface="黑体" pitchFamily="2" charset="-122"/>
              </a:rPr>
              <a:t>min</a:t>
            </a:r>
            <a:r>
              <a:rPr kumimoji="0" lang="en-US" altLang="zh-CN" sz="3200" dirty="0">
                <a:latin typeface="Times New Roman" pitchFamily="18" charset="0"/>
                <a:ea typeface="黑体" pitchFamily="2" charset="-122"/>
              </a:rPr>
              <a:t>=2</a:t>
            </a:r>
          </a:p>
          <a:p>
            <a:pPr lvl="1">
              <a:lnSpc>
                <a:spcPct val="150000"/>
              </a:lnSpc>
              <a:spcBef>
                <a:spcPct val="20000"/>
              </a:spcBef>
              <a:buClr>
                <a:schemeClr val="bg2"/>
              </a:buClr>
              <a:buFont typeface="Wingdings" pitchFamily="2" charset="2"/>
              <a:buChar char="v"/>
            </a:pPr>
            <a:r>
              <a:rPr kumimoji="0" lang="en-US" altLang="zh-CN" sz="3200" dirty="0">
                <a:latin typeface="Times New Roman" pitchFamily="18" charset="0"/>
                <a:ea typeface="黑体" pitchFamily="2" charset="-122"/>
              </a:rPr>
              <a:t> </a:t>
            </a:r>
            <a:r>
              <a:rPr kumimoji="0" lang="zh-CN" altLang="en-US" sz="3200" u="sng" dirty="0">
                <a:latin typeface="Times New Roman" pitchFamily="18" charset="0"/>
                <a:ea typeface="黑体" pitchFamily="2" charset="-122"/>
              </a:rPr>
              <a:t>只能检测</a:t>
            </a:r>
            <a:r>
              <a:rPr kumimoji="0" lang="zh-CN" altLang="en-US" sz="3200" u="sng" dirty="0" smtClean="0">
                <a:latin typeface="Times New Roman" pitchFamily="18" charset="0"/>
                <a:ea typeface="黑体" pitchFamily="2" charset="-122"/>
              </a:rPr>
              <a:t>出奇数</a:t>
            </a:r>
            <a:r>
              <a:rPr kumimoji="0" lang="zh-CN" altLang="en-US" sz="3200" u="sng" dirty="0">
                <a:latin typeface="Times New Roman" pitchFamily="18" charset="0"/>
                <a:ea typeface="黑体" pitchFamily="2" charset="-122"/>
              </a:rPr>
              <a:t>个错误，不能纠错</a:t>
            </a:r>
          </a:p>
          <a:p>
            <a:pPr lvl="1">
              <a:lnSpc>
                <a:spcPct val="150000"/>
              </a:lnSpc>
              <a:spcBef>
                <a:spcPct val="20000"/>
              </a:spcBef>
              <a:buClr>
                <a:schemeClr val="bg2"/>
              </a:buClr>
              <a:buFont typeface="Wingdings" pitchFamily="2" charset="2"/>
              <a:buChar char="v"/>
            </a:pPr>
            <a:r>
              <a:rPr kumimoji="0" lang="zh-CN" altLang="en-US" sz="3200" dirty="0">
                <a:latin typeface="Times New Roman" pitchFamily="18" charset="0"/>
                <a:ea typeface="黑体" pitchFamily="2" charset="-122"/>
              </a:rPr>
              <a:t> 应用：以随机错误为主的计算机通信系统，难于对付突发错误</a:t>
            </a:r>
          </a:p>
          <a:p>
            <a:pPr lvl="1">
              <a:lnSpc>
                <a:spcPct val="150000"/>
              </a:lnSpc>
              <a:spcBef>
                <a:spcPct val="20000"/>
              </a:spcBef>
              <a:buClr>
                <a:schemeClr val="bg2"/>
              </a:buClr>
              <a:buFont typeface="Wingdings" pitchFamily="2" charset="2"/>
              <a:buChar char="v"/>
            </a:pPr>
            <a:r>
              <a:rPr kumimoji="0" lang="zh-CN" altLang="en-US" sz="3200" dirty="0">
                <a:latin typeface="Times New Roman" pitchFamily="18" charset="0"/>
                <a:ea typeface="黑体" pitchFamily="2" charset="-122"/>
              </a:rPr>
              <a:t> 编码效率</a:t>
            </a:r>
            <a:r>
              <a:rPr kumimoji="0" lang="en-US" altLang="zh-CN" sz="3200" dirty="0">
                <a:latin typeface="Times New Roman" pitchFamily="18" charset="0"/>
                <a:ea typeface="黑体" pitchFamily="2" charset="-122"/>
              </a:rPr>
              <a:t>=k/n=k/(k+1)</a:t>
            </a:r>
            <a:endParaRPr lang="en-US" altLang="zh-CN" sz="3200" dirty="0">
              <a:latin typeface="Times New Roman" pitchFamily="18" charset="0"/>
              <a:ea typeface="黑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lide(fromLef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utoUpdateAnimBg="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5" name="Rectangle 2"/>
          <p:cNvSpPr>
            <a:spLocks noGrp="1" noChangeArrowheads="1"/>
          </p:cNvSpPr>
          <p:nvPr>
            <p:ph type="body" idx="1"/>
          </p:nvPr>
        </p:nvSpPr>
        <p:spPr>
          <a:xfrm>
            <a:off x="304800" y="1828800"/>
            <a:ext cx="8458200" cy="4953000"/>
          </a:xfrm>
          <a:noFill/>
        </p:spPr>
        <p:txBody>
          <a:bodyPr wrap="square">
            <a:spAutoFit/>
          </a:bodyPr>
          <a:lstStyle/>
          <a:p>
            <a:pPr marL="457200" lvl="1" indent="0" eaLnBrk="1" hangingPunct="1">
              <a:lnSpc>
                <a:spcPct val="150000"/>
              </a:lnSpc>
              <a:buClr>
                <a:schemeClr val="bg2"/>
              </a:buClr>
              <a:buSzTx/>
              <a:buFont typeface="Wingdings" pitchFamily="2" charset="2"/>
              <a:buChar char="v"/>
            </a:pPr>
            <a:r>
              <a:rPr kumimoji="0" lang="en-US" altLang="zh-CN" dirty="0" smtClean="0">
                <a:latin typeface="Times New Roman" pitchFamily="18" charset="0"/>
                <a:ea typeface="黑体" pitchFamily="2" charset="-122"/>
              </a:rPr>
              <a:t> </a:t>
            </a:r>
            <a:r>
              <a:rPr kumimoji="0" lang="zh-CN" altLang="en-US" dirty="0" smtClean="0">
                <a:latin typeface="Times New Roman" pitchFamily="18" charset="0"/>
                <a:ea typeface="黑体" pitchFamily="2" charset="-122"/>
              </a:rPr>
              <a:t>又称为</a:t>
            </a:r>
            <a:r>
              <a:rPr kumimoji="0" lang="zh-CN" altLang="en-US" dirty="0" smtClean="0">
                <a:solidFill>
                  <a:srgbClr val="FF0000"/>
                </a:solidFill>
                <a:latin typeface="Times New Roman" pitchFamily="18" charset="0"/>
                <a:ea typeface="黑体" pitchFamily="2" charset="-122"/>
              </a:rPr>
              <a:t>方阵码、行列监督码、水平垂直奇偶监督码</a:t>
            </a:r>
            <a:r>
              <a:rPr kumimoji="0" lang="zh-CN" altLang="en-US" dirty="0" smtClean="0">
                <a:latin typeface="Times New Roman" pitchFamily="18" charset="0"/>
                <a:ea typeface="黑体" pitchFamily="2" charset="-122"/>
              </a:rPr>
              <a:t>。</a:t>
            </a:r>
          </a:p>
          <a:p>
            <a:pPr marL="457200" lvl="1" indent="0" eaLnBrk="1" hangingPunct="1">
              <a:lnSpc>
                <a:spcPct val="150000"/>
              </a:lnSpc>
              <a:buClr>
                <a:schemeClr val="bg2"/>
              </a:buClr>
              <a:buSzTx/>
              <a:buFont typeface="Wingdings" pitchFamily="2" charset="2"/>
              <a:buChar char="v"/>
            </a:pPr>
            <a:r>
              <a:rPr kumimoji="0" lang="zh-CN" altLang="en-US" dirty="0" smtClean="0">
                <a:latin typeface="Times New Roman" pitchFamily="18" charset="0"/>
                <a:ea typeface="黑体" pitchFamily="2" charset="-122"/>
              </a:rPr>
              <a:t> 将水平奇偶监督码推广到二维。即在水平监督基础上再对方阵中每一列进行奇偶校验，发送时按列的顺序传输</a:t>
            </a:r>
          </a:p>
          <a:p>
            <a:pPr marL="457200" lvl="1" indent="0" eaLnBrk="1" hangingPunct="1">
              <a:lnSpc>
                <a:spcPct val="150000"/>
              </a:lnSpc>
              <a:buClr>
                <a:schemeClr val="bg2"/>
              </a:buClr>
              <a:buSzTx/>
              <a:buFont typeface="Wingdings" pitchFamily="2" charset="2"/>
              <a:buChar char="v"/>
            </a:pPr>
            <a:r>
              <a:rPr kumimoji="0" lang="zh-CN" altLang="en-US" dirty="0" smtClean="0">
                <a:latin typeface="Times New Roman" pitchFamily="18" charset="0"/>
                <a:ea typeface="黑体" pitchFamily="2" charset="-122"/>
              </a:rPr>
              <a:t> 接收端将码元排成发送时的方阵形式，再分别按行、按列进行奇偶校验</a:t>
            </a:r>
          </a:p>
        </p:txBody>
      </p:sp>
      <p:sp>
        <p:nvSpPr>
          <p:cNvPr id="90116" name="Rectangle 3"/>
          <p:cNvSpPr>
            <a:spLocks noGrp="1" noChangeArrowheads="1"/>
          </p:cNvSpPr>
          <p:nvPr>
            <p:ph type="title"/>
          </p:nvPr>
        </p:nvSpPr>
        <p:spPr>
          <a:xfrm>
            <a:off x="381000" y="914400"/>
            <a:ext cx="7772400" cy="876300"/>
          </a:xfrm>
          <a:noFill/>
        </p:spPr>
        <p:txBody>
          <a:bodyPr/>
          <a:lstStyle/>
          <a:p>
            <a:pPr algn="l" eaLnBrk="1" hangingPunct="1"/>
            <a:r>
              <a:rPr lang="en-US" altLang="zh-CN" sz="3200" b="1" dirty="0" smtClean="0">
                <a:solidFill>
                  <a:schemeClr val="tx1"/>
                </a:solidFill>
                <a:ea typeface="黑体" pitchFamily="2" charset="-122"/>
              </a:rPr>
              <a:t>2</a:t>
            </a:r>
            <a:r>
              <a:rPr lang="zh-CN" altLang="en-US" sz="3200" b="1" dirty="0" smtClean="0">
                <a:solidFill>
                  <a:schemeClr val="tx1"/>
                </a:solidFill>
                <a:ea typeface="黑体" pitchFamily="2" charset="-122"/>
              </a:rPr>
              <a:t>、二维奇偶监督码</a:t>
            </a:r>
          </a:p>
        </p:txBody>
      </p:sp>
      <p:sp>
        <p:nvSpPr>
          <p:cNvPr id="6" name="Text Box 26"/>
          <p:cNvSpPr txBox="1">
            <a:spLocks noChangeArrowheads="1"/>
          </p:cNvSpPr>
          <p:nvPr/>
        </p:nvSpPr>
        <p:spPr bwMode="auto">
          <a:xfrm>
            <a:off x="6019800" y="175260"/>
            <a:ext cx="2895600" cy="369332"/>
          </a:xfrm>
          <a:prstGeom prst="rect">
            <a:avLst/>
          </a:prstGeom>
          <a:noFill/>
          <a:ln w="9525">
            <a:noFill/>
            <a:miter lim="800000"/>
            <a:headEnd/>
            <a:tailEnd/>
          </a:ln>
        </p:spPr>
        <p:txBody>
          <a:bodyPr wrap="square">
            <a:spAutoFit/>
          </a:bodyPr>
          <a:lstStyle/>
          <a:p>
            <a:r>
              <a:rPr lang="en-US" altLang="zh-CN" b="1" dirty="0" smtClean="0">
                <a:solidFill>
                  <a:schemeClr val="bg1">
                    <a:lumMod val="95000"/>
                  </a:schemeClr>
                </a:solidFill>
              </a:rPr>
              <a:t>《</a:t>
            </a:r>
            <a:r>
              <a:rPr lang="zh-CN" altLang="en-US" b="1" dirty="0" smtClean="0">
                <a:solidFill>
                  <a:schemeClr val="bg1">
                    <a:lumMod val="95000"/>
                  </a:schemeClr>
                </a:solidFill>
              </a:rPr>
              <a:t>通信系统设计与应用</a:t>
            </a:r>
            <a:r>
              <a:rPr lang="en-US" altLang="zh-CN" b="1" dirty="0" smtClean="0">
                <a:solidFill>
                  <a:schemeClr val="bg1">
                    <a:lumMod val="95000"/>
                  </a:schemeClr>
                </a:solidFill>
              </a:rPr>
              <a:t>》</a:t>
            </a:r>
            <a:endParaRPr lang="zh-CN" altLang="en-US" b="1" dirty="0">
              <a:solidFill>
                <a:schemeClr val="bg1">
                  <a:lumMod val="95000"/>
                </a:schemeClr>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slide(fromLeft)">
                                      <p:cBhvr>
                                        <p:cTn id="7" dur="500"/>
                                        <p:tgtEl>
                                          <p:spTgt spid="6"/>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90116"/>
                                        </p:tgtEl>
                                        <p:attrNameLst>
                                          <p:attrName>style.visibility</p:attrName>
                                        </p:attrNameLst>
                                      </p:cBhvr>
                                      <p:to>
                                        <p:strVal val="visible"/>
                                      </p:to>
                                    </p:set>
                                    <p:animEffect transition="in" filter="blinds(horizontal)">
                                      <p:cBhvr>
                                        <p:cTn id="11" dur="500"/>
                                        <p:tgtEl>
                                          <p:spTgt spid="90116"/>
                                        </p:tgtEl>
                                      </p:cBhvr>
                                    </p:animEffect>
                                  </p:childTnLst>
                                </p:cTn>
                              </p:par>
                              <p:par>
                                <p:cTn id="12" presetID="3" presetClass="entr" presetSubtype="10" fill="hold" grpId="0" nodeType="withEffect">
                                  <p:stCondLst>
                                    <p:cond delay="0"/>
                                  </p:stCondLst>
                                  <p:childTnLst>
                                    <p:set>
                                      <p:cBhvr>
                                        <p:cTn id="13" dur="1" fill="hold">
                                          <p:stCondLst>
                                            <p:cond delay="0"/>
                                          </p:stCondLst>
                                        </p:cTn>
                                        <p:tgtEl>
                                          <p:spTgt spid="90115">
                                            <p:txEl>
                                              <p:pRg st="0" end="0"/>
                                            </p:txEl>
                                          </p:spTgt>
                                        </p:tgtEl>
                                        <p:attrNameLst>
                                          <p:attrName>style.visibility</p:attrName>
                                        </p:attrNameLst>
                                      </p:cBhvr>
                                      <p:to>
                                        <p:strVal val="visible"/>
                                      </p:to>
                                    </p:set>
                                    <p:animEffect transition="in" filter="blinds(horizontal)">
                                      <p:cBhvr>
                                        <p:cTn id="14" dur="500"/>
                                        <p:tgtEl>
                                          <p:spTgt spid="90115">
                                            <p:txEl>
                                              <p:pRg st="0" end="0"/>
                                            </p:txEl>
                                          </p:spTgt>
                                        </p:tgtEl>
                                      </p:cBhvr>
                                    </p:animEffect>
                                  </p:childTnLst>
                                </p:cTn>
                              </p:par>
                              <p:par>
                                <p:cTn id="15" presetID="3" presetClass="entr" presetSubtype="10" fill="hold" grpId="0" nodeType="withEffect">
                                  <p:stCondLst>
                                    <p:cond delay="0"/>
                                  </p:stCondLst>
                                  <p:childTnLst>
                                    <p:set>
                                      <p:cBhvr>
                                        <p:cTn id="16" dur="1" fill="hold">
                                          <p:stCondLst>
                                            <p:cond delay="0"/>
                                          </p:stCondLst>
                                        </p:cTn>
                                        <p:tgtEl>
                                          <p:spTgt spid="90115">
                                            <p:txEl>
                                              <p:pRg st="1" end="1"/>
                                            </p:txEl>
                                          </p:spTgt>
                                        </p:tgtEl>
                                        <p:attrNameLst>
                                          <p:attrName>style.visibility</p:attrName>
                                        </p:attrNameLst>
                                      </p:cBhvr>
                                      <p:to>
                                        <p:strVal val="visible"/>
                                      </p:to>
                                    </p:set>
                                    <p:animEffect transition="in" filter="blinds(horizontal)">
                                      <p:cBhvr>
                                        <p:cTn id="17" dur="500"/>
                                        <p:tgtEl>
                                          <p:spTgt spid="90115">
                                            <p:txEl>
                                              <p:pRg st="1" end="1"/>
                                            </p:txEl>
                                          </p:spTgt>
                                        </p:tgtEl>
                                      </p:cBhvr>
                                    </p:animEffect>
                                  </p:childTnLst>
                                </p:cTn>
                              </p:par>
                              <p:par>
                                <p:cTn id="18" presetID="3" presetClass="entr" presetSubtype="10" fill="hold" grpId="0" nodeType="withEffect">
                                  <p:stCondLst>
                                    <p:cond delay="0"/>
                                  </p:stCondLst>
                                  <p:childTnLst>
                                    <p:set>
                                      <p:cBhvr>
                                        <p:cTn id="19" dur="1" fill="hold">
                                          <p:stCondLst>
                                            <p:cond delay="0"/>
                                          </p:stCondLst>
                                        </p:cTn>
                                        <p:tgtEl>
                                          <p:spTgt spid="90115">
                                            <p:txEl>
                                              <p:pRg st="2" end="2"/>
                                            </p:txEl>
                                          </p:spTgt>
                                        </p:tgtEl>
                                        <p:attrNameLst>
                                          <p:attrName>style.visibility</p:attrName>
                                        </p:attrNameLst>
                                      </p:cBhvr>
                                      <p:to>
                                        <p:strVal val="visible"/>
                                      </p:to>
                                    </p:set>
                                    <p:animEffect transition="in" filter="blinds(horizontal)">
                                      <p:cBhvr>
                                        <p:cTn id="20" dur="500"/>
                                        <p:tgtEl>
                                          <p:spTgt spid="9011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115" grpId="0" build="p"/>
      <p:bldP spid="90116" grpId="0"/>
      <p:bldP spid="6" grpId="0" autoUpdateAnimBg="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20" name="Rectangle 2"/>
          <p:cNvSpPr>
            <a:spLocks noChangeArrowheads="1"/>
          </p:cNvSpPr>
          <p:nvPr/>
        </p:nvSpPr>
        <p:spPr bwMode="auto">
          <a:xfrm>
            <a:off x="381000" y="1600200"/>
            <a:ext cx="8382000" cy="3736407"/>
          </a:xfrm>
          <a:prstGeom prst="rect">
            <a:avLst/>
          </a:prstGeom>
          <a:noFill/>
          <a:ln w="9525">
            <a:noFill/>
            <a:miter lim="800000"/>
            <a:headEnd/>
            <a:tailEnd/>
          </a:ln>
        </p:spPr>
        <p:txBody>
          <a:bodyPr>
            <a:spAutoFit/>
          </a:bodyPr>
          <a:lstStyle/>
          <a:p>
            <a:pPr lvl="1">
              <a:spcBef>
                <a:spcPct val="20000"/>
              </a:spcBef>
              <a:buClr>
                <a:schemeClr val="bg2"/>
              </a:buClr>
              <a:buFont typeface="Wingdings" pitchFamily="2" charset="2"/>
              <a:buChar char="v"/>
            </a:pPr>
            <a:r>
              <a:rPr kumimoji="0" lang="en-US" altLang="zh-CN" sz="3200" dirty="0">
                <a:latin typeface="Times New Roman" pitchFamily="18" charset="0"/>
                <a:ea typeface="黑体" pitchFamily="2" charset="-122"/>
              </a:rPr>
              <a:t> </a:t>
            </a:r>
            <a:r>
              <a:rPr kumimoji="0" lang="zh-CN" altLang="en-US" sz="3200" dirty="0">
                <a:latin typeface="Times New Roman" pitchFamily="18" charset="0"/>
                <a:ea typeface="黑体" pitchFamily="2" charset="-122"/>
              </a:rPr>
              <a:t>能够发现某行、某列上所有奇数个错误以及突发长度不大于方阵行数或列数的突发错误；</a:t>
            </a:r>
          </a:p>
          <a:p>
            <a:pPr lvl="1">
              <a:spcBef>
                <a:spcPct val="20000"/>
              </a:spcBef>
              <a:buClr>
                <a:schemeClr val="bg2"/>
              </a:buClr>
              <a:buFont typeface="Wingdings" pitchFamily="2" charset="2"/>
              <a:buChar char="v"/>
            </a:pPr>
            <a:r>
              <a:rPr kumimoji="0" lang="zh-CN" altLang="en-US" sz="3200" dirty="0">
                <a:latin typeface="Times New Roman" pitchFamily="18" charset="0"/>
                <a:ea typeface="黑体" pitchFamily="2" charset="-122"/>
              </a:rPr>
              <a:t> 有可能检测出偶数个错误（在行上检测不出，但有可能在列上检测出），但当偶数个错误刚好构成矩形时，则检测不出</a:t>
            </a:r>
          </a:p>
          <a:p>
            <a:pPr lvl="1">
              <a:spcBef>
                <a:spcPct val="20000"/>
              </a:spcBef>
              <a:buClr>
                <a:schemeClr val="bg2"/>
              </a:buClr>
              <a:buFont typeface="Wingdings" pitchFamily="2" charset="2"/>
              <a:buChar char="v"/>
            </a:pPr>
            <a:r>
              <a:rPr kumimoji="0" lang="zh-CN" altLang="en-US" sz="3200" dirty="0">
                <a:latin typeface="Times New Roman" pitchFamily="18" charset="0"/>
                <a:ea typeface="黑体" pitchFamily="2" charset="-122"/>
              </a:rPr>
              <a:t> 可纠正一些错误</a:t>
            </a:r>
          </a:p>
        </p:txBody>
      </p:sp>
      <p:graphicFrame>
        <p:nvGraphicFramePr>
          <p:cNvPr id="9218" name="Object 3"/>
          <p:cNvGraphicFramePr>
            <a:graphicFrameLocks noChangeAspect="1"/>
          </p:cNvGraphicFramePr>
          <p:nvPr/>
        </p:nvGraphicFramePr>
        <p:xfrm>
          <a:off x="1314450" y="5430837"/>
          <a:ext cx="7219950" cy="1046163"/>
        </p:xfrm>
        <a:graphic>
          <a:graphicData uri="http://schemas.openxmlformats.org/presentationml/2006/ole">
            <mc:AlternateContent xmlns:mc="http://schemas.openxmlformats.org/markup-compatibility/2006">
              <mc:Choice xmlns:v="urn:schemas-microsoft-com:vml" Requires="v">
                <p:oleObj spid="_x0000_s3086" name="Equation" r:id="rId3" imgW="2628720" imgH="380880" progId="">
                  <p:embed/>
                </p:oleObj>
              </mc:Choice>
              <mc:Fallback>
                <p:oleObj name="Equation" r:id="rId3" imgW="2628720" imgH="380880" progId="">
                  <p:embed/>
                  <p:pic>
                    <p:nvPicPr>
                      <p:cNvPr id="0" name="Object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14450" y="5430837"/>
                        <a:ext cx="7219950" cy="1046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9221" name="Rectangle 5"/>
          <p:cNvSpPr>
            <a:spLocks noChangeArrowheads="1"/>
          </p:cNvSpPr>
          <p:nvPr/>
        </p:nvSpPr>
        <p:spPr bwMode="auto">
          <a:xfrm>
            <a:off x="381000" y="4572000"/>
            <a:ext cx="1219200" cy="519113"/>
          </a:xfrm>
          <a:prstGeom prst="rect">
            <a:avLst/>
          </a:prstGeom>
          <a:noFill/>
          <a:ln w="9525">
            <a:noFill/>
            <a:miter lim="800000"/>
            <a:headEnd/>
            <a:tailEnd/>
          </a:ln>
        </p:spPr>
        <p:txBody>
          <a:bodyPr>
            <a:spAutoFit/>
          </a:bodyPr>
          <a:lstStyle/>
          <a:p>
            <a:pPr lvl="1">
              <a:spcBef>
                <a:spcPct val="20000"/>
              </a:spcBef>
              <a:buClr>
                <a:schemeClr val="bg2"/>
              </a:buClr>
              <a:buFont typeface="Wingdings" pitchFamily="2" charset="2"/>
              <a:buChar char="v"/>
            </a:pPr>
            <a:r>
              <a:rPr kumimoji="0" lang="en-US" altLang="zh-CN" sz="2800">
                <a:latin typeface="Times New Roman" pitchFamily="18" charset="0"/>
                <a:ea typeface="黑体" pitchFamily="2" charset="-122"/>
              </a:rPr>
              <a:t> </a:t>
            </a:r>
          </a:p>
        </p:txBody>
      </p:sp>
      <p:sp>
        <p:nvSpPr>
          <p:cNvPr id="7" name="Text Box 26"/>
          <p:cNvSpPr txBox="1">
            <a:spLocks noChangeArrowheads="1"/>
          </p:cNvSpPr>
          <p:nvPr/>
        </p:nvSpPr>
        <p:spPr bwMode="auto">
          <a:xfrm>
            <a:off x="6019800" y="217408"/>
            <a:ext cx="2895600" cy="369332"/>
          </a:xfrm>
          <a:prstGeom prst="rect">
            <a:avLst/>
          </a:prstGeom>
          <a:noFill/>
          <a:ln w="9525">
            <a:noFill/>
            <a:miter lim="800000"/>
            <a:headEnd/>
            <a:tailEnd/>
          </a:ln>
        </p:spPr>
        <p:txBody>
          <a:bodyPr wrap="square">
            <a:spAutoFit/>
          </a:bodyPr>
          <a:lstStyle/>
          <a:p>
            <a:r>
              <a:rPr lang="en-US" altLang="zh-CN" b="1" dirty="0" smtClean="0">
                <a:solidFill>
                  <a:schemeClr val="bg1">
                    <a:lumMod val="95000"/>
                  </a:schemeClr>
                </a:solidFill>
              </a:rPr>
              <a:t>《</a:t>
            </a:r>
            <a:r>
              <a:rPr lang="zh-CN" altLang="en-US" b="1" dirty="0" smtClean="0">
                <a:solidFill>
                  <a:schemeClr val="bg1">
                    <a:lumMod val="95000"/>
                  </a:schemeClr>
                </a:solidFill>
              </a:rPr>
              <a:t>通信系统设计与应用</a:t>
            </a:r>
            <a:r>
              <a:rPr lang="en-US" altLang="zh-CN" b="1" dirty="0" smtClean="0">
                <a:solidFill>
                  <a:schemeClr val="bg1">
                    <a:lumMod val="95000"/>
                  </a:schemeClr>
                </a:solidFill>
              </a:rPr>
              <a:t>》</a:t>
            </a:r>
            <a:endParaRPr lang="zh-CN" altLang="en-US" b="1" dirty="0">
              <a:solidFill>
                <a:schemeClr val="bg1">
                  <a:lumMod val="95000"/>
                </a:schemeClr>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slide(fromLeft)">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utoUpdateAnimBg="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242" name="Object 1024"/>
          <p:cNvGraphicFramePr>
            <a:graphicFrameLocks noChangeAspect="1"/>
          </p:cNvGraphicFramePr>
          <p:nvPr/>
        </p:nvGraphicFramePr>
        <p:xfrm>
          <a:off x="790575" y="2047875"/>
          <a:ext cx="7993063" cy="3773488"/>
        </p:xfrm>
        <a:graphic>
          <a:graphicData uri="http://schemas.openxmlformats.org/presentationml/2006/ole">
            <mc:AlternateContent xmlns:mc="http://schemas.openxmlformats.org/markup-compatibility/2006">
              <mc:Choice xmlns:v="urn:schemas-microsoft-com:vml" Requires="v">
                <p:oleObj spid="_x0000_s4110" name="工作表" r:id="rId3" imgW="3915000" imgH="1164240" progId="Excel.Sheet.8">
                  <p:embed/>
                </p:oleObj>
              </mc:Choice>
              <mc:Fallback>
                <p:oleObj name="工作表" r:id="rId3" imgW="3915000" imgH="1164240" progId="Excel.Sheet.8">
                  <p:embed/>
                  <p:pic>
                    <p:nvPicPr>
                      <p:cNvPr id="0" name="Object 102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90575" y="2047875"/>
                        <a:ext cx="7993063" cy="377348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0243" name="Text Box 4"/>
          <p:cNvSpPr txBox="1">
            <a:spLocks noChangeArrowheads="1"/>
          </p:cNvSpPr>
          <p:nvPr/>
        </p:nvSpPr>
        <p:spPr bwMode="auto">
          <a:xfrm>
            <a:off x="2286000" y="1066800"/>
            <a:ext cx="4953000" cy="519113"/>
          </a:xfrm>
          <a:prstGeom prst="rect">
            <a:avLst/>
          </a:prstGeom>
          <a:noFill/>
          <a:ln w="9525">
            <a:noFill/>
            <a:miter lim="800000"/>
            <a:headEnd type="none" w="sm" len="sm"/>
            <a:tailEnd type="none" w="sm" len="sm"/>
          </a:ln>
        </p:spPr>
        <p:txBody>
          <a:bodyPr>
            <a:spAutoFit/>
          </a:bodyPr>
          <a:lstStyle/>
          <a:p>
            <a:pPr algn="ctr" eaLnBrk="0" hangingPunct="0">
              <a:spcBef>
                <a:spcPct val="50000"/>
              </a:spcBef>
            </a:pPr>
            <a:r>
              <a:rPr lang="zh-CN" altLang="en-US" sz="2800" b="1" dirty="0" smtClean="0">
                <a:latin typeface="Times New Roman" pitchFamily="18" charset="0"/>
              </a:rPr>
              <a:t>二维奇偶</a:t>
            </a:r>
            <a:r>
              <a:rPr lang="zh-CN" altLang="en-US" sz="2800" b="1" dirty="0">
                <a:latin typeface="Times New Roman" pitchFamily="18" charset="0"/>
              </a:rPr>
              <a:t>监督码</a:t>
            </a:r>
          </a:p>
        </p:txBody>
      </p:sp>
      <p:sp>
        <p:nvSpPr>
          <p:cNvPr id="10244" name="Line 5"/>
          <p:cNvSpPr>
            <a:spLocks noChangeShapeType="1"/>
          </p:cNvSpPr>
          <p:nvPr/>
        </p:nvSpPr>
        <p:spPr bwMode="auto">
          <a:xfrm>
            <a:off x="609600" y="2133600"/>
            <a:ext cx="0" cy="3657600"/>
          </a:xfrm>
          <a:prstGeom prst="line">
            <a:avLst/>
          </a:prstGeom>
          <a:noFill/>
          <a:ln w="9525">
            <a:solidFill>
              <a:schemeClr val="tx1"/>
            </a:solidFill>
            <a:round/>
            <a:headEnd type="none" w="sm" len="sm"/>
            <a:tailEnd type="triangle" w="lg" len="lg"/>
          </a:ln>
        </p:spPr>
        <p:txBody>
          <a:bodyPr/>
          <a:lstStyle/>
          <a:p>
            <a:endParaRPr lang="zh-CN" altLang="en-US"/>
          </a:p>
        </p:txBody>
      </p:sp>
      <p:sp>
        <p:nvSpPr>
          <p:cNvPr id="10245" name="Text Box 6"/>
          <p:cNvSpPr txBox="1">
            <a:spLocks noChangeArrowheads="1"/>
          </p:cNvSpPr>
          <p:nvPr/>
        </p:nvSpPr>
        <p:spPr bwMode="auto">
          <a:xfrm>
            <a:off x="152400" y="2895600"/>
            <a:ext cx="609600" cy="1552575"/>
          </a:xfrm>
          <a:prstGeom prst="rect">
            <a:avLst/>
          </a:prstGeom>
          <a:noFill/>
          <a:ln w="9525">
            <a:noFill/>
            <a:miter lim="800000"/>
            <a:headEnd type="none" w="sm" len="sm"/>
            <a:tailEnd type="none" w="sm" len="sm"/>
          </a:ln>
        </p:spPr>
        <p:txBody>
          <a:bodyPr>
            <a:spAutoFit/>
          </a:bodyPr>
          <a:lstStyle/>
          <a:p>
            <a:pPr eaLnBrk="0" hangingPunct="0">
              <a:spcBef>
                <a:spcPct val="50000"/>
              </a:spcBef>
            </a:pPr>
            <a:r>
              <a:rPr lang="zh-CN" altLang="en-US" sz="2400">
                <a:latin typeface="Times New Roman" pitchFamily="18" charset="0"/>
              </a:rPr>
              <a:t>发送顺序</a:t>
            </a:r>
          </a:p>
        </p:txBody>
      </p:sp>
      <p:sp>
        <p:nvSpPr>
          <p:cNvPr id="6" name="Text Box 26"/>
          <p:cNvSpPr txBox="1">
            <a:spLocks noChangeArrowheads="1"/>
          </p:cNvSpPr>
          <p:nvPr/>
        </p:nvSpPr>
        <p:spPr bwMode="auto">
          <a:xfrm>
            <a:off x="6019800" y="217408"/>
            <a:ext cx="2895600" cy="369332"/>
          </a:xfrm>
          <a:prstGeom prst="rect">
            <a:avLst/>
          </a:prstGeom>
          <a:noFill/>
          <a:ln w="9525">
            <a:noFill/>
            <a:miter lim="800000"/>
            <a:headEnd/>
            <a:tailEnd/>
          </a:ln>
        </p:spPr>
        <p:txBody>
          <a:bodyPr wrap="square">
            <a:spAutoFit/>
          </a:bodyPr>
          <a:lstStyle/>
          <a:p>
            <a:r>
              <a:rPr lang="en-US" altLang="zh-CN" b="1" dirty="0" smtClean="0">
                <a:solidFill>
                  <a:schemeClr val="bg1">
                    <a:lumMod val="95000"/>
                  </a:schemeClr>
                </a:solidFill>
              </a:rPr>
              <a:t>《</a:t>
            </a:r>
            <a:r>
              <a:rPr lang="zh-CN" altLang="en-US" b="1" dirty="0" smtClean="0">
                <a:solidFill>
                  <a:schemeClr val="bg1">
                    <a:lumMod val="95000"/>
                  </a:schemeClr>
                </a:solidFill>
              </a:rPr>
              <a:t>通信系统设计与应用</a:t>
            </a:r>
            <a:r>
              <a:rPr lang="en-US" altLang="zh-CN" b="1" dirty="0" smtClean="0">
                <a:solidFill>
                  <a:schemeClr val="bg1">
                    <a:lumMod val="95000"/>
                  </a:schemeClr>
                </a:solidFill>
              </a:rPr>
              <a:t>》</a:t>
            </a:r>
            <a:endParaRPr lang="zh-CN" altLang="en-US" b="1" dirty="0">
              <a:solidFill>
                <a:schemeClr val="bg1">
                  <a:lumMod val="95000"/>
                </a:schemeClr>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slide(fromLeft)">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utoUpdateAnimBg="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Text Box 5"/>
          <p:cNvSpPr txBox="1">
            <a:spLocks noChangeArrowheads="1"/>
          </p:cNvSpPr>
          <p:nvPr/>
        </p:nvSpPr>
        <p:spPr bwMode="auto">
          <a:xfrm>
            <a:off x="457200" y="623887"/>
            <a:ext cx="7391400" cy="519113"/>
          </a:xfrm>
          <a:prstGeom prst="rect">
            <a:avLst/>
          </a:prstGeom>
          <a:noFill/>
          <a:ln w="9525">
            <a:noFill/>
            <a:miter lim="800000"/>
            <a:headEnd type="none" w="sm" len="sm"/>
            <a:tailEnd type="none" w="sm" len="sm"/>
          </a:ln>
        </p:spPr>
        <p:txBody>
          <a:bodyPr>
            <a:spAutoFit/>
          </a:bodyPr>
          <a:lstStyle/>
          <a:p>
            <a:pPr algn="ctr" eaLnBrk="0" hangingPunct="0">
              <a:spcBef>
                <a:spcPct val="50000"/>
              </a:spcBef>
            </a:pPr>
            <a:r>
              <a:rPr lang="zh-CN" altLang="en-US" sz="2800" b="1" dirty="0" smtClean="0">
                <a:latin typeface="Times New Roman" pitchFamily="18" charset="0"/>
              </a:rPr>
              <a:t>二维奇偶</a:t>
            </a:r>
            <a:r>
              <a:rPr lang="zh-CN" altLang="en-US" sz="2800" b="1" dirty="0">
                <a:latin typeface="Times New Roman" pitchFamily="18" charset="0"/>
              </a:rPr>
              <a:t>监督码接收端纠错示例</a:t>
            </a:r>
          </a:p>
        </p:txBody>
      </p:sp>
      <p:grpSp>
        <p:nvGrpSpPr>
          <p:cNvPr id="2" name="Group 13"/>
          <p:cNvGrpSpPr>
            <a:grpSpLocks/>
          </p:cNvGrpSpPr>
          <p:nvPr/>
        </p:nvGrpSpPr>
        <p:grpSpPr bwMode="auto">
          <a:xfrm>
            <a:off x="304800" y="1179512"/>
            <a:ext cx="7993063" cy="3773488"/>
            <a:chOff x="480" y="1056"/>
            <a:chExt cx="5035" cy="2377"/>
          </a:xfrm>
        </p:grpSpPr>
        <p:graphicFrame>
          <p:nvGraphicFramePr>
            <p:cNvPr id="11266" name="Object 1024"/>
            <p:cNvGraphicFramePr>
              <a:graphicFrameLocks noChangeAspect="1"/>
            </p:cNvGraphicFramePr>
            <p:nvPr/>
          </p:nvGraphicFramePr>
          <p:xfrm>
            <a:off x="480" y="1056"/>
            <a:ext cx="5035" cy="2377"/>
          </p:xfrm>
          <a:graphic>
            <a:graphicData uri="http://schemas.openxmlformats.org/presentationml/2006/ole">
              <mc:AlternateContent xmlns:mc="http://schemas.openxmlformats.org/markup-compatibility/2006">
                <mc:Choice xmlns:v="urn:schemas-microsoft-com:vml" Requires="v">
                  <p:oleObj spid="_x0000_s5134" name="工作表" r:id="rId3" imgW="3915000" imgH="1164240" progId="Excel.Sheet.8">
                    <p:embed/>
                  </p:oleObj>
                </mc:Choice>
                <mc:Fallback>
                  <p:oleObj name="工作表" r:id="rId3" imgW="3915000" imgH="1164240" progId="Excel.Sheet.8">
                    <p:embed/>
                    <p:pic>
                      <p:nvPicPr>
                        <p:cNvPr id="0" name="Object 102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0" y="1056"/>
                          <a:ext cx="5035" cy="237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1287" name="Rectangle 8"/>
            <p:cNvSpPr>
              <a:spLocks noChangeArrowheads="1"/>
            </p:cNvSpPr>
            <p:nvPr/>
          </p:nvSpPr>
          <p:spPr bwMode="auto">
            <a:xfrm>
              <a:off x="2448" y="1488"/>
              <a:ext cx="672" cy="288"/>
            </a:xfrm>
            <a:prstGeom prst="rect">
              <a:avLst/>
            </a:prstGeom>
            <a:noFill/>
            <a:ln w="9525">
              <a:solidFill>
                <a:srgbClr val="FF0000"/>
              </a:solidFill>
              <a:prstDash val="dash"/>
              <a:miter lim="800000"/>
              <a:headEnd type="none" w="sm" len="sm"/>
              <a:tailEnd type="none" w="sm" len="sm"/>
            </a:ln>
          </p:spPr>
          <p:txBody>
            <a:bodyPr wrap="none" anchor="ctr"/>
            <a:lstStyle/>
            <a:p>
              <a:endParaRPr lang="zh-CN" altLang="en-US"/>
            </a:p>
          </p:txBody>
        </p:sp>
        <p:sp>
          <p:nvSpPr>
            <p:cNvPr id="11288" name="Rectangle 9"/>
            <p:cNvSpPr>
              <a:spLocks noChangeArrowheads="1"/>
            </p:cNvSpPr>
            <p:nvPr/>
          </p:nvSpPr>
          <p:spPr bwMode="auto">
            <a:xfrm>
              <a:off x="1440" y="1488"/>
              <a:ext cx="336" cy="288"/>
            </a:xfrm>
            <a:prstGeom prst="rect">
              <a:avLst/>
            </a:prstGeom>
            <a:noFill/>
            <a:ln w="9525">
              <a:solidFill>
                <a:srgbClr val="FF0000"/>
              </a:solidFill>
              <a:prstDash val="dash"/>
              <a:miter lim="800000"/>
              <a:headEnd type="none" w="sm" len="sm"/>
              <a:tailEnd type="none" w="sm" len="sm"/>
            </a:ln>
          </p:spPr>
          <p:txBody>
            <a:bodyPr wrap="none" anchor="ctr"/>
            <a:lstStyle/>
            <a:p>
              <a:endParaRPr lang="zh-CN" altLang="en-US"/>
            </a:p>
          </p:txBody>
        </p:sp>
        <p:sp>
          <p:nvSpPr>
            <p:cNvPr id="11289" name="Text Box 10"/>
            <p:cNvSpPr txBox="1">
              <a:spLocks noChangeArrowheads="1"/>
            </p:cNvSpPr>
            <p:nvPr/>
          </p:nvSpPr>
          <p:spPr bwMode="auto">
            <a:xfrm>
              <a:off x="1584" y="1536"/>
              <a:ext cx="288" cy="288"/>
            </a:xfrm>
            <a:prstGeom prst="rect">
              <a:avLst/>
            </a:prstGeom>
            <a:noFill/>
            <a:ln w="9525">
              <a:noFill/>
              <a:miter lim="800000"/>
              <a:headEnd type="none" w="sm" len="sm"/>
              <a:tailEnd type="none" w="sm" len="sm"/>
            </a:ln>
          </p:spPr>
          <p:txBody>
            <a:bodyPr>
              <a:spAutoFit/>
            </a:bodyPr>
            <a:lstStyle/>
            <a:p>
              <a:pPr eaLnBrk="0" hangingPunct="0">
                <a:spcBef>
                  <a:spcPct val="50000"/>
                </a:spcBef>
              </a:pPr>
              <a:r>
                <a:rPr lang="en-US" altLang="zh-CN" sz="2400">
                  <a:solidFill>
                    <a:srgbClr val="FF0000"/>
                  </a:solidFill>
                  <a:latin typeface="Times New Roman" pitchFamily="18" charset="0"/>
                </a:rPr>
                <a:t>0</a:t>
              </a:r>
            </a:p>
          </p:txBody>
        </p:sp>
        <p:sp>
          <p:nvSpPr>
            <p:cNvPr id="11290" name="Text Box 11"/>
            <p:cNvSpPr txBox="1">
              <a:spLocks noChangeArrowheads="1"/>
            </p:cNvSpPr>
            <p:nvPr/>
          </p:nvSpPr>
          <p:spPr bwMode="auto">
            <a:xfrm>
              <a:off x="2592" y="1536"/>
              <a:ext cx="288" cy="288"/>
            </a:xfrm>
            <a:prstGeom prst="rect">
              <a:avLst/>
            </a:prstGeom>
            <a:noFill/>
            <a:ln w="9525">
              <a:noFill/>
              <a:miter lim="800000"/>
              <a:headEnd type="none" w="sm" len="sm"/>
              <a:tailEnd type="none" w="sm" len="sm"/>
            </a:ln>
          </p:spPr>
          <p:txBody>
            <a:bodyPr>
              <a:spAutoFit/>
            </a:bodyPr>
            <a:lstStyle/>
            <a:p>
              <a:pPr eaLnBrk="0" hangingPunct="0">
                <a:spcBef>
                  <a:spcPct val="50000"/>
                </a:spcBef>
              </a:pPr>
              <a:r>
                <a:rPr lang="en-US" altLang="zh-CN" sz="2400">
                  <a:solidFill>
                    <a:srgbClr val="FF0000"/>
                  </a:solidFill>
                  <a:latin typeface="Times New Roman" pitchFamily="18" charset="0"/>
                </a:rPr>
                <a:t>1</a:t>
              </a:r>
            </a:p>
          </p:txBody>
        </p:sp>
        <p:sp>
          <p:nvSpPr>
            <p:cNvPr id="11291" name="Text Box 12"/>
            <p:cNvSpPr txBox="1">
              <a:spLocks noChangeArrowheads="1"/>
            </p:cNvSpPr>
            <p:nvPr/>
          </p:nvSpPr>
          <p:spPr bwMode="auto">
            <a:xfrm>
              <a:off x="2928" y="1536"/>
              <a:ext cx="288" cy="288"/>
            </a:xfrm>
            <a:prstGeom prst="rect">
              <a:avLst/>
            </a:prstGeom>
            <a:noFill/>
            <a:ln w="9525">
              <a:noFill/>
              <a:miter lim="800000"/>
              <a:headEnd type="none" w="sm" len="sm"/>
              <a:tailEnd type="none" w="sm" len="sm"/>
            </a:ln>
          </p:spPr>
          <p:txBody>
            <a:bodyPr>
              <a:spAutoFit/>
            </a:bodyPr>
            <a:lstStyle/>
            <a:p>
              <a:pPr eaLnBrk="0" hangingPunct="0">
                <a:spcBef>
                  <a:spcPct val="50000"/>
                </a:spcBef>
              </a:pPr>
              <a:r>
                <a:rPr lang="en-US" altLang="zh-CN" sz="2400">
                  <a:solidFill>
                    <a:srgbClr val="FF0000"/>
                  </a:solidFill>
                  <a:latin typeface="Times New Roman" pitchFamily="18" charset="0"/>
                </a:rPr>
                <a:t>1</a:t>
              </a:r>
            </a:p>
          </p:txBody>
        </p:sp>
      </p:grpSp>
      <p:sp>
        <p:nvSpPr>
          <p:cNvPr id="11269" name="Text Box 14"/>
          <p:cNvSpPr txBox="1">
            <a:spLocks noChangeArrowheads="1"/>
          </p:cNvSpPr>
          <p:nvPr/>
        </p:nvSpPr>
        <p:spPr bwMode="auto">
          <a:xfrm>
            <a:off x="838200" y="5638800"/>
            <a:ext cx="7620000" cy="946150"/>
          </a:xfrm>
          <a:prstGeom prst="rect">
            <a:avLst/>
          </a:prstGeom>
          <a:solidFill>
            <a:srgbClr val="99CCFF"/>
          </a:solidFill>
          <a:ln w="9525">
            <a:noFill/>
            <a:miter lim="800000"/>
            <a:headEnd type="none" w="sm" len="sm"/>
            <a:tailEnd type="none" w="sm" len="sm"/>
          </a:ln>
        </p:spPr>
        <p:txBody>
          <a:bodyPr>
            <a:spAutoFit/>
          </a:bodyPr>
          <a:lstStyle/>
          <a:p>
            <a:pPr eaLnBrk="0" hangingPunct="0">
              <a:spcBef>
                <a:spcPct val="50000"/>
              </a:spcBef>
            </a:pPr>
            <a:r>
              <a:rPr lang="zh-CN" altLang="en-US" sz="2800" b="1">
                <a:latin typeface="Times New Roman" pitchFamily="18" charset="0"/>
                <a:ea typeface="楷体_GB2312" pitchFamily="49" charset="-122"/>
              </a:rPr>
              <a:t>例如：当码组中仅在一行有奇数个错误时，能够确定错误位置，并纠正它。</a:t>
            </a:r>
          </a:p>
        </p:txBody>
      </p:sp>
      <p:sp>
        <p:nvSpPr>
          <p:cNvPr id="11270" name="Text Box 15"/>
          <p:cNvSpPr txBox="1">
            <a:spLocks noChangeArrowheads="1"/>
          </p:cNvSpPr>
          <p:nvPr/>
        </p:nvSpPr>
        <p:spPr bwMode="auto">
          <a:xfrm>
            <a:off x="8305800" y="2286000"/>
            <a:ext cx="533400" cy="457200"/>
          </a:xfrm>
          <a:prstGeom prst="rect">
            <a:avLst/>
          </a:prstGeom>
          <a:noFill/>
          <a:ln w="9525">
            <a:noFill/>
            <a:miter lim="800000"/>
            <a:headEnd type="none" w="sm" len="sm"/>
            <a:tailEnd type="none" w="sm" len="sm"/>
          </a:ln>
        </p:spPr>
        <p:txBody>
          <a:bodyPr>
            <a:spAutoFit/>
          </a:bodyPr>
          <a:lstStyle/>
          <a:p>
            <a:pPr eaLnBrk="0" hangingPunct="0">
              <a:spcBef>
                <a:spcPct val="50000"/>
              </a:spcBef>
            </a:pPr>
            <a:r>
              <a:rPr lang="en-US" altLang="zh-CN" sz="2400">
                <a:solidFill>
                  <a:srgbClr val="FF0000"/>
                </a:solidFill>
                <a:latin typeface="Times New Roman" pitchFamily="18" charset="0"/>
              </a:rPr>
              <a:t>√</a:t>
            </a:r>
          </a:p>
        </p:txBody>
      </p:sp>
      <p:sp>
        <p:nvSpPr>
          <p:cNvPr id="11271" name="Text Box 16"/>
          <p:cNvSpPr txBox="1">
            <a:spLocks noChangeArrowheads="1"/>
          </p:cNvSpPr>
          <p:nvPr/>
        </p:nvSpPr>
        <p:spPr bwMode="auto">
          <a:xfrm>
            <a:off x="8305800" y="2819400"/>
            <a:ext cx="533400" cy="457200"/>
          </a:xfrm>
          <a:prstGeom prst="rect">
            <a:avLst/>
          </a:prstGeom>
          <a:noFill/>
          <a:ln w="9525">
            <a:noFill/>
            <a:miter lim="800000"/>
            <a:headEnd type="none" w="sm" len="sm"/>
            <a:tailEnd type="none" w="sm" len="sm"/>
          </a:ln>
        </p:spPr>
        <p:txBody>
          <a:bodyPr>
            <a:spAutoFit/>
          </a:bodyPr>
          <a:lstStyle/>
          <a:p>
            <a:pPr eaLnBrk="0" hangingPunct="0">
              <a:spcBef>
                <a:spcPct val="50000"/>
              </a:spcBef>
            </a:pPr>
            <a:r>
              <a:rPr lang="en-US" altLang="zh-CN" sz="2400">
                <a:solidFill>
                  <a:srgbClr val="FF0000"/>
                </a:solidFill>
                <a:latin typeface="Times New Roman" pitchFamily="18" charset="0"/>
              </a:rPr>
              <a:t>√</a:t>
            </a:r>
          </a:p>
        </p:txBody>
      </p:sp>
      <p:sp>
        <p:nvSpPr>
          <p:cNvPr id="11272" name="Text Box 17"/>
          <p:cNvSpPr txBox="1">
            <a:spLocks noChangeArrowheads="1"/>
          </p:cNvSpPr>
          <p:nvPr/>
        </p:nvSpPr>
        <p:spPr bwMode="auto">
          <a:xfrm>
            <a:off x="8382000" y="3352800"/>
            <a:ext cx="533400" cy="457200"/>
          </a:xfrm>
          <a:prstGeom prst="rect">
            <a:avLst/>
          </a:prstGeom>
          <a:noFill/>
          <a:ln w="9525">
            <a:noFill/>
            <a:miter lim="800000"/>
            <a:headEnd type="none" w="sm" len="sm"/>
            <a:tailEnd type="none" w="sm" len="sm"/>
          </a:ln>
        </p:spPr>
        <p:txBody>
          <a:bodyPr>
            <a:spAutoFit/>
          </a:bodyPr>
          <a:lstStyle/>
          <a:p>
            <a:pPr eaLnBrk="0" hangingPunct="0">
              <a:spcBef>
                <a:spcPct val="50000"/>
              </a:spcBef>
            </a:pPr>
            <a:r>
              <a:rPr lang="en-US" altLang="zh-CN" sz="2400">
                <a:solidFill>
                  <a:srgbClr val="FF0000"/>
                </a:solidFill>
                <a:latin typeface="Times New Roman" pitchFamily="18" charset="0"/>
              </a:rPr>
              <a:t>√</a:t>
            </a:r>
          </a:p>
        </p:txBody>
      </p:sp>
      <p:sp>
        <p:nvSpPr>
          <p:cNvPr id="11273" name="Text Box 18"/>
          <p:cNvSpPr txBox="1">
            <a:spLocks noChangeArrowheads="1"/>
          </p:cNvSpPr>
          <p:nvPr/>
        </p:nvSpPr>
        <p:spPr bwMode="auto">
          <a:xfrm>
            <a:off x="8382000" y="3886200"/>
            <a:ext cx="533400" cy="457200"/>
          </a:xfrm>
          <a:prstGeom prst="rect">
            <a:avLst/>
          </a:prstGeom>
          <a:noFill/>
          <a:ln w="9525">
            <a:noFill/>
            <a:miter lim="800000"/>
            <a:headEnd type="none" w="sm" len="sm"/>
            <a:tailEnd type="none" w="sm" len="sm"/>
          </a:ln>
        </p:spPr>
        <p:txBody>
          <a:bodyPr>
            <a:spAutoFit/>
          </a:bodyPr>
          <a:lstStyle/>
          <a:p>
            <a:pPr eaLnBrk="0" hangingPunct="0">
              <a:spcBef>
                <a:spcPct val="50000"/>
              </a:spcBef>
            </a:pPr>
            <a:r>
              <a:rPr lang="en-US" altLang="zh-CN" sz="2400">
                <a:solidFill>
                  <a:srgbClr val="FF0000"/>
                </a:solidFill>
                <a:latin typeface="Times New Roman" pitchFamily="18" charset="0"/>
              </a:rPr>
              <a:t>√</a:t>
            </a:r>
          </a:p>
        </p:txBody>
      </p:sp>
      <p:sp>
        <p:nvSpPr>
          <p:cNvPr id="11274" name="Text Box 19"/>
          <p:cNvSpPr txBox="1">
            <a:spLocks noChangeArrowheads="1"/>
          </p:cNvSpPr>
          <p:nvPr/>
        </p:nvSpPr>
        <p:spPr bwMode="auto">
          <a:xfrm>
            <a:off x="8382000" y="4343400"/>
            <a:ext cx="533400" cy="457200"/>
          </a:xfrm>
          <a:prstGeom prst="rect">
            <a:avLst/>
          </a:prstGeom>
          <a:noFill/>
          <a:ln w="9525">
            <a:noFill/>
            <a:miter lim="800000"/>
            <a:headEnd type="none" w="sm" len="sm"/>
            <a:tailEnd type="none" w="sm" len="sm"/>
          </a:ln>
        </p:spPr>
        <p:txBody>
          <a:bodyPr>
            <a:spAutoFit/>
          </a:bodyPr>
          <a:lstStyle/>
          <a:p>
            <a:pPr eaLnBrk="0" hangingPunct="0">
              <a:spcBef>
                <a:spcPct val="50000"/>
              </a:spcBef>
            </a:pPr>
            <a:r>
              <a:rPr lang="en-US" altLang="zh-CN" sz="2400">
                <a:solidFill>
                  <a:srgbClr val="FF0000"/>
                </a:solidFill>
                <a:latin typeface="Times New Roman" pitchFamily="18" charset="0"/>
              </a:rPr>
              <a:t>√</a:t>
            </a:r>
          </a:p>
        </p:txBody>
      </p:sp>
      <p:sp>
        <p:nvSpPr>
          <p:cNvPr id="11275" name="Text Box 20"/>
          <p:cNvSpPr txBox="1">
            <a:spLocks noChangeArrowheads="1"/>
          </p:cNvSpPr>
          <p:nvPr/>
        </p:nvSpPr>
        <p:spPr bwMode="auto">
          <a:xfrm>
            <a:off x="2286000" y="4953000"/>
            <a:ext cx="533400" cy="457200"/>
          </a:xfrm>
          <a:prstGeom prst="rect">
            <a:avLst/>
          </a:prstGeom>
          <a:noFill/>
          <a:ln w="9525">
            <a:noFill/>
            <a:miter lim="800000"/>
            <a:headEnd type="none" w="sm" len="sm"/>
            <a:tailEnd type="none" w="sm" len="sm"/>
          </a:ln>
        </p:spPr>
        <p:txBody>
          <a:bodyPr>
            <a:spAutoFit/>
          </a:bodyPr>
          <a:lstStyle/>
          <a:p>
            <a:pPr eaLnBrk="0" hangingPunct="0">
              <a:spcBef>
                <a:spcPct val="50000"/>
              </a:spcBef>
            </a:pPr>
            <a:r>
              <a:rPr lang="en-US" altLang="zh-CN" sz="2400">
                <a:solidFill>
                  <a:srgbClr val="FF0000"/>
                </a:solidFill>
                <a:latin typeface="Times New Roman" pitchFamily="18" charset="0"/>
              </a:rPr>
              <a:t>√</a:t>
            </a:r>
          </a:p>
        </p:txBody>
      </p:sp>
      <p:sp>
        <p:nvSpPr>
          <p:cNvPr id="11276" name="Text Box 21"/>
          <p:cNvSpPr txBox="1">
            <a:spLocks noChangeArrowheads="1"/>
          </p:cNvSpPr>
          <p:nvPr/>
        </p:nvSpPr>
        <p:spPr bwMode="auto">
          <a:xfrm>
            <a:off x="2743200" y="4953000"/>
            <a:ext cx="533400" cy="457200"/>
          </a:xfrm>
          <a:prstGeom prst="rect">
            <a:avLst/>
          </a:prstGeom>
          <a:noFill/>
          <a:ln w="9525">
            <a:noFill/>
            <a:miter lim="800000"/>
            <a:headEnd type="none" w="sm" len="sm"/>
            <a:tailEnd type="none" w="sm" len="sm"/>
          </a:ln>
        </p:spPr>
        <p:txBody>
          <a:bodyPr>
            <a:spAutoFit/>
          </a:bodyPr>
          <a:lstStyle/>
          <a:p>
            <a:pPr eaLnBrk="0" hangingPunct="0">
              <a:spcBef>
                <a:spcPct val="50000"/>
              </a:spcBef>
            </a:pPr>
            <a:r>
              <a:rPr lang="en-US" altLang="zh-CN" sz="2400">
                <a:solidFill>
                  <a:srgbClr val="FF0000"/>
                </a:solidFill>
                <a:latin typeface="Times New Roman" pitchFamily="18" charset="0"/>
              </a:rPr>
              <a:t>√</a:t>
            </a:r>
          </a:p>
        </p:txBody>
      </p:sp>
      <p:sp>
        <p:nvSpPr>
          <p:cNvPr id="11277" name="Text Box 22"/>
          <p:cNvSpPr txBox="1">
            <a:spLocks noChangeArrowheads="1"/>
          </p:cNvSpPr>
          <p:nvPr/>
        </p:nvSpPr>
        <p:spPr bwMode="auto">
          <a:xfrm>
            <a:off x="4343400" y="4953000"/>
            <a:ext cx="533400" cy="457200"/>
          </a:xfrm>
          <a:prstGeom prst="rect">
            <a:avLst/>
          </a:prstGeom>
          <a:noFill/>
          <a:ln w="9525">
            <a:noFill/>
            <a:miter lim="800000"/>
            <a:headEnd type="none" w="sm" len="sm"/>
            <a:tailEnd type="none" w="sm" len="sm"/>
          </a:ln>
        </p:spPr>
        <p:txBody>
          <a:bodyPr>
            <a:spAutoFit/>
          </a:bodyPr>
          <a:lstStyle/>
          <a:p>
            <a:pPr eaLnBrk="0" hangingPunct="0">
              <a:spcBef>
                <a:spcPct val="50000"/>
              </a:spcBef>
            </a:pPr>
            <a:r>
              <a:rPr lang="en-US" altLang="zh-CN" sz="2400">
                <a:solidFill>
                  <a:srgbClr val="FF0000"/>
                </a:solidFill>
                <a:latin typeface="Times New Roman" pitchFamily="18" charset="0"/>
              </a:rPr>
              <a:t>√</a:t>
            </a:r>
          </a:p>
        </p:txBody>
      </p:sp>
      <p:sp>
        <p:nvSpPr>
          <p:cNvPr id="11278" name="Text Box 23"/>
          <p:cNvSpPr txBox="1">
            <a:spLocks noChangeArrowheads="1"/>
          </p:cNvSpPr>
          <p:nvPr/>
        </p:nvSpPr>
        <p:spPr bwMode="auto">
          <a:xfrm>
            <a:off x="5486400" y="4953000"/>
            <a:ext cx="533400" cy="457200"/>
          </a:xfrm>
          <a:prstGeom prst="rect">
            <a:avLst/>
          </a:prstGeom>
          <a:noFill/>
          <a:ln w="9525">
            <a:noFill/>
            <a:miter lim="800000"/>
            <a:headEnd type="none" w="sm" len="sm"/>
            <a:tailEnd type="none" w="sm" len="sm"/>
          </a:ln>
        </p:spPr>
        <p:txBody>
          <a:bodyPr>
            <a:spAutoFit/>
          </a:bodyPr>
          <a:lstStyle/>
          <a:p>
            <a:pPr eaLnBrk="0" hangingPunct="0">
              <a:spcBef>
                <a:spcPct val="50000"/>
              </a:spcBef>
            </a:pPr>
            <a:r>
              <a:rPr lang="en-US" altLang="zh-CN" sz="2400">
                <a:solidFill>
                  <a:srgbClr val="FF0000"/>
                </a:solidFill>
                <a:latin typeface="Times New Roman" pitchFamily="18" charset="0"/>
              </a:rPr>
              <a:t>√</a:t>
            </a:r>
          </a:p>
        </p:txBody>
      </p:sp>
      <p:sp>
        <p:nvSpPr>
          <p:cNvPr id="11279" name="Text Box 24"/>
          <p:cNvSpPr txBox="1">
            <a:spLocks noChangeArrowheads="1"/>
          </p:cNvSpPr>
          <p:nvPr/>
        </p:nvSpPr>
        <p:spPr bwMode="auto">
          <a:xfrm>
            <a:off x="6019800" y="4953000"/>
            <a:ext cx="533400" cy="457200"/>
          </a:xfrm>
          <a:prstGeom prst="rect">
            <a:avLst/>
          </a:prstGeom>
          <a:noFill/>
          <a:ln w="9525">
            <a:noFill/>
            <a:miter lim="800000"/>
            <a:headEnd type="none" w="sm" len="sm"/>
            <a:tailEnd type="none" w="sm" len="sm"/>
          </a:ln>
        </p:spPr>
        <p:txBody>
          <a:bodyPr>
            <a:spAutoFit/>
          </a:bodyPr>
          <a:lstStyle/>
          <a:p>
            <a:pPr eaLnBrk="0" hangingPunct="0">
              <a:spcBef>
                <a:spcPct val="50000"/>
              </a:spcBef>
            </a:pPr>
            <a:r>
              <a:rPr lang="en-US" altLang="zh-CN" sz="2400">
                <a:solidFill>
                  <a:srgbClr val="FF0000"/>
                </a:solidFill>
                <a:latin typeface="Times New Roman" pitchFamily="18" charset="0"/>
              </a:rPr>
              <a:t>√</a:t>
            </a:r>
          </a:p>
        </p:txBody>
      </p:sp>
      <p:sp>
        <p:nvSpPr>
          <p:cNvPr id="11280" name="Text Box 25"/>
          <p:cNvSpPr txBox="1">
            <a:spLocks noChangeArrowheads="1"/>
          </p:cNvSpPr>
          <p:nvPr/>
        </p:nvSpPr>
        <p:spPr bwMode="auto">
          <a:xfrm>
            <a:off x="6553200" y="4953000"/>
            <a:ext cx="533400" cy="457200"/>
          </a:xfrm>
          <a:prstGeom prst="rect">
            <a:avLst/>
          </a:prstGeom>
          <a:noFill/>
          <a:ln w="9525">
            <a:noFill/>
            <a:miter lim="800000"/>
            <a:headEnd type="none" w="sm" len="sm"/>
            <a:tailEnd type="none" w="sm" len="sm"/>
          </a:ln>
        </p:spPr>
        <p:txBody>
          <a:bodyPr>
            <a:spAutoFit/>
          </a:bodyPr>
          <a:lstStyle/>
          <a:p>
            <a:pPr eaLnBrk="0" hangingPunct="0">
              <a:spcBef>
                <a:spcPct val="50000"/>
              </a:spcBef>
            </a:pPr>
            <a:r>
              <a:rPr lang="en-US" altLang="zh-CN" sz="2400">
                <a:solidFill>
                  <a:srgbClr val="FF0000"/>
                </a:solidFill>
                <a:latin typeface="Times New Roman" pitchFamily="18" charset="0"/>
              </a:rPr>
              <a:t>√</a:t>
            </a:r>
          </a:p>
        </p:txBody>
      </p:sp>
      <p:sp>
        <p:nvSpPr>
          <p:cNvPr id="11281" name="Text Box 26"/>
          <p:cNvSpPr txBox="1">
            <a:spLocks noChangeArrowheads="1"/>
          </p:cNvSpPr>
          <p:nvPr/>
        </p:nvSpPr>
        <p:spPr bwMode="auto">
          <a:xfrm>
            <a:off x="7315200" y="4953000"/>
            <a:ext cx="533400" cy="457200"/>
          </a:xfrm>
          <a:prstGeom prst="rect">
            <a:avLst/>
          </a:prstGeom>
          <a:noFill/>
          <a:ln w="9525">
            <a:noFill/>
            <a:miter lim="800000"/>
            <a:headEnd type="none" w="sm" len="sm"/>
            <a:tailEnd type="none" w="sm" len="sm"/>
          </a:ln>
        </p:spPr>
        <p:txBody>
          <a:bodyPr>
            <a:spAutoFit/>
          </a:bodyPr>
          <a:lstStyle/>
          <a:p>
            <a:pPr eaLnBrk="0" hangingPunct="0">
              <a:spcBef>
                <a:spcPct val="50000"/>
              </a:spcBef>
            </a:pPr>
            <a:r>
              <a:rPr lang="en-US" altLang="zh-CN" sz="2400">
                <a:solidFill>
                  <a:srgbClr val="FF0000"/>
                </a:solidFill>
                <a:latin typeface="Times New Roman" pitchFamily="18" charset="0"/>
              </a:rPr>
              <a:t>√</a:t>
            </a:r>
          </a:p>
        </p:txBody>
      </p:sp>
      <p:sp>
        <p:nvSpPr>
          <p:cNvPr id="11282" name="Text Box 27"/>
          <p:cNvSpPr txBox="1">
            <a:spLocks noChangeArrowheads="1"/>
          </p:cNvSpPr>
          <p:nvPr/>
        </p:nvSpPr>
        <p:spPr bwMode="auto">
          <a:xfrm>
            <a:off x="4953000" y="4876800"/>
            <a:ext cx="533400" cy="457200"/>
          </a:xfrm>
          <a:prstGeom prst="rect">
            <a:avLst/>
          </a:prstGeom>
          <a:noFill/>
          <a:ln w="9525">
            <a:noFill/>
            <a:miter lim="800000"/>
            <a:headEnd type="none" w="sm" len="sm"/>
            <a:tailEnd type="none" w="sm" len="sm"/>
          </a:ln>
        </p:spPr>
        <p:txBody>
          <a:bodyPr>
            <a:spAutoFit/>
          </a:bodyPr>
          <a:lstStyle/>
          <a:p>
            <a:pPr eaLnBrk="0" hangingPunct="0">
              <a:spcBef>
                <a:spcPct val="50000"/>
              </a:spcBef>
            </a:pPr>
            <a:r>
              <a:rPr lang="en-US" altLang="zh-CN" sz="2400">
                <a:solidFill>
                  <a:srgbClr val="FF0000"/>
                </a:solidFill>
                <a:latin typeface="Times New Roman" pitchFamily="18" charset="0"/>
              </a:rPr>
              <a:t>√</a:t>
            </a:r>
          </a:p>
        </p:txBody>
      </p:sp>
      <p:sp>
        <p:nvSpPr>
          <p:cNvPr id="11283" name="Text Box 28"/>
          <p:cNvSpPr txBox="1">
            <a:spLocks noChangeArrowheads="1"/>
          </p:cNvSpPr>
          <p:nvPr/>
        </p:nvSpPr>
        <p:spPr bwMode="auto">
          <a:xfrm>
            <a:off x="1752600" y="4953000"/>
            <a:ext cx="533400" cy="457200"/>
          </a:xfrm>
          <a:prstGeom prst="rect">
            <a:avLst/>
          </a:prstGeom>
          <a:noFill/>
          <a:ln w="9525">
            <a:noFill/>
            <a:miter lim="800000"/>
            <a:headEnd type="none" w="sm" len="sm"/>
            <a:tailEnd type="none" w="sm" len="sm"/>
          </a:ln>
        </p:spPr>
        <p:txBody>
          <a:bodyPr>
            <a:spAutoFit/>
          </a:bodyPr>
          <a:lstStyle/>
          <a:p>
            <a:pPr eaLnBrk="0" hangingPunct="0">
              <a:spcBef>
                <a:spcPct val="50000"/>
              </a:spcBef>
            </a:pPr>
            <a:r>
              <a:rPr lang="en-US" altLang="zh-CN" sz="2400">
                <a:solidFill>
                  <a:srgbClr val="FF0000"/>
                </a:solidFill>
                <a:latin typeface="Times New Roman" pitchFamily="18" charset="0"/>
              </a:rPr>
              <a:t>×</a:t>
            </a:r>
          </a:p>
        </p:txBody>
      </p:sp>
      <p:sp>
        <p:nvSpPr>
          <p:cNvPr id="11284" name="Text Box 29"/>
          <p:cNvSpPr txBox="1">
            <a:spLocks noChangeArrowheads="1"/>
          </p:cNvSpPr>
          <p:nvPr/>
        </p:nvSpPr>
        <p:spPr bwMode="auto">
          <a:xfrm>
            <a:off x="3276600" y="4953000"/>
            <a:ext cx="533400" cy="457200"/>
          </a:xfrm>
          <a:prstGeom prst="rect">
            <a:avLst/>
          </a:prstGeom>
          <a:noFill/>
          <a:ln w="9525">
            <a:noFill/>
            <a:miter lim="800000"/>
            <a:headEnd type="none" w="sm" len="sm"/>
            <a:tailEnd type="none" w="sm" len="sm"/>
          </a:ln>
        </p:spPr>
        <p:txBody>
          <a:bodyPr>
            <a:spAutoFit/>
          </a:bodyPr>
          <a:lstStyle/>
          <a:p>
            <a:pPr eaLnBrk="0" hangingPunct="0">
              <a:spcBef>
                <a:spcPct val="50000"/>
              </a:spcBef>
            </a:pPr>
            <a:r>
              <a:rPr lang="en-US" altLang="zh-CN" sz="2400">
                <a:solidFill>
                  <a:srgbClr val="FF0000"/>
                </a:solidFill>
                <a:latin typeface="Times New Roman" pitchFamily="18" charset="0"/>
              </a:rPr>
              <a:t>×</a:t>
            </a:r>
          </a:p>
        </p:txBody>
      </p:sp>
      <p:sp>
        <p:nvSpPr>
          <p:cNvPr id="11285" name="Text Box 30"/>
          <p:cNvSpPr txBox="1">
            <a:spLocks noChangeArrowheads="1"/>
          </p:cNvSpPr>
          <p:nvPr/>
        </p:nvSpPr>
        <p:spPr bwMode="auto">
          <a:xfrm>
            <a:off x="3886200" y="4953000"/>
            <a:ext cx="533400" cy="457200"/>
          </a:xfrm>
          <a:prstGeom prst="rect">
            <a:avLst/>
          </a:prstGeom>
          <a:noFill/>
          <a:ln w="9525">
            <a:noFill/>
            <a:miter lim="800000"/>
            <a:headEnd type="none" w="sm" len="sm"/>
            <a:tailEnd type="none" w="sm" len="sm"/>
          </a:ln>
        </p:spPr>
        <p:txBody>
          <a:bodyPr>
            <a:spAutoFit/>
          </a:bodyPr>
          <a:lstStyle/>
          <a:p>
            <a:pPr eaLnBrk="0" hangingPunct="0">
              <a:spcBef>
                <a:spcPct val="50000"/>
              </a:spcBef>
            </a:pPr>
            <a:r>
              <a:rPr lang="en-US" altLang="zh-CN" sz="2400">
                <a:solidFill>
                  <a:srgbClr val="FF0000"/>
                </a:solidFill>
                <a:latin typeface="Times New Roman" pitchFamily="18" charset="0"/>
              </a:rPr>
              <a:t>×</a:t>
            </a:r>
          </a:p>
        </p:txBody>
      </p:sp>
      <p:sp>
        <p:nvSpPr>
          <p:cNvPr id="11286" name="Text Box 31"/>
          <p:cNvSpPr txBox="1">
            <a:spLocks noChangeArrowheads="1"/>
          </p:cNvSpPr>
          <p:nvPr/>
        </p:nvSpPr>
        <p:spPr bwMode="auto">
          <a:xfrm>
            <a:off x="8305800" y="1828800"/>
            <a:ext cx="533400" cy="457200"/>
          </a:xfrm>
          <a:prstGeom prst="rect">
            <a:avLst/>
          </a:prstGeom>
          <a:noFill/>
          <a:ln w="9525">
            <a:noFill/>
            <a:miter lim="800000"/>
            <a:headEnd type="none" w="sm" len="sm"/>
            <a:tailEnd type="none" w="sm" len="sm"/>
          </a:ln>
        </p:spPr>
        <p:txBody>
          <a:bodyPr>
            <a:spAutoFit/>
          </a:bodyPr>
          <a:lstStyle/>
          <a:p>
            <a:pPr eaLnBrk="0" hangingPunct="0">
              <a:spcBef>
                <a:spcPct val="50000"/>
              </a:spcBef>
            </a:pPr>
            <a:r>
              <a:rPr lang="en-US" altLang="zh-CN" sz="2400">
                <a:solidFill>
                  <a:srgbClr val="FF0000"/>
                </a:solidFill>
                <a:latin typeface="Times New Roman" pitchFamily="18" charset="0"/>
              </a:rPr>
              <a:t>×</a:t>
            </a:r>
          </a:p>
        </p:txBody>
      </p:sp>
      <p:sp>
        <p:nvSpPr>
          <p:cNvPr id="28" name="Text Box 26"/>
          <p:cNvSpPr txBox="1">
            <a:spLocks noChangeArrowheads="1"/>
          </p:cNvSpPr>
          <p:nvPr/>
        </p:nvSpPr>
        <p:spPr bwMode="auto">
          <a:xfrm>
            <a:off x="6019800" y="175260"/>
            <a:ext cx="2895600" cy="369332"/>
          </a:xfrm>
          <a:prstGeom prst="rect">
            <a:avLst/>
          </a:prstGeom>
          <a:noFill/>
          <a:ln w="9525">
            <a:noFill/>
            <a:miter lim="800000"/>
            <a:headEnd/>
            <a:tailEnd/>
          </a:ln>
        </p:spPr>
        <p:txBody>
          <a:bodyPr wrap="square">
            <a:spAutoFit/>
          </a:bodyPr>
          <a:lstStyle/>
          <a:p>
            <a:r>
              <a:rPr lang="en-US" altLang="zh-CN" b="1" dirty="0" smtClean="0">
                <a:solidFill>
                  <a:schemeClr val="bg1">
                    <a:lumMod val="95000"/>
                  </a:schemeClr>
                </a:solidFill>
              </a:rPr>
              <a:t>《</a:t>
            </a:r>
            <a:r>
              <a:rPr lang="zh-CN" altLang="en-US" b="1" dirty="0" smtClean="0">
                <a:solidFill>
                  <a:schemeClr val="bg1">
                    <a:lumMod val="95000"/>
                  </a:schemeClr>
                </a:solidFill>
              </a:rPr>
              <a:t>通信系统设计与应用</a:t>
            </a:r>
            <a:r>
              <a:rPr lang="en-US" altLang="zh-CN" b="1" dirty="0" smtClean="0">
                <a:solidFill>
                  <a:schemeClr val="bg1">
                    <a:lumMod val="95000"/>
                  </a:schemeClr>
                </a:solidFill>
              </a:rPr>
              <a:t>》</a:t>
            </a:r>
            <a:endParaRPr lang="zh-CN" altLang="en-US" b="1" dirty="0">
              <a:solidFill>
                <a:schemeClr val="bg1">
                  <a:lumMod val="95000"/>
                </a:schemeClr>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slide(fromLeft)">
                                      <p:cBhvr>
                                        <p:cTn id="7"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utoUpdateAnimBg="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Text Box 1026"/>
          <p:cNvSpPr txBox="1">
            <a:spLocks noChangeArrowheads="1"/>
          </p:cNvSpPr>
          <p:nvPr/>
        </p:nvSpPr>
        <p:spPr bwMode="auto">
          <a:xfrm>
            <a:off x="457200" y="623887"/>
            <a:ext cx="7391400" cy="519113"/>
          </a:xfrm>
          <a:prstGeom prst="rect">
            <a:avLst/>
          </a:prstGeom>
          <a:noFill/>
          <a:ln w="9525">
            <a:noFill/>
            <a:miter lim="800000"/>
            <a:headEnd type="none" w="sm" len="sm"/>
            <a:tailEnd type="none" w="sm" len="sm"/>
          </a:ln>
        </p:spPr>
        <p:txBody>
          <a:bodyPr>
            <a:spAutoFit/>
          </a:bodyPr>
          <a:lstStyle/>
          <a:p>
            <a:pPr algn="ctr" eaLnBrk="0" hangingPunct="0">
              <a:spcBef>
                <a:spcPct val="50000"/>
              </a:spcBef>
            </a:pPr>
            <a:r>
              <a:rPr lang="zh-CN" altLang="en-US" sz="2800" b="1" dirty="0" smtClean="0">
                <a:latin typeface="Times New Roman" pitchFamily="18" charset="0"/>
              </a:rPr>
              <a:t>二维奇偶</a:t>
            </a:r>
            <a:r>
              <a:rPr lang="zh-CN" altLang="en-US" sz="2800" b="1" dirty="0">
                <a:latin typeface="Times New Roman" pitchFamily="18" charset="0"/>
              </a:rPr>
              <a:t>监督码接收端检错示例</a:t>
            </a:r>
          </a:p>
        </p:txBody>
      </p:sp>
      <p:graphicFrame>
        <p:nvGraphicFramePr>
          <p:cNvPr id="12290" name="Object 1024"/>
          <p:cNvGraphicFramePr>
            <a:graphicFrameLocks noChangeAspect="1"/>
          </p:cNvGraphicFramePr>
          <p:nvPr/>
        </p:nvGraphicFramePr>
        <p:xfrm>
          <a:off x="304800" y="1143000"/>
          <a:ext cx="7993063" cy="3773488"/>
        </p:xfrm>
        <a:graphic>
          <a:graphicData uri="http://schemas.openxmlformats.org/presentationml/2006/ole">
            <mc:AlternateContent xmlns:mc="http://schemas.openxmlformats.org/markup-compatibility/2006">
              <mc:Choice xmlns:v="urn:schemas-microsoft-com:vml" Requires="v">
                <p:oleObj spid="_x0000_s6158" name="工作表" r:id="rId3" imgW="3915000" imgH="1164240" progId="Excel.Sheet.8">
                  <p:embed/>
                </p:oleObj>
              </mc:Choice>
              <mc:Fallback>
                <p:oleObj name="工作表" r:id="rId3" imgW="3915000" imgH="1164240" progId="Excel.Sheet.8">
                  <p:embed/>
                  <p:pic>
                    <p:nvPicPr>
                      <p:cNvPr id="0" name="Object 102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4800" y="1143000"/>
                        <a:ext cx="7993063" cy="377348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2292" name="Rectangle 1029"/>
          <p:cNvSpPr>
            <a:spLocks noChangeArrowheads="1"/>
          </p:cNvSpPr>
          <p:nvPr/>
        </p:nvSpPr>
        <p:spPr bwMode="auto">
          <a:xfrm>
            <a:off x="3429000" y="1828800"/>
            <a:ext cx="533400" cy="457200"/>
          </a:xfrm>
          <a:prstGeom prst="rect">
            <a:avLst/>
          </a:prstGeom>
          <a:noFill/>
          <a:ln w="9525">
            <a:solidFill>
              <a:srgbClr val="FF0000"/>
            </a:solidFill>
            <a:prstDash val="dash"/>
            <a:miter lim="800000"/>
            <a:headEnd type="none" w="sm" len="sm"/>
            <a:tailEnd type="none" w="sm" len="sm"/>
          </a:ln>
        </p:spPr>
        <p:txBody>
          <a:bodyPr wrap="none" anchor="ctr"/>
          <a:lstStyle/>
          <a:p>
            <a:endParaRPr lang="zh-CN" altLang="en-US"/>
          </a:p>
        </p:txBody>
      </p:sp>
      <p:sp>
        <p:nvSpPr>
          <p:cNvPr id="12293" name="Rectangle 1030"/>
          <p:cNvSpPr>
            <a:spLocks noChangeArrowheads="1"/>
          </p:cNvSpPr>
          <p:nvPr/>
        </p:nvSpPr>
        <p:spPr bwMode="auto">
          <a:xfrm>
            <a:off x="1828800" y="1828800"/>
            <a:ext cx="533400" cy="457200"/>
          </a:xfrm>
          <a:prstGeom prst="rect">
            <a:avLst/>
          </a:prstGeom>
          <a:noFill/>
          <a:ln w="9525">
            <a:solidFill>
              <a:srgbClr val="FF0000"/>
            </a:solidFill>
            <a:prstDash val="dash"/>
            <a:miter lim="800000"/>
            <a:headEnd type="none" w="sm" len="sm"/>
            <a:tailEnd type="none" w="sm" len="sm"/>
          </a:ln>
        </p:spPr>
        <p:txBody>
          <a:bodyPr wrap="none" anchor="ctr"/>
          <a:lstStyle/>
          <a:p>
            <a:endParaRPr lang="zh-CN" altLang="en-US"/>
          </a:p>
        </p:txBody>
      </p:sp>
      <p:sp>
        <p:nvSpPr>
          <p:cNvPr id="12294" name="Text Box 1031"/>
          <p:cNvSpPr txBox="1">
            <a:spLocks noChangeArrowheads="1"/>
          </p:cNvSpPr>
          <p:nvPr/>
        </p:nvSpPr>
        <p:spPr bwMode="auto">
          <a:xfrm>
            <a:off x="2057400" y="1905000"/>
            <a:ext cx="457200" cy="457200"/>
          </a:xfrm>
          <a:prstGeom prst="rect">
            <a:avLst/>
          </a:prstGeom>
          <a:noFill/>
          <a:ln w="9525">
            <a:noFill/>
            <a:miter lim="800000"/>
            <a:headEnd type="none" w="sm" len="sm"/>
            <a:tailEnd type="none" w="sm" len="sm"/>
          </a:ln>
        </p:spPr>
        <p:txBody>
          <a:bodyPr>
            <a:spAutoFit/>
          </a:bodyPr>
          <a:lstStyle/>
          <a:p>
            <a:pPr eaLnBrk="0" hangingPunct="0">
              <a:spcBef>
                <a:spcPct val="50000"/>
              </a:spcBef>
            </a:pPr>
            <a:r>
              <a:rPr lang="en-US" altLang="zh-CN" sz="2400">
                <a:solidFill>
                  <a:srgbClr val="FF0000"/>
                </a:solidFill>
                <a:latin typeface="Times New Roman" pitchFamily="18" charset="0"/>
              </a:rPr>
              <a:t>0</a:t>
            </a:r>
          </a:p>
        </p:txBody>
      </p:sp>
      <p:sp>
        <p:nvSpPr>
          <p:cNvPr id="12295" name="Text Box 1032"/>
          <p:cNvSpPr txBox="1">
            <a:spLocks noChangeArrowheads="1"/>
          </p:cNvSpPr>
          <p:nvPr/>
        </p:nvSpPr>
        <p:spPr bwMode="auto">
          <a:xfrm>
            <a:off x="3657600" y="1905000"/>
            <a:ext cx="457200" cy="457200"/>
          </a:xfrm>
          <a:prstGeom prst="rect">
            <a:avLst/>
          </a:prstGeom>
          <a:noFill/>
          <a:ln w="9525">
            <a:noFill/>
            <a:miter lim="800000"/>
            <a:headEnd type="none" w="sm" len="sm"/>
            <a:tailEnd type="none" w="sm" len="sm"/>
          </a:ln>
        </p:spPr>
        <p:txBody>
          <a:bodyPr>
            <a:spAutoFit/>
          </a:bodyPr>
          <a:lstStyle/>
          <a:p>
            <a:pPr eaLnBrk="0" hangingPunct="0">
              <a:spcBef>
                <a:spcPct val="50000"/>
              </a:spcBef>
            </a:pPr>
            <a:r>
              <a:rPr lang="en-US" altLang="zh-CN" sz="2400">
                <a:solidFill>
                  <a:srgbClr val="FF0000"/>
                </a:solidFill>
                <a:latin typeface="Times New Roman" pitchFamily="18" charset="0"/>
              </a:rPr>
              <a:t>1</a:t>
            </a:r>
          </a:p>
        </p:txBody>
      </p:sp>
      <p:sp>
        <p:nvSpPr>
          <p:cNvPr id="12296" name="Text Box 1033"/>
          <p:cNvSpPr txBox="1">
            <a:spLocks noChangeArrowheads="1"/>
          </p:cNvSpPr>
          <p:nvPr/>
        </p:nvSpPr>
        <p:spPr bwMode="auto">
          <a:xfrm>
            <a:off x="2057400" y="3429000"/>
            <a:ext cx="457200" cy="457200"/>
          </a:xfrm>
          <a:prstGeom prst="rect">
            <a:avLst/>
          </a:prstGeom>
          <a:noFill/>
          <a:ln w="9525">
            <a:noFill/>
            <a:miter lim="800000"/>
            <a:headEnd type="none" w="sm" len="sm"/>
            <a:tailEnd type="none" w="sm" len="sm"/>
          </a:ln>
        </p:spPr>
        <p:txBody>
          <a:bodyPr>
            <a:spAutoFit/>
          </a:bodyPr>
          <a:lstStyle/>
          <a:p>
            <a:pPr eaLnBrk="0" hangingPunct="0">
              <a:spcBef>
                <a:spcPct val="50000"/>
              </a:spcBef>
            </a:pPr>
            <a:r>
              <a:rPr lang="en-US" altLang="zh-CN" sz="2400">
                <a:solidFill>
                  <a:srgbClr val="FF0000"/>
                </a:solidFill>
                <a:latin typeface="Times New Roman" pitchFamily="18" charset="0"/>
              </a:rPr>
              <a:t>1</a:t>
            </a:r>
          </a:p>
        </p:txBody>
      </p:sp>
      <p:sp>
        <p:nvSpPr>
          <p:cNvPr id="12297" name="Text Box 1034"/>
          <p:cNvSpPr txBox="1">
            <a:spLocks noChangeArrowheads="1"/>
          </p:cNvSpPr>
          <p:nvPr/>
        </p:nvSpPr>
        <p:spPr bwMode="auto">
          <a:xfrm>
            <a:off x="838200" y="5638800"/>
            <a:ext cx="7620000" cy="519113"/>
          </a:xfrm>
          <a:prstGeom prst="rect">
            <a:avLst/>
          </a:prstGeom>
          <a:solidFill>
            <a:srgbClr val="99CCFF"/>
          </a:solidFill>
          <a:ln w="9525">
            <a:noFill/>
            <a:miter lim="800000"/>
            <a:headEnd type="none" w="sm" len="sm"/>
            <a:tailEnd type="none" w="sm" len="sm"/>
          </a:ln>
        </p:spPr>
        <p:txBody>
          <a:bodyPr>
            <a:spAutoFit/>
          </a:bodyPr>
          <a:lstStyle/>
          <a:p>
            <a:pPr algn="ctr" eaLnBrk="0" hangingPunct="0">
              <a:spcBef>
                <a:spcPct val="50000"/>
              </a:spcBef>
            </a:pPr>
            <a:r>
              <a:rPr lang="zh-CN" altLang="en-US" sz="2800" b="1">
                <a:latin typeface="Times New Roman" pitchFamily="18" charset="0"/>
                <a:ea typeface="楷体_GB2312" pitchFamily="49" charset="-122"/>
              </a:rPr>
              <a:t>构成矩形的偶数个误码检测不出。</a:t>
            </a:r>
          </a:p>
        </p:txBody>
      </p:sp>
      <p:sp>
        <p:nvSpPr>
          <p:cNvPr id="12298" name="Text Box 1035"/>
          <p:cNvSpPr txBox="1">
            <a:spLocks noChangeArrowheads="1"/>
          </p:cNvSpPr>
          <p:nvPr/>
        </p:nvSpPr>
        <p:spPr bwMode="auto">
          <a:xfrm>
            <a:off x="8305800" y="2286000"/>
            <a:ext cx="533400" cy="457200"/>
          </a:xfrm>
          <a:prstGeom prst="rect">
            <a:avLst/>
          </a:prstGeom>
          <a:noFill/>
          <a:ln w="9525">
            <a:noFill/>
            <a:miter lim="800000"/>
            <a:headEnd type="none" w="sm" len="sm"/>
            <a:tailEnd type="none" w="sm" len="sm"/>
          </a:ln>
        </p:spPr>
        <p:txBody>
          <a:bodyPr>
            <a:spAutoFit/>
          </a:bodyPr>
          <a:lstStyle/>
          <a:p>
            <a:pPr eaLnBrk="0" hangingPunct="0">
              <a:spcBef>
                <a:spcPct val="50000"/>
              </a:spcBef>
            </a:pPr>
            <a:r>
              <a:rPr lang="en-US" altLang="zh-CN" sz="2400">
                <a:solidFill>
                  <a:srgbClr val="FF0000"/>
                </a:solidFill>
                <a:latin typeface="Times New Roman" pitchFamily="18" charset="0"/>
              </a:rPr>
              <a:t>√</a:t>
            </a:r>
          </a:p>
        </p:txBody>
      </p:sp>
      <p:sp>
        <p:nvSpPr>
          <p:cNvPr id="12299" name="Text Box 1036"/>
          <p:cNvSpPr txBox="1">
            <a:spLocks noChangeArrowheads="1"/>
          </p:cNvSpPr>
          <p:nvPr/>
        </p:nvSpPr>
        <p:spPr bwMode="auto">
          <a:xfrm>
            <a:off x="8305800" y="2819400"/>
            <a:ext cx="533400" cy="457200"/>
          </a:xfrm>
          <a:prstGeom prst="rect">
            <a:avLst/>
          </a:prstGeom>
          <a:noFill/>
          <a:ln w="9525">
            <a:noFill/>
            <a:miter lim="800000"/>
            <a:headEnd type="none" w="sm" len="sm"/>
            <a:tailEnd type="none" w="sm" len="sm"/>
          </a:ln>
        </p:spPr>
        <p:txBody>
          <a:bodyPr>
            <a:spAutoFit/>
          </a:bodyPr>
          <a:lstStyle/>
          <a:p>
            <a:pPr eaLnBrk="0" hangingPunct="0">
              <a:spcBef>
                <a:spcPct val="50000"/>
              </a:spcBef>
            </a:pPr>
            <a:r>
              <a:rPr lang="en-US" altLang="zh-CN" sz="2400">
                <a:solidFill>
                  <a:srgbClr val="FF0000"/>
                </a:solidFill>
                <a:latin typeface="Times New Roman" pitchFamily="18" charset="0"/>
              </a:rPr>
              <a:t>√</a:t>
            </a:r>
          </a:p>
        </p:txBody>
      </p:sp>
      <p:sp>
        <p:nvSpPr>
          <p:cNvPr id="12300" name="Text Box 1037"/>
          <p:cNvSpPr txBox="1">
            <a:spLocks noChangeArrowheads="1"/>
          </p:cNvSpPr>
          <p:nvPr/>
        </p:nvSpPr>
        <p:spPr bwMode="auto">
          <a:xfrm>
            <a:off x="8382000" y="3352800"/>
            <a:ext cx="533400" cy="457200"/>
          </a:xfrm>
          <a:prstGeom prst="rect">
            <a:avLst/>
          </a:prstGeom>
          <a:noFill/>
          <a:ln w="9525">
            <a:noFill/>
            <a:miter lim="800000"/>
            <a:headEnd type="none" w="sm" len="sm"/>
            <a:tailEnd type="none" w="sm" len="sm"/>
          </a:ln>
        </p:spPr>
        <p:txBody>
          <a:bodyPr>
            <a:spAutoFit/>
          </a:bodyPr>
          <a:lstStyle/>
          <a:p>
            <a:pPr eaLnBrk="0" hangingPunct="0">
              <a:spcBef>
                <a:spcPct val="50000"/>
              </a:spcBef>
            </a:pPr>
            <a:r>
              <a:rPr lang="en-US" altLang="zh-CN" sz="2400">
                <a:solidFill>
                  <a:srgbClr val="FF0000"/>
                </a:solidFill>
                <a:latin typeface="Times New Roman" pitchFamily="18" charset="0"/>
              </a:rPr>
              <a:t>√</a:t>
            </a:r>
          </a:p>
        </p:txBody>
      </p:sp>
      <p:sp>
        <p:nvSpPr>
          <p:cNvPr id="12301" name="Text Box 1038"/>
          <p:cNvSpPr txBox="1">
            <a:spLocks noChangeArrowheads="1"/>
          </p:cNvSpPr>
          <p:nvPr/>
        </p:nvSpPr>
        <p:spPr bwMode="auto">
          <a:xfrm>
            <a:off x="8382000" y="3886200"/>
            <a:ext cx="533400" cy="457200"/>
          </a:xfrm>
          <a:prstGeom prst="rect">
            <a:avLst/>
          </a:prstGeom>
          <a:noFill/>
          <a:ln w="9525">
            <a:noFill/>
            <a:miter lim="800000"/>
            <a:headEnd type="none" w="sm" len="sm"/>
            <a:tailEnd type="none" w="sm" len="sm"/>
          </a:ln>
        </p:spPr>
        <p:txBody>
          <a:bodyPr>
            <a:spAutoFit/>
          </a:bodyPr>
          <a:lstStyle/>
          <a:p>
            <a:pPr eaLnBrk="0" hangingPunct="0">
              <a:spcBef>
                <a:spcPct val="50000"/>
              </a:spcBef>
            </a:pPr>
            <a:r>
              <a:rPr lang="en-US" altLang="zh-CN" sz="2400">
                <a:solidFill>
                  <a:srgbClr val="FF0000"/>
                </a:solidFill>
                <a:latin typeface="Times New Roman" pitchFamily="18" charset="0"/>
              </a:rPr>
              <a:t>√</a:t>
            </a:r>
          </a:p>
        </p:txBody>
      </p:sp>
      <p:sp>
        <p:nvSpPr>
          <p:cNvPr id="12302" name="Text Box 1039"/>
          <p:cNvSpPr txBox="1">
            <a:spLocks noChangeArrowheads="1"/>
          </p:cNvSpPr>
          <p:nvPr/>
        </p:nvSpPr>
        <p:spPr bwMode="auto">
          <a:xfrm>
            <a:off x="8382000" y="4343400"/>
            <a:ext cx="533400" cy="457200"/>
          </a:xfrm>
          <a:prstGeom prst="rect">
            <a:avLst/>
          </a:prstGeom>
          <a:noFill/>
          <a:ln w="9525">
            <a:noFill/>
            <a:miter lim="800000"/>
            <a:headEnd type="none" w="sm" len="sm"/>
            <a:tailEnd type="none" w="sm" len="sm"/>
          </a:ln>
        </p:spPr>
        <p:txBody>
          <a:bodyPr>
            <a:spAutoFit/>
          </a:bodyPr>
          <a:lstStyle/>
          <a:p>
            <a:pPr eaLnBrk="0" hangingPunct="0">
              <a:spcBef>
                <a:spcPct val="50000"/>
              </a:spcBef>
            </a:pPr>
            <a:r>
              <a:rPr lang="en-US" altLang="zh-CN" sz="2400">
                <a:solidFill>
                  <a:srgbClr val="FF0000"/>
                </a:solidFill>
                <a:latin typeface="Times New Roman" pitchFamily="18" charset="0"/>
              </a:rPr>
              <a:t>√</a:t>
            </a:r>
          </a:p>
        </p:txBody>
      </p:sp>
      <p:sp>
        <p:nvSpPr>
          <p:cNvPr id="12303" name="Text Box 1040"/>
          <p:cNvSpPr txBox="1">
            <a:spLocks noChangeArrowheads="1"/>
          </p:cNvSpPr>
          <p:nvPr/>
        </p:nvSpPr>
        <p:spPr bwMode="auto">
          <a:xfrm>
            <a:off x="2286000" y="4953000"/>
            <a:ext cx="533400" cy="457200"/>
          </a:xfrm>
          <a:prstGeom prst="rect">
            <a:avLst/>
          </a:prstGeom>
          <a:noFill/>
          <a:ln w="9525">
            <a:noFill/>
            <a:miter lim="800000"/>
            <a:headEnd type="none" w="sm" len="sm"/>
            <a:tailEnd type="none" w="sm" len="sm"/>
          </a:ln>
        </p:spPr>
        <p:txBody>
          <a:bodyPr>
            <a:spAutoFit/>
          </a:bodyPr>
          <a:lstStyle/>
          <a:p>
            <a:pPr eaLnBrk="0" hangingPunct="0">
              <a:spcBef>
                <a:spcPct val="50000"/>
              </a:spcBef>
            </a:pPr>
            <a:r>
              <a:rPr lang="en-US" altLang="zh-CN" sz="2400">
                <a:solidFill>
                  <a:srgbClr val="FF0000"/>
                </a:solidFill>
                <a:latin typeface="Times New Roman" pitchFamily="18" charset="0"/>
              </a:rPr>
              <a:t>√</a:t>
            </a:r>
          </a:p>
        </p:txBody>
      </p:sp>
      <p:sp>
        <p:nvSpPr>
          <p:cNvPr id="12304" name="Text Box 1041"/>
          <p:cNvSpPr txBox="1">
            <a:spLocks noChangeArrowheads="1"/>
          </p:cNvSpPr>
          <p:nvPr/>
        </p:nvSpPr>
        <p:spPr bwMode="auto">
          <a:xfrm>
            <a:off x="2743200" y="4953000"/>
            <a:ext cx="533400" cy="457200"/>
          </a:xfrm>
          <a:prstGeom prst="rect">
            <a:avLst/>
          </a:prstGeom>
          <a:noFill/>
          <a:ln w="9525">
            <a:noFill/>
            <a:miter lim="800000"/>
            <a:headEnd type="none" w="sm" len="sm"/>
            <a:tailEnd type="none" w="sm" len="sm"/>
          </a:ln>
        </p:spPr>
        <p:txBody>
          <a:bodyPr>
            <a:spAutoFit/>
          </a:bodyPr>
          <a:lstStyle/>
          <a:p>
            <a:pPr eaLnBrk="0" hangingPunct="0">
              <a:spcBef>
                <a:spcPct val="50000"/>
              </a:spcBef>
            </a:pPr>
            <a:r>
              <a:rPr lang="en-US" altLang="zh-CN" sz="2400">
                <a:solidFill>
                  <a:srgbClr val="FF0000"/>
                </a:solidFill>
                <a:latin typeface="Times New Roman" pitchFamily="18" charset="0"/>
              </a:rPr>
              <a:t>√</a:t>
            </a:r>
          </a:p>
        </p:txBody>
      </p:sp>
      <p:sp>
        <p:nvSpPr>
          <p:cNvPr id="12305" name="Text Box 1042"/>
          <p:cNvSpPr txBox="1">
            <a:spLocks noChangeArrowheads="1"/>
          </p:cNvSpPr>
          <p:nvPr/>
        </p:nvSpPr>
        <p:spPr bwMode="auto">
          <a:xfrm>
            <a:off x="4343400" y="4953000"/>
            <a:ext cx="533400" cy="457200"/>
          </a:xfrm>
          <a:prstGeom prst="rect">
            <a:avLst/>
          </a:prstGeom>
          <a:noFill/>
          <a:ln w="9525">
            <a:noFill/>
            <a:miter lim="800000"/>
            <a:headEnd type="none" w="sm" len="sm"/>
            <a:tailEnd type="none" w="sm" len="sm"/>
          </a:ln>
        </p:spPr>
        <p:txBody>
          <a:bodyPr>
            <a:spAutoFit/>
          </a:bodyPr>
          <a:lstStyle/>
          <a:p>
            <a:pPr eaLnBrk="0" hangingPunct="0">
              <a:spcBef>
                <a:spcPct val="50000"/>
              </a:spcBef>
            </a:pPr>
            <a:r>
              <a:rPr lang="en-US" altLang="zh-CN" sz="2400">
                <a:solidFill>
                  <a:srgbClr val="FF0000"/>
                </a:solidFill>
                <a:latin typeface="Times New Roman" pitchFamily="18" charset="0"/>
              </a:rPr>
              <a:t>√</a:t>
            </a:r>
          </a:p>
        </p:txBody>
      </p:sp>
      <p:sp>
        <p:nvSpPr>
          <p:cNvPr id="12306" name="Text Box 1043"/>
          <p:cNvSpPr txBox="1">
            <a:spLocks noChangeArrowheads="1"/>
          </p:cNvSpPr>
          <p:nvPr/>
        </p:nvSpPr>
        <p:spPr bwMode="auto">
          <a:xfrm>
            <a:off x="5486400" y="4953000"/>
            <a:ext cx="533400" cy="457200"/>
          </a:xfrm>
          <a:prstGeom prst="rect">
            <a:avLst/>
          </a:prstGeom>
          <a:noFill/>
          <a:ln w="9525">
            <a:noFill/>
            <a:miter lim="800000"/>
            <a:headEnd type="none" w="sm" len="sm"/>
            <a:tailEnd type="none" w="sm" len="sm"/>
          </a:ln>
        </p:spPr>
        <p:txBody>
          <a:bodyPr>
            <a:spAutoFit/>
          </a:bodyPr>
          <a:lstStyle/>
          <a:p>
            <a:pPr eaLnBrk="0" hangingPunct="0">
              <a:spcBef>
                <a:spcPct val="50000"/>
              </a:spcBef>
            </a:pPr>
            <a:r>
              <a:rPr lang="en-US" altLang="zh-CN" sz="2400">
                <a:solidFill>
                  <a:srgbClr val="FF0000"/>
                </a:solidFill>
                <a:latin typeface="Times New Roman" pitchFamily="18" charset="0"/>
              </a:rPr>
              <a:t>√</a:t>
            </a:r>
          </a:p>
        </p:txBody>
      </p:sp>
      <p:sp>
        <p:nvSpPr>
          <p:cNvPr id="12307" name="Text Box 1044"/>
          <p:cNvSpPr txBox="1">
            <a:spLocks noChangeArrowheads="1"/>
          </p:cNvSpPr>
          <p:nvPr/>
        </p:nvSpPr>
        <p:spPr bwMode="auto">
          <a:xfrm>
            <a:off x="6019800" y="4953000"/>
            <a:ext cx="533400" cy="457200"/>
          </a:xfrm>
          <a:prstGeom prst="rect">
            <a:avLst/>
          </a:prstGeom>
          <a:noFill/>
          <a:ln w="9525">
            <a:noFill/>
            <a:miter lim="800000"/>
            <a:headEnd type="none" w="sm" len="sm"/>
            <a:tailEnd type="none" w="sm" len="sm"/>
          </a:ln>
        </p:spPr>
        <p:txBody>
          <a:bodyPr>
            <a:spAutoFit/>
          </a:bodyPr>
          <a:lstStyle/>
          <a:p>
            <a:pPr eaLnBrk="0" hangingPunct="0">
              <a:spcBef>
                <a:spcPct val="50000"/>
              </a:spcBef>
            </a:pPr>
            <a:r>
              <a:rPr lang="en-US" altLang="zh-CN" sz="2400">
                <a:solidFill>
                  <a:srgbClr val="FF0000"/>
                </a:solidFill>
                <a:latin typeface="Times New Roman" pitchFamily="18" charset="0"/>
              </a:rPr>
              <a:t>√</a:t>
            </a:r>
          </a:p>
        </p:txBody>
      </p:sp>
      <p:sp>
        <p:nvSpPr>
          <p:cNvPr id="12308" name="Text Box 1045"/>
          <p:cNvSpPr txBox="1">
            <a:spLocks noChangeArrowheads="1"/>
          </p:cNvSpPr>
          <p:nvPr/>
        </p:nvSpPr>
        <p:spPr bwMode="auto">
          <a:xfrm>
            <a:off x="6553200" y="4953000"/>
            <a:ext cx="533400" cy="457200"/>
          </a:xfrm>
          <a:prstGeom prst="rect">
            <a:avLst/>
          </a:prstGeom>
          <a:noFill/>
          <a:ln w="9525">
            <a:noFill/>
            <a:miter lim="800000"/>
            <a:headEnd type="none" w="sm" len="sm"/>
            <a:tailEnd type="none" w="sm" len="sm"/>
          </a:ln>
        </p:spPr>
        <p:txBody>
          <a:bodyPr>
            <a:spAutoFit/>
          </a:bodyPr>
          <a:lstStyle/>
          <a:p>
            <a:pPr eaLnBrk="0" hangingPunct="0">
              <a:spcBef>
                <a:spcPct val="50000"/>
              </a:spcBef>
            </a:pPr>
            <a:r>
              <a:rPr lang="en-US" altLang="zh-CN" sz="2400">
                <a:solidFill>
                  <a:srgbClr val="FF0000"/>
                </a:solidFill>
                <a:latin typeface="Times New Roman" pitchFamily="18" charset="0"/>
              </a:rPr>
              <a:t>√</a:t>
            </a:r>
          </a:p>
        </p:txBody>
      </p:sp>
      <p:sp>
        <p:nvSpPr>
          <p:cNvPr id="12309" name="Text Box 1046"/>
          <p:cNvSpPr txBox="1">
            <a:spLocks noChangeArrowheads="1"/>
          </p:cNvSpPr>
          <p:nvPr/>
        </p:nvSpPr>
        <p:spPr bwMode="auto">
          <a:xfrm>
            <a:off x="7315200" y="4953000"/>
            <a:ext cx="533400" cy="457200"/>
          </a:xfrm>
          <a:prstGeom prst="rect">
            <a:avLst/>
          </a:prstGeom>
          <a:noFill/>
          <a:ln w="9525">
            <a:noFill/>
            <a:miter lim="800000"/>
            <a:headEnd type="none" w="sm" len="sm"/>
            <a:tailEnd type="none" w="sm" len="sm"/>
          </a:ln>
        </p:spPr>
        <p:txBody>
          <a:bodyPr>
            <a:spAutoFit/>
          </a:bodyPr>
          <a:lstStyle/>
          <a:p>
            <a:pPr eaLnBrk="0" hangingPunct="0">
              <a:spcBef>
                <a:spcPct val="50000"/>
              </a:spcBef>
            </a:pPr>
            <a:r>
              <a:rPr lang="en-US" altLang="zh-CN" sz="2400">
                <a:solidFill>
                  <a:srgbClr val="FF0000"/>
                </a:solidFill>
                <a:latin typeface="Times New Roman" pitchFamily="18" charset="0"/>
              </a:rPr>
              <a:t>√</a:t>
            </a:r>
          </a:p>
        </p:txBody>
      </p:sp>
      <p:sp>
        <p:nvSpPr>
          <p:cNvPr id="12310" name="Text Box 1047"/>
          <p:cNvSpPr txBox="1">
            <a:spLocks noChangeArrowheads="1"/>
          </p:cNvSpPr>
          <p:nvPr/>
        </p:nvSpPr>
        <p:spPr bwMode="auto">
          <a:xfrm>
            <a:off x="4953000" y="4876800"/>
            <a:ext cx="533400" cy="457200"/>
          </a:xfrm>
          <a:prstGeom prst="rect">
            <a:avLst/>
          </a:prstGeom>
          <a:noFill/>
          <a:ln w="9525">
            <a:noFill/>
            <a:miter lim="800000"/>
            <a:headEnd type="none" w="sm" len="sm"/>
            <a:tailEnd type="none" w="sm" len="sm"/>
          </a:ln>
        </p:spPr>
        <p:txBody>
          <a:bodyPr>
            <a:spAutoFit/>
          </a:bodyPr>
          <a:lstStyle/>
          <a:p>
            <a:pPr eaLnBrk="0" hangingPunct="0">
              <a:spcBef>
                <a:spcPct val="50000"/>
              </a:spcBef>
            </a:pPr>
            <a:r>
              <a:rPr lang="en-US" altLang="zh-CN" sz="2400">
                <a:solidFill>
                  <a:srgbClr val="FF0000"/>
                </a:solidFill>
                <a:latin typeface="Times New Roman" pitchFamily="18" charset="0"/>
              </a:rPr>
              <a:t>√</a:t>
            </a:r>
          </a:p>
        </p:txBody>
      </p:sp>
      <p:sp>
        <p:nvSpPr>
          <p:cNvPr id="12311" name="Rectangle 1052"/>
          <p:cNvSpPr>
            <a:spLocks noChangeArrowheads="1"/>
          </p:cNvSpPr>
          <p:nvPr/>
        </p:nvSpPr>
        <p:spPr bwMode="auto">
          <a:xfrm>
            <a:off x="1828800" y="3352800"/>
            <a:ext cx="533400" cy="457200"/>
          </a:xfrm>
          <a:prstGeom prst="rect">
            <a:avLst/>
          </a:prstGeom>
          <a:noFill/>
          <a:ln w="9525">
            <a:solidFill>
              <a:srgbClr val="FF0000"/>
            </a:solidFill>
            <a:prstDash val="dash"/>
            <a:miter lim="800000"/>
            <a:headEnd type="none" w="sm" len="sm"/>
            <a:tailEnd type="none" w="sm" len="sm"/>
          </a:ln>
        </p:spPr>
        <p:txBody>
          <a:bodyPr wrap="none" anchor="ctr"/>
          <a:lstStyle/>
          <a:p>
            <a:endParaRPr lang="zh-CN" altLang="en-US"/>
          </a:p>
        </p:txBody>
      </p:sp>
      <p:sp>
        <p:nvSpPr>
          <p:cNvPr id="12312" name="Rectangle 1053"/>
          <p:cNvSpPr>
            <a:spLocks noChangeArrowheads="1"/>
          </p:cNvSpPr>
          <p:nvPr/>
        </p:nvSpPr>
        <p:spPr bwMode="auto">
          <a:xfrm>
            <a:off x="3429000" y="3352800"/>
            <a:ext cx="533400" cy="457200"/>
          </a:xfrm>
          <a:prstGeom prst="rect">
            <a:avLst/>
          </a:prstGeom>
          <a:noFill/>
          <a:ln w="9525">
            <a:solidFill>
              <a:srgbClr val="FF0000"/>
            </a:solidFill>
            <a:prstDash val="dash"/>
            <a:miter lim="800000"/>
            <a:headEnd type="none" w="sm" len="sm"/>
            <a:tailEnd type="none" w="sm" len="sm"/>
          </a:ln>
        </p:spPr>
        <p:txBody>
          <a:bodyPr wrap="none" anchor="ctr"/>
          <a:lstStyle/>
          <a:p>
            <a:endParaRPr lang="zh-CN" altLang="en-US"/>
          </a:p>
        </p:txBody>
      </p:sp>
      <p:sp>
        <p:nvSpPr>
          <p:cNvPr id="12313" name="Text Box 1054"/>
          <p:cNvSpPr txBox="1">
            <a:spLocks noChangeArrowheads="1"/>
          </p:cNvSpPr>
          <p:nvPr/>
        </p:nvSpPr>
        <p:spPr bwMode="auto">
          <a:xfrm>
            <a:off x="2057400" y="1905000"/>
            <a:ext cx="457200" cy="457200"/>
          </a:xfrm>
          <a:prstGeom prst="rect">
            <a:avLst/>
          </a:prstGeom>
          <a:noFill/>
          <a:ln w="9525">
            <a:noFill/>
            <a:miter lim="800000"/>
            <a:headEnd type="none" w="sm" len="sm"/>
            <a:tailEnd type="none" w="sm" len="sm"/>
          </a:ln>
        </p:spPr>
        <p:txBody>
          <a:bodyPr>
            <a:spAutoFit/>
          </a:bodyPr>
          <a:lstStyle/>
          <a:p>
            <a:pPr eaLnBrk="0" hangingPunct="0">
              <a:spcBef>
                <a:spcPct val="50000"/>
              </a:spcBef>
            </a:pPr>
            <a:r>
              <a:rPr lang="en-US" altLang="zh-CN" sz="2400">
                <a:solidFill>
                  <a:srgbClr val="FF0000"/>
                </a:solidFill>
                <a:latin typeface="Times New Roman" pitchFamily="18" charset="0"/>
              </a:rPr>
              <a:t>0</a:t>
            </a:r>
          </a:p>
        </p:txBody>
      </p:sp>
      <p:sp>
        <p:nvSpPr>
          <p:cNvPr id="12314" name="Text Box 1055"/>
          <p:cNvSpPr txBox="1">
            <a:spLocks noChangeArrowheads="1"/>
          </p:cNvSpPr>
          <p:nvPr/>
        </p:nvSpPr>
        <p:spPr bwMode="auto">
          <a:xfrm>
            <a:off x="3657600" y="3429000"/>
            <a:ext cx="457200" cy="457200"/>
          </a:xfrm>
          <a:prstGeom prst="rect">
            <a:avLst/>
          </a:prstGeom>
          <a:noFill/>
          <a:ln w="9525">
            <a:noFill/>
            <a:miter lim="800000"/>
            <a:headEnd type="none" w="sm" len="sm"/>
            <a:tailEnd type="none" w="sm" len="sm"/>
          </a:ln>
        </p:spPr>
        <p:txBody>
          <a:bodyPr>
            <a:spAutoFit/>
          </a:bodyPr>
          <a:lstStyle/>
          <a:p>
            <a:pPr eaLnBrk="0" hangingPunct="0">
              <a:spcBef>
                <a:spcPct val="50000"/>
              </a:spcBef>
            </a:pPr>
            <a:r>
              <a:rPr lang="en-US" altLang="zh-CN" sz="2400">
                <a:solidFill>
                  <a:srgbClr val="FF0000"/>
                </a:solidFill>
                <a:latin typeface="Times New Roman" pitchFamily="18" charset="0"/>
              </a:rPr>
              <a:t>0</a:t>
            </a:r>
          </a:p>
        </p:txBody>
      </p:sp>
      <p:sp>
        <p:nvSpPr>
          <p:cNvPr id="12315" name="Text Box 1056"/>
          <p:cNvSpPr txBox="1">
            <a:spLocks noChangeArrowheads="1"/>
          </p:cNvSpPr>
          <p:nvPr/>
        </p:nvSpPr>
        <p:spPr bwMode="auto">
          <a:xfrm>
            <a:off x="8305800" y="1752600"/>
            <a:ext cx="533400" cy="457200"/>
          </a:xfrm>
          <a:prstGeom prst="rect">
            <a:avLst/>
          </a:prstGeom>
          <a:noFill/>
          <a:ln w="9525">
            <a:noFill/>
            <a:miter lim="800000"/>
            <a:headEnd type="none" w="sm" len="sm"/>
            <a:tailEnd type="none" w="sm" len="sm"/>
          </a:ln>
        </p:spPr>
        <p:txBody>
          <a:bodyPr>
            <a:spAutoFit/>
          </a:bodyPr>
          <a:lstStyle/>
          <a:p>
            <a:pPr eaLnBrk="0" hangingPunct="0">
              <a:spcBef>
                <a:spcPct val="50000"/>
              </a:spcBef>
            </a:pPr>
            <a:r>
              <a:rPr lang="en-US" altLang="zh-CN" sz="2400">
                <a:solidFill>
                  <a:srgbClr val="FF0000"/>
                </a:solidFill>
                <a:latin typeface="Times New Roman" pitchFamily="18" charset="0"/>
              </a:rPr>
              <a:t>√</a:t>
            </a:r>
          </a:p>
        </p:txBody>
      </p:sp>
      <p:sp>
        <p:nvSpPr>
          <p:cNvPr id="12316" name="Text Box 1057"/>
          <p:cNvSpPr txBox="1">
            <a:spLocks noChangeArrowheads="1"/>
          </p:cNvSpPr>
          <p:nvPr/>
        </p:nvSpPr>
        <p:spPr bwMode="auto">
          <a:xfrm>
            <a:off x="1752600" y="4876800"/>
            <a:ext cx="533400" cy="457200"/>
          </a:xfrm>
          <a:prstGeom prst="rect">
            <a:avLst/>
          </a:prstGeom>
          <a:noFill/>
          <a:ln w="9525">
            <a:noFill/>
            <a:miter lim="800000"/>
            <a:headEnd type="none" w="sm" len="sm"/>
            <a:tailEnd type="none" w="sm" len="sm"/>
          </a:ln>
        </p:spPr>
        <p:txBody>
          <a:bodyPr>
            <a:spAutoFit/>
          </a:bodyPr>
          <a:lstStyle/>
          <a:p>
            <a:pPr eaLnBrk="0" hangingPunct="0">
              <a:spcBef>
                <a:spcPct val="50000"/>
              </a:spcBef>
            </a:pPr>
            <a:r>
              <a:rPr lang="en-US" altLang="zh-CN" sz="2400">
                <a:solidFill>
                  <a:srgbClr val="FF0000"/>
                </a:solidFill>
                <a:latin typeface="Times New Roman" pitchFamily="18" charset="0"/>
              </a:rPr>
              <a:t>√</a:t>
            </a:r>
          </a:p>
        </p:txBody>
      </p:sp>
      <p:sp>
        <p:nvSpPr>
          <p:cNvPr id="12317" name="Text Box 1058"/>
          <p:cNvSpPr txBox="1">
            <a:spLocks noChangeArrowheads="1"/>
          </p:cNvSpPr>
          <p:nvPr/>
        </p:nvSpPr>
        <p:spPr bwMode="auto">
          <a:xfrm>
            <a:off x="3352800" y="4953000"/>
            <a:ext cx="533400" cy="457200"/>
          </a:xfrm>
          <a:prstGeom prst="rect">
            <a:avLst/>
          </a:prstGeom>
          <a:noFill/>
          <a:ln w="9525">
            <a:noFill/>
            <a:miter lim="800000"/>
            <a:headEnd type="none" w="sm" len="sm"/>
            <a:tailEnd type="none" w="sm" len="sm"/>
          </a:ln>
        </p:spPr>
        <p:txBody>
          <a:bodyPr>
            <a:spAutoFit/>
          </a:bodyPr>
          <a:lstStyle/>
          <a:p>
            <a:pPr eaLnBrk="0" hangingPunct="0">
              <a:spcBef>
                <a:spcPct val="50000"/>
              </a:spcBef>
            </a:pPr>
            <a:r>
              <a:rPr lang="en-US" altLang="zh-CN" sz="2400">
                <a:solidFill>
                  <a:srgbClr val="FF0000"/>
                </a:solidFill>
                <a:latin typeface="Times New Roman" pitchFamily="18" charset="0"/>
              </a:rPr>
              <a:t>√</a:t>
            </a:r>
          </a:p>
        </p:txBody>
      </p:sp>
      <p:sp>
        <p:nvSpPr>
          <p:cNvPr id="12318" name="Text Box 1059"/>
          <p:cNvSpPr txBox="1">
            <a:spLocks noChangeArrowheads="1"/>
          </p:cNvSpPr>
          <p:nvPr/>
        </p:nvSpPr>
        <p:spPr bwMode="auto">
          <a:xfrm>
            <a:off x="3886200" y="4953000"/>
            <a:ext cx="533400" cy="457200"/>
          </a:xfrm>
          <a:prstGeom prst="rect">
            <a:avLst/>
          </a:prstGeom>
          <a:noFill/>
          <a:ln w="9525">
            <a:noFill/>
            <a:miter lim="800000"/>
            <a:headEnd type="none" w="sm" len="sm"/>
            <a:tailEnd type="none" w="sm" len="sm"/>
          </a:ln>
        </p:spPr>
        <p:txBody>
          <a:bodyPr>
            <a:spAutoFit/>
          </a:bodyPr>
          <a:lstStyle/>
          <a:p>
            <a:pPr eaLnBrk="0" hangingPunct="0">
              <a:spcBef>
                <a:spcPct val="50000"/>
              </a:spcBef>
            </a:pPr>
            <a:r>
              <a:rPr lang="en-US" altLang="zh-CN" sz="2400">
                <a:solidFill>
                  <a:srgbClr val="FF0000"/>
                </a:solidFill>
                <a:latin typeface="Times New Roman" pitchFamily="18" charset="0"/>
              </a:rPr>
              <a:t>√</a:t>
            </a:r>
          </a:p>
        </p:txBody>
      </p:sp>
      <p:sp>
        <p:nvSpPr>
          <p:cNvPr id="31" name="Text Box 26"/>
          <p:cNvSpPr txBox="1">
            <a:spLocks noChangeArrowheads="1"/>
          </p:cNvSpPr>
          <p:nvPr/>
        </p:nvSpPr>
        <p:spPr bwMode="auto">
          <a:xfrm>
            <a:off x="6019800" y="240268"/>
            <a:ext cx="2895600" cy="369332"/>
          </a:xfrm>
          <a:prstGeom prst="rect">
            <a:avLst/>
          </a:prstGeom>
          <a:noFill/>
          <a:ln w="9525">
            <a:noFill/>
            <a:miter lim="800000"/>
            <a:headEnd/>
            <a:tailEnd/>
          </a:ln>
        </p:spPr>
        <p:txBody>
          <a:bodyPr wrap="square">
            <a:spAutoFit/>
          </a:bodyPr>
          <a:lstStyle/>
          <a:p>
            <a:r>
              <a:rPr lang="en-US" altLang="zh-CN" b="1" dirty="0" smtClean="0">
                <a:solidFill>
                  <a:schemeClr val="bg1">
                    <a:lumMod val="95000"/>
                  </a:schemeClr>
                </a:solidFill>
              </a:rPr>
              <a:t>《</a:t>
            </a:r>
            <a:r>
              <a:rPr lang="zh-CN" altLang="en-US" b="1" dirty="0" smtClean="0">
                <a:solidFill>
                  <a:schemeClr val="bg1">
                    <a:lumMod val="95000"/>
                  </a:schemeClr>
                </a:solidFill>
              </a:rPr>
              <a:t>通信系统设计与应用</a:t>
            </a:r>
            <a:r>
              <a:rPr lang="en-US" altLang="zh-CN" b="1" dirty="0" smtClean="0">
                <a:solidFill>
                  <a:schemeClr val="bg1">
                    <a:lumMod val="95000"/>
                  </a:schemeClr>
                </a:solidFill>
              </a:rPr>
              <a:t>》</a:t>
            </a:r>
            <a:endParaRPr lang="zh-CN" altLang="en-US" b="1" dirty="0">
              <a:solidFill>
                <a:schemeClr val="bg1">
                  <a:lumMod val="95000"/>
                </a:schemeClr>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slide(fromLeft)">
                                      <p:cBhvr>
                                        <p:cTn id="7"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utoUpdateAnimBg="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Text Box 1026"/>
          <p:cNvSpPr txBox="1">
            <a:spLocks noChangeArrowheads="1"/>
          </p:cNvSpPr>
          <p:nvPr/>
        </p:nvSpPr>
        <p:spPr bwMode="auto">
          <a:xfrm>
            <a:off x="457200" y="623887"/>
            <a:ext cx="7391400" cy="519113"/>
          </a:xfrm>
          <a:prstGeom prst="rect">
            <a:avLst/>
          </a:prstGeom>
          <a:noFill/>
          <a:ln w="9525">
            <a:noFill/>
            <a:miter lim="800000"/>
            <a:headEnd type="none" w="sm" len="sm"/>
            <a:tailEnd type="none" w="sm" len="sm"/>
          </a:ln>
        </p:spPr>
        <p:txBody>
          <a:bodyPr>
            <a:spAutoFit/>
          </a:bodyPr>
          <a:lstStyle/>
          <a:p>
            <a:pPr algn="ctr" eaLnBrk="0" hangingPunct="0">
              <a:spcBef>
                <a:spcPct val="50000"/>
              </a:spcBef>
            </a:pPr>
            <a:r>
              <a:rPr lang="zh-CN" altLang="en-US" sz="2800" b="1" dirty="0" smtClean="0">
                <a:latin typeface="Times New Roman" pitchFamily="18" charset="0"/>
              </a:rPr>
              <a:t>二维奇偶</a:t>
            </a:r>
            <a:r>
              <a:rPr lang="zh-CN" altLang="en-US" sz="2800" b="1" dirty="0">
                <a:latin typeface="Times New Roman" pitchFamily="18" charset="0"/>
              </a:rPr>
              <a:t>监督码接收端检错示例</a:t>
            </a:r>
          </a:p>
        </p:txBody>
      </p:sp>
      <p:graphicFrame>
        <p:nvGraphicFramePr>
          <p:cNvPr id="13314" name="Object 1024"/>
          <p:cNvGraphicFramePr>
            <a:graphicFrameLocks noChangeAspect="1"/>
          </p:cNvGraphicFramePr>
          <p:nvPr/>
        </p:nvGraphicFramePr>
        <p:xfrm>
          <a:off x="304800" y="1143000"/>
          <a:ext cx="7993063" cy="3773488"/>
        </p:xfrm>
        <a:graphic>
          <a:graphicData uri="http://schemas.openxmlformats.org/presentationml/2006/ole">
            <mc:AlternateContent xmlns:mc="http://schemas.openxmlformats.org/markup-compatibility/2006">
              <mc:Choice xmlns:v="urn:schemas-microsoft-com:vml" Requires="v">
                <p:oleObj spid="_x0000_s7182" name="工作表" r:id="rId3" imgW="3915000" imgH="1164240" progId="Excel.Sheet.8">
                  <p:embed/>
                </p:oleObj>
              </mc:Choice>
              <mc:Fallback>
                <p:oleObj name="工作表" r:id="rId3" imgW="3915000" imgH="1164240" progId="Excel.Sheet.8">
                  <p:embed/>
                  <p:pic>
                    <p:nvPicPr>
                      <p:cNvPr id="0" name="Object 102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4800" y="1143000"/>
                        <a:ext cx="7993063" cy="377348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3316" name="Rectangle 1029"/>
          <p:cNvSpPr>
            <a:spLocks noChangeArrowheads="1"/>
          </p:cNvSpPr>
          <p:nvPr/>
        </p:nvSpPr>
        <p:spPr bwMode="auto">
          <a:xfrm>
            <a:off x="1828800" y="1828800"/>
            <a:ext cx="533400" cy="457200"/>
          </a:xfrm>
          <a:prstGeom prst="rect">
            <a:avLst/>
          </a:prstGeom>
          <a:noFill/>
          <a:ln w="9525">
            <a:solidFill>
              <a:srgbClr val="FF0000"/>
            </a:solidFill>
            <a:prstDash val="dash"/>
            <a:miter lim="800000"/>
            <a:headEnd type="none" w="sm" len="sm"/>
            <a:tailEnd type="none" w="sm" len="sm"/>
          </a:ln>
        </p:spPr>
        <p:txBody>
          <a:bodyPr wrap="none" anchor="ctr"/>
          <a:lstStyle/>
          <a:p>
            <a:endParaRPr lang="zh-CN" altLang="en-US"/>
          </a:p>
        </p:txBody>
      </p:sp>
      <p:sp>
        <p:nvSpPr>
          <p:cNvPr id="13317" name="Text Box 1030"/>
          <p:cNvSpPr txBox="1">
            <a:spLocks noChangeArrowheads="1"/>
          </p:cNvSpPr>
          <p:nvPr/>
        </p:nvSpPr>
        <p:spPr bwMode="auto">
          <a:xfrm>
            <a:off x="2057400" y="1905000"/>
            <a:ext cx="457200" cy="457200"/>
          </a:xfrm>
          <a:prstGeom prst="rect">
            <a:avLst/>
          </a:prstGeom>
          <a:noFill/>
          <a:ln w="9525">
            <a:noFill/>
            <a:miter lim="800000"/>
            <a:headEnd type="none" w="sm" len="sm"/>
            <a:tailEnd type="none" w="sm" len="sm"/>
          </a:ln>
        </p:spPr>
        <p:txBody>
          <a:bodyPr>
            <a:spAutoFit/>
          </a:bodyPr>
          <a:lstStyle/>
          <a:p>
            <a:pPr eaLnBrk="0" hangingPunct="0">
              <a:spcBef>
                <a:spcPct val="50000"/>
              </a:spcBef>
            </a:pPr>
            <a:r>
              <a:rPr lang="en-US" altLang="zh-CN" sz="2400">
                <a:solidFill>
                  <a:srgbClr val="FF0000"/>
                </a:solidFill>
                <a:latin typeface="Times New Roman" pitchFamily="18" charset="0"/>
              </a:rPr>
              <a:t>0</a:t>
            </a:r>
          </a:p>
        </p:txBody>
      </p:sp>
      <p:sp>
        <p:nvSpPr>
          <p:cNvPr id="13318" name="Text Box 1032"/>
          <p:cNvSpPr txBox="1">
            <a:spLocks noChangeArrowheads="1"/>
          </p:cNvSpPr>
          <p:nvPr/>
        </p:nvSpPr>
        <p:spPr bwMode="auto">
          <a:xfrm>
            <a:off x="2057400" y="3429000"/>
            <a:ext cx="457200" cy="457200"/>
          </a:xfrm>
          <a:prstGeom prst="rect">
            <a:avLst/>
          </a:prstGeom>
          <a:noFill/>
          <a:ln w="9525">
            <a:noFill/>
            <a:miter lim="800000"/>
            <a:headEnd type="none" w="sm" len="sm"/>
            <a:tailEnd type="none" w="sm" len="sm"/>
          </a:ln>
        </p:spPr>
        <p:txBody>
          <a:bodyPr>
            <a:spAutoFit/>
          </a:bodyPr>
          <a:lstStyle/>
          <a:p>
            <a:pPr eaLnBrk="0" hangingPunct="0">
              <a:spcBef>
                <a:spcPct val="50000"/>
              </a:spcBef>
            </a:pPr>
            <a:r>
              <a:rPr lang="en-US" altLang="zh-CN" sz="2400">
                <a:solidFill>
                  <a:srgbClr val="FF0000"/>
                </a:solidFill>
                <a:latin typeface="Times New Roman" pitchFamily="18" charset="0"/>
              </a:rPr>
              <a:t>1</a:t>
            </a:r>
          </a:p>
        </p:txBody>
      </p:sp>
      <p:sp>
        <p:nvSpPr>
          <p:cNvPr id="13319" name="Text Box 1033"/>
          <p:cNvSpPr txBox="1">
            <a:spLocks noChangeArrowheads="1"/>
          </p:cNvSpPr>
          <p:nvPr/>
        </p:nvSpPr>
        <p:spPr bwMode="auto">
          <a:xfrm>
            <a:off x="1524000" y="5715000"/>
            <a:ext cx="5486400" cy="519113"/>
          </a:xfrm>
          <a:prstGeom prst="rect">
            <a:avLst/>
          </a:prstGeom>
          <a:solidFill>
            <a:srgbClr val="99CCFF"/>
          </a:solidFill>
          <a:ln w="9525">
            <a:noFill/>
            <a:miter lim="800000"/>
            <a:headEnd type="none" w="sm" len="sm"/>
            <a:tailEnd type="none" w="sm" len="sm"/>
          </a:ln>
        </p:spPr>
        <p:txBody>
          <a:bodyPr>
            <a:spAutoFit/>
          </a:bodyPr>
          <a:lstStyle/>
          <a:p>
            <a:pPr algn="ctr" eaLnBrk="0" hangingPunct="0">
              <a:spcBef>
                <a:spcPct val="50000"/>
              </a:spcBef>
            </a:pPr>
            <a:r>
              <a:rPr lang="zh-CN" altLang="en-US" sz="2800" b="1">
                <a:latin typeface="Times New Roman" pitchFamily="18" charset="0"/>
                <a:ea typeface="楷体_GB2312" pitchFamily="49" charset="-122"/>
              </a:rPr>
              <a:t>有可能检测出偶数个误码。</a:t>
            </a:r>
          </a:p>
        </p:txBody>
      </p:sp>
      <p:sp>
        <p:nvSpPr>
          <p:cNvPr id="13320" name="Text Box 1034"/>
          <p:cNvSpPr txBox="1">
            <a:spLocks noChangeArrowheads="1"/>
          </p:cNvSpPr>
          <p:nvPr/>
        </p:nvSpPr>
        <p:spPr bwMode="auto">
          <a:xfrm>
            <a:off x="8305800" y="2286000"/>
            <a:ext cx="533400" cy="457200"/>
          </a:xfrm>
          <a:prstGeom prst="rect">
            <a:avLst/>
          </a:prstGeom>
          <a:noFill/>
          <a:ln w="9525">
            <a:noFill/>
            <a:miter lim="800000"/>
            <a:headEnd type="none" w="sm" len="sm"/>
            <a:tailEnd type="none" w="sm" len="sm"/>
          </a:ln>
        </p:spPr>
        <p:txBody>
          <a:bodyPr>
            <a:spAutoFit/>
          </a:bodyPr>
          <a:lstStyle/>
          <a:p>
            <a:pPr eaLnBrk="0" hangingPunct="0">
              <a:spcBef>
                <a:spcPct val="50000"/>
              </a:spcBef>
            </a:pPr>
            <a:r>
              <a:rPr lang="en-US" altLang="zh-CN" sz="2400">
                <a:solidFill>
                  <a:srgbClr val="FF0000"/>
                </a:solidFill>
                <a:latin typeface="Times New Roman" pitchFamily="18" charset="0"/>
              </a:rPr>
              <a:t>√</a:t>
            </a:r>
          </a:p>
        </p:txBody>
      </p:sp>
      <p:sp>
        <p:nvSpPr>
          <p:cNvPr id="13321" name="Text Box 1035"/>
          <p:cNvSpPr txBox="1">
            <a:spLocks noChangeArrowheads="1"/>
          </p:cNvSpPr>
          <p:nvPr/>
        </p:nvSpPr>
        <p:spPr bwMode="auto">
          <a:xfrm>
            <a:off x="8305800" y="2819400"/>
            <a:ext cx="533400" cy="457200"/>
          </a:xfrm>
          <a:prstGeom prst="rect">
            <a:avLst/>
          </a:prstGeom>
          <a:noFill/>
          <a:ln w="9525">
            <a:noFill/>
            <a:miter lim="800000"/>
            <a:headEnd type="none" w="sm" len="sm"/>
            <a:tailEnd type="none" w="sm" len="sm"/>
          </a:ln>
        </p:spPr>
        <p:txBody>
          <a:bodyPr>
            <a:spAutoFit/>
          </a:bodyPr>
          <a:lstStyle/>
          <a:p>
            <a:pPr eaLnBrk="0" hangingPunct="0">
              <a:spcBef>
                <a:spcPct val="50000"/>
              </a:spcBef>
            </a:pPr>
            <a:r>
              <a:rPr lang="en-US" altLang="zh-CN" sz="2400">
                <a:solidFill>
                  <a:srgbClr val="FF0000"/>
                </a:solidFill>
                <a:latin typeface="Times New Roman" pitchFamily="18" charset="0"/>
              </a:rPr>
              <a:t>√</a:t>
            </a:r>
          </a:p>
        </p:txBody>
      </p:sp>
      <p:sp>
        <p:nvSpPr>
          <p:cNvPr id="13322" name="Text Box 1037"/>
          <p:cNvSpPr txBox="1">
            <a:spLocks noChangeArrowheads="1"/>
          </p:cNvSpPr>
          <p:nvPr/>
        </p:nvSpPr>
        <p:spPr bwMode="auto">
          <a:xfrm>
            <a:off x="8382000" y="3886200"/>
            <a:ext cx="533400" cy="457200"/>
          </a:xfrm>
          <a:prstGeom prst="rect">
            <a:avLst/>
          </a:prstGeom>
          <a:noFill/>
          <a:ln w="9525">
            <a:noFill/>
            <a:miter lim="800000"/>
            <a:headEnd type="none" w="sm" len="sm"/>
            <a:tailEnd type="none" w="sm" len="sm"/>
          </a:ln>
        </p:spPr>
        <p:txBody>
          <a:bodyPr>
            <a:spAutoFit/>
          </a:bodyPr>
          <a:lstStyle/>
          <a:p>
            <a:pPr eaLnBrk="0" hangingPunct="0">
              <a:spcBef>
                <a:spcPct val="50000"/>
              </a:spcBef>
            </a:pPr>
            <a:r>
              <a:rPr lang="en-US" altLang="zh-CN" sz="2400">
                <a:solidFill>
                  <a:srgbClr val="FF0000"/>
                </a:solidFill>
                <a:latin typeface="Times New Roman" pitchFamily="18" charset="0"/>
              </a:rPr>
              <a:t>√</a:t>
            </a:r>
          </a:p>
        </p:txBody>
      </p:sp>
      <p:sp>
        <p:nvSpPr>
          <p:cNvPr id="13323" name="Text Box 1038"/>
          <p:cNvSpPr txBox="1">
            <a:spLocks noChangeArrowheads="1"/>
          </p:cNvSpPr>
          <p:nvPr/>
        </p:nvSpPr>
        <p:spPr bwMode="auto">
          <a:xfrm>
            <a:off x="8382000" y="4343400"/>
            <a:ext cx="533400" cy="457200"/>
          </a:xfrm>
          <a:prstGeom prst="rect">
            <a:avLst/>
          </a:prstGeom>
          <a:noFill/>
          <a:ln w="9525">
            <a:noFill/>
            <a:miter lim="800000"/>
            <a:headEnd type="none" w="sm" len="sm"/>
            <a:tailEnd type="none" w="sm" len="sm"/>
          </a:ln>
        </p:spPr>
        <p:txBody>
          <a:bodyPr>
            <a:spAutoFit/>
          </a:bodyPr>
          <a:lstStyle/>
          <a:p>
            <a:pPr eaLnBrk="0" hangingPunct="0">
              <a:spcBef>
                <a:spcPct val="50000"/>
              </a:spcBef>
            </a:pPr>
            <a:r>
              <a:rPr lang="en-US" altLang="zh-CN" sz="2400">
                <a:solidFill>
                  <a:srgbClr val="FF0000"/>
                </a:solidFill>
                <a:latin typeface="Times New Roman" pitchFamily="18" charset="0"/>
              </a:rPr>
              <a:t>√</a:t>
            </a:r>
          </a:p>
        </p:txBody>
      </p:sp>
      <p:sp>
        <p:nvSpPr>
          <p:cNvPr id="13324" name="Text Box 1039"/>
          <p:cNvSpPr txBox="1">
            <a:spLocks noChangeArrowheads="1"/>
          </p:cNvSpPr>
          <p:nvPr/>
        </p:nvSpPr>
        <p:spPr bwMode="auto">
          <a:xfrm>
            <a:off x="2286000" y="4953000"/>
            <a:ext cx="533400" cy="457200"/>
          </a:xfrm>
          <a:prstGeom prst="rect">
            <a:avLst/>
          </a:prstGeom>
          <a:noFill/>
          <a:ln w="9525">
            <a:noFill/>
            <a:miter lim="800000"/>
            <a:headEnd type="none" w="sm" len="sm"/>
            <a:tailEnd type="none" w="sm" len="sm"/>
          </a:ln>
        </p:spPr>
        <p:txBody>
          <a:bodyPr>
            <a:spAutoFit/>
          </a:bodyPr>
          <a:lstStyle/>
          <a:p>
            <a:pPr eaLnBrk="0" hangingPunct="0">
              <a:spcBef>
                <a:spcPct val="50000"/>
              </a:spcBef>
            </a:pPr>
            <a:r>
              <a:rPr lang="en-US" altLang="zh-CN" sz="2400">
                <a:solidFill>
                  <a:srgbClr val="FF0000"/>
                </a:solidFill>
                <a:latin typeface="Times New Roman" pitchFamily="18" charset="0"/>
              </a:rPr>
              <a:t>√</a:t>
            </a:r>
          </a:p>
        </p:txBody>
      </p:sp>
      <p:sp>
        <p:nvSpPr>
          <p:cNvPr id="13325" name="Text Box 1040"/>
          <p:cNvSpPr txBox="1">
            <a:spLocks noChangeArrowheads="1"/>
          </p:cNvSpPr>
          <p:nvPr/>
        </p:nvSpPr>
        <p:spPr bwMode="auto">
          <a:xfrm>
            <a:off x="2743200" y="4953000"/>
            <a:ext cx="533400" cy="457200"/>
          </a:xfrm>
          <a:prstGeom prst="rect">
            <a:avLst/>
          </a:prstGeom>
          <a:noFill/>
          <a:ln w="9525">
            <a:noFill/>
            <a:miter lim="800000"/>
            <a:headEnd type="none" w="sm" len="sm"/>
            <a:tailEnd type="none" w="sm" len="sm"/>
          </a:ln>
        </p:spPr>
        <p:txBody>
          <a:bodyPr>
            <a:spAutoFit/>
          </a:bodyPr>
          <a:lstStyle/>
          <a:p>
            <a:pPr eaLnBrk="0" hangingPunct="0">
              <a:spcBef>
                <a:spcPct val="50000"/>
              </a:spcBef>
            </a:pPr>
            <a:r>
              <a:rPr lang="en-US" altLang="zh-CN" sz="2400">
                <a:solidFill>
                  <a:srgbClr val="FF0000"/>
                </a:solidFill>
                <a:latin typeface="Times New Roman" pitchFamily="18" charset="0"/>
              </a:rPr>
              <a:t>√</a:t>
            </a:r>
          </a:p>
        </p:txBody>
      </p:sp>
      <p:sp>
        <p:nvSpPr>
          <p:cNvPr id="13326" name="Text Box 1041"/>
          <p:cNvSpPr txBox="1">
            <a:spLocks noChangeArrowheads="1"/>
          </p:cNvSpPr>
          <p:nvPr/>
        </p:nvSpPr>
        <p:spPr bwMode="auto">
          <a:xfrm>
            <a:off x="4343400" y="4953000"/>
            <a:ext cx="533400" cy="457200"/>
          </a:xfrm>
          <a:prstGeom prst="rect">
            <a:avLst/>
          </a:prstGeom>
          <a:noFill/>
          <a:ln w="9525">
            <a:noFill/>
            <a:miter lim="800000"/>
            <a:headEnd type="none" w="sm" len="sm"/>
            <a:tailEnd type="none" w="sm" len="sm"/>
          </a:ln>
        </p:spPr>
        <p:txBody>
          <a:bodyPr>
            <a:spAutoFit/>
          </a:bodyPr>
          <a:lstStyle/>
          <a:p>
            <a:pPr eaLnBrk="0" hangingPunct="0">
              <a:spcBef>
                <a:spcPct val="50000"/>
              </a:spcBef>
            </a:pPr>
            <a:r>
              <a:rPr lang="en-US" altLang="zh-CN" sz="2400">
                <a:solidFill>
                  <a:srgbClr val="FF0000"/>
                </a:solidFill>
                <a:latin typeface="Times New Roman" pitchFamily="18" charset="0"/>
              </a:rPr>
              <a:t>√</a:t>
            </a:r>
          </a:p>
        </p:txBody>
      </p:sp>
      <p:sp>
        <p:nvSpPr>
          <p:cNvPr id="13327" name="Text Box 1043"/>
          <p:cNvSpPr txBox="1">
            <a:spLocks noChangeArrowheads="1"/>
          </p:cNvSpPr>
          <p:nvPr/>
        </p:nvSpPr>
        <p:spPr bwMode="auto">
          <a:xfrm>
            <a:off x="6019800" y="4953000"/>
            <a:ext cx="533400" cy="457200"/>
          </a:xfrm>
          <a:prstGeom prst="rect">
            <a:avLst/>
          </a:prstGeom>
          <a:noFill/>
          <a:ln w="9525">
            <a:noFill/>
            <a:miter lim="800000"/>
            <a:headEnd type="none" w="sm" len="sm"/>
            <a:tailEnd type="none" w="sm" len="sm"/>
          </a:ln>
        </p:spPr>
        <p:txBody>
          <a:bodyPr>
            <a:spAutoFit/>
          </a:bodyPr>
          <a:lstStyle/>
          <a:p>
            <a:pPr eaLnBrk="0" hangingPunct="0">
              <a:spcBef>
                <a:spcPct val="50000"/>
              </a:spcBef>
            </a:pPr>
            <a:r>
              <a:rPr lang="en-US" altLang="zh-CN" sz="2400">
                <a:solidFill>
                  <a:srgbClr val="FF0000"/>
                </a:solidFill>
                <a:latin typeface="Times New Roman" pitchFamily="18" charset="0"/>
              </a:rPr>
              <a:t>√</a:t>
            </a:r>
          </a:p>
        </p:txBody>
      </p:sp>
      <p:sp>
        <p:nvSpPr>
          <p:cNvPr id="13328" name="Text Box 1044"/>
          <p:cNvSpPr txBox="1">
            <a:spLocks noChangeArrowheads="1"/>
          </p:cNvSpPr>
          <p:nvPr/>
        </p:nvSpPr>
        <p:spPr bwMode="auto">
          <a:xfrm>
            <a:off x="6553200" y="4953000"/>
            <a:ext cx="533400" cy="457200"/>
          </a:xfrm>
          <a:prstGeom prst="rect">
            <a:avLst/>
          </a:prstGeom>
          <a:noFill/>
          <a:ln w="9525">
            <a:noFill/>
            <a:miter lim="800000"/>
            <a:headEnd type="none" w="sm" len="sm"/>
            <a:tailEnd type="none" w="sm" len="sm"/>
          </a:ln>
        </p:spPr>
        <p:txBody>
          <a:bodyPr>
            <a:spAutoFit/>
          </a:bodyPr>
          <a:lstStyle/>
          <a:p>
            <a:pPr eaLnBrk="0" hangingPunct="0">
              <a:spcBef>
                <a:spcPct val="50000"/>
              </a:spcBef>
            </a:pPr>
            <a:r>
              <a:rPr lang="en-US" altLang="zh-CN" sz="2400">
                <a:solidFill>
                  <a:srgbClr val="FF0000"/>
                </a:solidFill>
                <a:latin typeface="Times New Roman" pitchFamily="18" charset="0"/>
              </a:rPr>
              <a:t>√</a:t>
            </a:r>
          </a:p>
        </p:txBody>
      </p:sp>
      <p:sp>
        <p:nvSpPr>
          <p:cNvPr id="13329" name="Text Box 1045"/>
          <p:cNvSpPr txBox="1">
            <a:spLocks noChangeArrowheads="1"/>
          </p:cNvSpPr>
          <p:nvPr/>
        </p:nvSpPr>
        <p:spPr bwMode="auto">
          <a:xfrm>
            <a:off x="7315200" y="4953000"/>
            <a:ext cx="533400" cy="457200"/>
          </a:xfrm>
          <a:prstGeom prst="rect">
            <a:avLst/>
          </a:prstGeom>
          <a:noFill/>
          <a:ln w="9525">
            <a:noFill/>
            <a:miter lim="800000"/>
            <a:headEnd type="none" w="sm" len="sm"/>
            <a:tailEnd type="none" w="sm" len="sm"/>
          </a:ln>
        </p:spPr>
        <p:txBody>
          <a:bodyPr>
            <a:spAutoFit/>
          </a:bodyPr>
          <a:lstStyle/>
          <a:p>
            <a:pPr eaLnBrk="0" hangingPunct="0">
              <a:spcBef>
                <a:spcPct val="50000"/>
              </a:spcBef>
            </a:pPr>
            <a:r>
              <a:rPr lang="en-US" altLang="zh-CN" sz="2400">
                <a:solidFill>
                  <a:srgbClr val="FF0000"/>
                </a:solidFill>
                <a:latin typeface="Times New Roman" pitchFamily="18" charset="0"/>
              </a:rPr>
              <a:t>√</a:t>
            </a:r>
          </a:p>
        </p:txBody>
      </p:sp>
      <p:sp>
        <p:nvSpPr>
          <p:cNvPr id="13330" name="Text Box 1046"/>
          <p:cNvSpPr txBox="1">
            <a:spLocks noChangeArrowheads="1"/>
          </p:cNvSpPr>
          <p:nvPr/>
        </p:nvSpPr>
        <p:spPr bwMode="auto">
          <a:xfrm>
            <a:off x="4953000" y="4876800"/>
            <a:ext cx="533400" cy="457200"/>
          </a:xfrm>
          <a:prstGeom prst="rect">
            <a:avLst/>
          </a:prstGeom>
          <a:noFill/>
          <a:ln w="9525">
            <a:noFill/>
            <a:miter lim="800000"/>
            <a:headEnd type="none" w="sm" len="sm"/>
            <a:tailEnd type="none" w="sm" len="sm"/>
          </a:ln>
        </p:spPr>
        <p:txBody>
          <a:bodyPr>
            <a:spAutoFit/>
          </a:bodyPr>
          <a:lstStyle/>
          <a:p>
            <a:pPr eaLnBrk="0" hangingPunct="0">
              <a:spcBef>
                <a:spcPct val="50000"/>
              </a:spcBef>
            </a:pPr>
            <a:r>
              <a:rPr lang="en-US" altLang="zh-CN" sz="2400">
                <a:solidFill>
                  <a:srgbClr val="FF0000"/>
                </a:solidFill>
                <a:latin typeface="Times New Roman" pitchFamily="18" charset="0"/>
              </a:rPr>
              <a:t>√</a:t>
            </a:r>
          </a:p>
        </p:txBody>
      </p:sp>
      <p:sp>
        <p:nvSpPr>
          <p:cNvPr id="13331" name="Rectangle 1047"/>
          <p:cNvSpPr>
            <a:spLocks noChangeArrowheads="1"/>
          </p:cNvSpPr>
          <p:nvPr/>
        </p:nvSpPr>
        <p:spPr bwMode="auto">
          <a:xfrm>
            <a:off x="1828800" y="3352800"/>
            <a:ext cx="533400" cy="457200"/>
          </a:xfrm>
          <a:prstGeom prst="rect">
            <a:avLst/>
          </a:prstGeom>
          <a:noFill/>
          <a:ln w="9525">
            <a:solidFill>
              <a:srgbClr val="FF0000"/>
            </a:solidFill>
            <a:prstDash val="dash"/>
            <a:miter lim="800000"/>
            <a:headEnd type="none" w="sm" len="sm"/>
            <a:tailEnd type="none" w="sm" len="sm"/>
          </a:ln>
        </p:spPr>
        <p:txBody>
          <a:bodyPr wrap="none" anchor="ctr"/>
          <a:lstStyle/>
          <a:p>
            <a:endParaRPr lang="zh-CN" altLang="en-US"/>
          </a:p>
        </p:txBody>
      </p:sp>
      <p:sp>
        <p:nvSpPr>
          <p:cNvPr id="13332" name="Rectangle 1048"/>
          <p:cNvSpPr>
            <a:spLocks noChangeArrowheads="1"/>
          </p:cNvSpPr>
          <p:nvPr/>
        </p:nvSpPr>
        <p:spPr bwMode="auto">
          <a:xfrm>
            <a:off x="3429000" y="3352800"/>
            <a:ext cx="533400" cy="457200"/>
          </a:xfrm>
          <a:prstGeom prst="rect">
            <a:avLst/>
          </a:prstGeom>
          <a:noFill/>
          <a:ln w="9525">
            <a:solidFill>
              <a:srgbClr val="FF0000"/>
            </a:solidFill>
            <a:prstDash val="dash"/>
            <a:miter lim="800000"/>
            <a:headEnd type="none" w="sm" len="sm"/>
            <a:tailEnd type="none" w="sm" len="sm"/>
          </a:ln>
        </p:spPr>
        <p:txBody>
          <a:bodyPr wrap="none" anchor="ctr"/>
          <a:lstStyle/>
          <a:p>
            <a:endParaRPr lang="zh-CN" altLang="en-US"/>
          </a:p>
        </p:txBody>
      </p:sp>
      <p:sp>
        <p:nvSpPr>
          <p:cNvPr id="13333" name="Text Box 1049"/>
          <p:cNvSpPr txBox="1">
            <a:spLocks noChangeArrowheads="1"/>
          </p:cNvSpPr>
          <p:nvPr/>
        </p:nvSpPr>
        <p:spPr bwMode="auto">
          <a:xfrm>
            <a:off x="2057400" y="1905000"/>
            <a:ext cx="457200" cy="457200"/>
          </a:xfrm>
          <a:prstGeom prst="rect">
            <a:avLst/>
          </a:prstGeom>
          <a:noFill/>
          <a:ln w="9525">
            <a:noFill/>
            <a:miter lim="800000"/>
            <a:headEnd type="none" w="sm" len="sm"/>
            <a:tailEnd type="none" w="sm" len="sm"/>
          </a:ln>
        </p:spPr>
        <p:txBody>
          <a:bodyPr>
            <a:spAutoFit/>
          </a:bodyPr>
          <a:lstStyle/>
          <a:p>
            <a:pPr eaLnBrk="0" hangingPunct="0">
              <a:spcBef>
                <a:spcPct val="50000"/>
              </a:spcBef>
            </a:pPr>
            <a:r>
              <a:rPr lang="en-US" altLang="zh-CN" sz="2400">
                <a:solidFill>
                  <a:srgbClr val="FF0000"/>
                </a:solidFill>
                <a:latin typeface="Times New Roman" pitchFamily="18" charset="0"/>
              </a:rPr>
              <a:t>0</a:t>
            </a:r>
          </a:p>
        </p:txBody>
      </p:sp>
      <p:sp>
        <p:nvSpPr>
          <p:cNvPr id="13334" name="Text Box 1050"/>
          <p:cNvSpPr txBox="1">
            <a:spLocks noChangeArrowheads="1"/>
          </p:cNvSpPr>
          <p:nvPr/>
        </p:nvSpPr>
        <p:spPr bwMode="auto">
          <a:xfrm>
            <a:off x="3657600" y="3429000"/>
            <a:ext cx="457200" cy="457200"/>
          </a:xfrm>
          <a:prstGeom prst="rect">
            <a:avLst/>
          </a:prstGeom>
          <a:noFill/>
          <a:ln w="9525">
            <a:noFill/>
            <a:miter lim="800000"/>
            <a:headEnd type="none" w="sm" len="sm"/>
            <a:tailEnd type="none" w="sm" len="sm"/>
          </a:ln>
        </p:spPr>
        <p:txBody>
          <a:bodyPr>
            <a:spAutoFit/>
          </a:bodyPr>
          <a:lstStyle/>
          <a:p>
            <a:pPr eaLnBrk="0" hangingPunct="0">
              <a:spcBef>
                <a:spcPct val="50000"/>
              </a:spcBef>
            </a:pPr>
            <a:r>
              <a:rPr lang="en-US" altLang="zh-CN" sz="2400">
                <a:solidFill>
                  <a:srgbClr val="FF0000"/>
                </a:solidFill>
                <a:latin typeface="Times New Roman" pitchFamily="18" charset="0"/>
              </a:rPr>
              <a:t>0</a:t>
            </a:r>
          </a:p>
        </p:txBody>
      </p:sp>
      <p:sp>
        <p:nvSpPr>
          <p:cNvPr id="13335" name="Text Box 1052"/>
          <p:cNvSpPr txBox="1">
            <a:spLocks noChangeArrowheads="1"/>
          </p:cNvSpPr>
          <p:nvPr/>
        </p:nvSpPr>
        <p:spPr bwMode="auto">
          <a:xfrm>
            <a:off x="1752600" y="4876800"/>
            <a:ext cx="533400" cy="457200"/>
          </a:xfrm>
          <a:prstGeom prst="rect">
            <a:avLst/>
          </a:prstGeom>
          <a:noFill/>
          <a:ln w="9525">
            <a:noFill/>
            <a:miter lim="800000"/>
            <a:headEnd type="none" w="sm" len="sm"/>
            <a:tailEnd type="none" w="sm" len="sm"/>
          </a:ln>
        </p:spPr>
        <p:txBody>
          <a:bodyPr>
            <a:spAutoFit/>
          </a:bodyPr>
          <a:lstStyle/>
          <a:p>
            <a:pPr eaLnBrk="0" hangingPunct="0">
              <a:spcBef>
                <a:spcPct val="50000"/>
              </a:spcBef>
            </a:pPr>
            <a:r>
              <a:rPr lang="en-US" altLang="zh-CN" sz="2400">
                <a:solidFill>
                  <a:srgbClr val="FF0000"/>
                </a:solidFill>
                <a:latin typeface="Times New Roman" pitchFamily="18" charset="0"/>
              </a:rPr>
              <a:t>√</a:t>
            </a:r>
          </a:p>
        </p:txBody>
      </p:sp>
      <p:sp>
        <p:nvSpPr>
          <p:cNvPr id="13336" name="Text Box 1054"/>
          <p:cNvSpPr txBox="1">
            <a:spLocks noChangeArrowheads="1"/>
          </p:cNvSpPr>
          <p:nvPr/>
        </p:nvSpPr>
        <p:spPr bwMode="auto">
          <a:xfrm>
            <a:off x="3886200" y="4953000"/>
            <a:ext cx="533400" cy="457200"/>
          </a:xfrm>
          <a:prstGeom prst="rect">
            <a:avLst/>
          </a:prstGeom>
          <a:noFill/>
          <a:ln w="9525">
            <a:noFill/>
            <a:miter lim="800000"/>
            <a:headEnd type="none" w="sm" len="sm"/>
            <a:tailEnd type="none" w="sm" len="sm"/>
          </a:ln>
        </p:spPr>
        <p:txBody>
          <a:bodyPr>
            <a:spAutoFit/>
          </a:bodyPr>
          <a:lstStyle/>
          <a:p>
            <a:pPr eaLnBrk="0" hangingPunct="0">
              <a:spcBef>
                <a:spcPct val="50000"/>
              </a:spcBef>
            </a:pPr>
            <a:r>
              <a:rPr lang="en-US" altLang="zh-CN" sz="2400">
                <a:solidFill>
                  <a:srgbClr val="FF0000"/>
                </a:solidFill>
                <a:latin typeface="Times New Roman" pitchFamily="18" charset="0"/>
              </a:rPr>
              <a:t>√</a:t>
            </a:r>
          </a:p>
        </p:txBody>
      </p:sp>
      <p:sp>
        <p:nvSpPr>
          <p:cNvPr id="13337" name="Rectangle 1055"/>
          <p:cNvSpPr>
            <a:spLocks noChangeArrowheads="1"/>
          </p:cNvSpPr>
          <p:nvPr/>
        </p:nvSpPr>
        <p:spPr bwMode="auto">
          <a:xfrm>
            <a:off x="5562600" y="1828800"/>
            <a:ext cx="533400" cy="457200"/>
          </a:xfrm>
          <a:prstGeom prst="rect">
            <a:avLst/>
          </a:prstGeom>
          <a:noFill/>
          <a:ln w="9525">
            <a:solidFill>
              <a:srgbClr val="FF0000"/>
            </a:solidFill>
            <a:prstDash val="dash"/>
            <a:miter lim="800000"/>
            <a:headEnd type="none" w="sm" len="sm"/>
            <a:tailEnd type="none" w="sm" len="sm"/>
          </a:ln>
        </p:spPr>
        <p:txBody>
          <a:bodyPr wrap="none" anchor="ctr"/>
          <a:lstStyle/>
          <a:p>
            <a:endParaRPr lang="zh-CN" altLang="en-US"/>
          </a:p>
        </p:txBody>
      </p:sp>
      <p:sp>
        <p:nvSpPr>
          <p:cNvPr id="13338" name="Text Box 1056"/>
          <p:cNvSpPr txBox="1">
            <a:spLocks noChangeArrowheads="1"/>
          </p:cNvSpPr>
          <p:nvPr/>
        </p:nvSpPr>
        <p:spPr bwMode="auto">
          <a:xfrm>
            <a:off x="5791200" y="1905000"/>
            <a:ext cx="457200" cy="457200"/>
          </a:xfrm>
          <a:prstGeom prst="rect">
            <a:avLst/>
          </a:prstGeom>
          <a:noFill/>
          <a:ln w="9525">
            <a:noFill/>
            <a:miter lim="800000"/>
            <a:headEnd type="none" w="sm" len="sm"/>
            <a:tailEnd type="none" w="sm" len="sm"/>
          </a:ln>
        </p:spPr>
        <p:txBody>
          <a:bodyPr>
            <a:spAutoFit/>
          </a:bodyPr>
          <a:lstStyle/>
          <a:p>
            <a:pPr eaLnBrk="0" hangingPunct="0">
              <a:spcBef>
                <a:spcPct val="50000"/>
              </a:spcBef>
            </a:pPr>
            <a:r>
              <a:rPr lang="en-US" altLang="zh-CN" sz="2400">
                <a:solidFill>
                  <a:srgbClr val="FF0000"/>
                </a:solidFill>
                <a:latin typeface="Times New Roman" pitchFamily="18" charset="0"/>
              </a:rPr>
              <a:t>1</a:t>
            </a:r>
          </a:p>
        </p:txBody>
      </p:sp>
      <p:sp>
        <p:nvSpPr>
          <p:cNvPr id="13339" name="Text Box 1061"/>
          <p:cNvSpPr txBox="1">
            <a:spLocks noChangeArrowheads="1"/>
          </p:cNvSpPr>
          <p:nvPr/>
        </p:nvSpPr>
        <p:spPr bwMode="auto">
          <a:xfrm>
            <a:off x="8305800" y="3429000"/>
            <a:ext cx="533400" cy="457200"/>
          </a:xfrm>
          <a:prstGeom prst="rect">
            <a:avLst/>
          </a:prstGeom>
          <a:noFill/>
          <a:ln w="9525">
            <a:noFill/>
            <a:miter lim="800000"/>
            <a:headEnd type="none" w="sm" len="sm"/>
            <a:tailEnd type="none" w="sm" len="sm"/>
          </a:ln>
        </p:spPr>
        <p:txBody>
          <a:bodyPr>
            <a:spAutoFit/>
          </a:bodyPr>
          <a:lstStyle/>
          <a:p>
            <a:pPr eaLnBrk="0" hangingPunct="0">
              <a:spcBef>
                <a:spcPct val="50000"/>
              </a:spcBef>
            </a:pPr>
            <a:r>
              <a:rPr lang="en-US" altLang="zh-CN" sz="2400">
                <a:solidFill>
                  <a:srgbClr val="FF0000"/>
                </a:solidFill>
                <a:latin typeface="Times New Roman" pitchFamily="18" charset="0"/>
              </a:rPr>
              <a:t>√</a:t>
            </a:r>
          </a:p>
        </p:txBody>
      </p:sp>
      <p:sp>
        <p:nvSpPr>
          <p:cNvPr id="13340" name="Text Box 1062"/>
          <p:cNvSpPr txBox="1">
            <a:spLocks noChangeArrowheads="1"/>
          </p:cNvSpPr>
          <p:nvPr/>
        </p:nvSpPr>
        <p:spPr bwMode="auto">
          <a:xfrm>
            <a:off x="8305800" y="1828800"/>
            <a:ext cx="533400" cy="457200"/>
          </a:xfrm>
          <a:prstGeom prst="rect">
            <a:avLst/>
          </a:prstGeom>
          <a:noFill/>
          <a:ln w="9525">
            <a:noFill/>
            <a:miter lim="800000"/>
            <a:headEnd type="none" w="sm" len="sm"/>
            <a:tailEnd type="none" w="sm" len="sm"/>
          </a:ln>
        </p:spPr>
        <p:txBody>
          <a:bodyPr>
            <a:spAutoFit/>
          </a:bodyPr>
          <a:lstStyle/>
          <a:p>
            <a:pPr eaLnBrk="0" hangingPunct="0">
              <a:spcBef>
                <a:spcPct val="50000"/>
              </a:spcBef>
            </a:pPr>
            <a:r>
              <a:rPr lang="en-US" altLang="zh-CN" sz="2400">
                <a:solidFill>
                  <a:srgbClr val="FF0000"/>
                </a:solidFill>
                <a:latin typeface="Times New Roman" pitchFamily="18" charset="0"/>
              </a:rPr>
              <a:t>√</a:t>
            </a:r>
          </a:p>
        </p:txBody>
      </p:sp>
      <p:sp>
        <p:nvSpPr>
          <p:cNvPr id="13341" name="Text Box 1063"/>
          <p:cNvSpPr txBox="1">
            <a:spLocks noChangeArrowheads="1"/>
          </p:cNvSpPr>
          <p:nvPr/>
        </p:nvSpPr>
        <p:spPr bwMode="auto">
          <a:xfrm>
            <a:off x="3352800" y="4953000"/>
            <a:ext cx="533400" cy="457200"/>
          </a:xfrm>
          <a:prstGeom prst="rect">
            <a:avLst/>
          </a:prstGeom>
          <a:noFill/>
          <a:ln w="9525">
            <a:noFill/>
            <a:miter lim="800000"/>
            <a:headEnd type="none" w="sm" len="sm"/>
            <a:tailEnd type="none" w="sm" len="sm"/>
          </a:ln>
        </p:spPr>
        <p:txBody>
          <a:bodyPr>
            <a:spAutoFit/>
          </a:bodyPr>
          <a:lstStyle/>
          <a:p>
            <a:pPr eaLnBrk="0" hangingPunct="0">
              <a:spcBef>
                <a:spcPct val="50000"/>
              </a:spcBef>
            </a:pPr>
            <a:r>
              <a:rPr lang="en-US" altLang="zh-CN" sz="2400">
                <a:solidFill>
                  <a:srgbClr val="FF0000"/>
                </a:solidFill>
                <a:latin typeface="Times New Roman" pitchFamily="18" charset="0"/>
              </a:rPr>
              <a:t>×</a:t>
            </a:r>
          </a:p>
        </p:txBody>
      </p:sp>
      <p:sp>
        <p:nvSpPr>
          <p:cNvPr id="13342" name="Text Box 1064"/>
          <p:cNvSpPr txBox="1">
            <a:spLocks noChangeArrowheads="1"/>
          </p:cNvSpPr>
          <p:nvPr/>
        </p:nvSpPr>
        <p:spPr bwMode="auto">
          <a:xfrm>
            <a:off x="5562600" y="4953000"/>
            <a:ext cx="533400" cy="457200"/>
          </a:xfrm>
          <a:prstGeom prst="rect">
            <a:avLst/>
          </a:prstGeom>
          <a:noFill/>
          <a:ln w="9525">
            <a:noFill/>
            <a:miter lim="800000"/>
            <a:headEnd type="none" w="sm" len="sm"/>
            <a:tailEnd type="none" w="sm" len="sm"/>
          </a:ln>
        </p:spPr>
        <p:txBody>
          <a:bodyPr>
            <a:spAutoFit/>
          </a:bodyPr>
          <a:lstStyle/>
          <a:p>
            <a:pPr eaLnBrk="0" hangingPunct="0">
              <a:spcBef>
                <a:spcPct val="50000"/>
              </a:spcBef>
            </a:pPr>
            <a:r>
              <a:rPr lang="en-US" altLang="zh-CN" sz="2400">
                <a:solidFill>
                  <a:srgbClr val="FF0000"/>
                </a:solidFill>
                <a:latin typeface="Times New Roman" pitchFamily="18" charset="0"/>
              </a:rPr>
              <a:t>×</a:t>
            </a:r>
          </a:p>
        </p:txBody>
      </p:sp>
      <p:sp>
        <p:nvSpPr>
          <p:cNvPr id="31" name="Text Box 26"/>
          <p:cNvSpPr txBox="1">
            <a:spLocks noChangeArrowheads="1"/>
          </p:cNvSpPr>
          <p:nvPr/>
        </p:nvSpPr>
        <p:spPr bwMode="auto">
          <a:xfrm>
            <a:off x="6019800" y="240268"/>
            <a:ext cx="2895600" cy="369332"/>
          </a:xfrm>
          <a:prstGeom prst="rect">
            <a:avLst/>
          </a:prstGeom>
          <a:noFill/>
          <a:ln w="9525">
            <a:noFill/>
            <a:miter lim="800000"/>
            <a:headEnd/>
            <a:tailEnd/>
          </a:ln>
        </p:spPr>
        <p:txBody>
          <a:bodyPr wrap="square">
            <a:spAutoFit/>
          </a:bodyPr>
          <a:lstStyle/>
          <a:p>
            <a:r>
              <a:rPr lang="en-US" altLang="zh-CN" b="1" dirty="0" smtClean="0">
                <a:solidFill>
                  <a:schemeClr val="bg1">
                    <a:lumMod val="95000"/>
                  </a:schemeClr>
                </a:solidFill>
              </a:rPr>
              <a:t>《</a:t>
            </a:r>
            <a:r>
              <a:rPr lang="zh-CN" altLang="en-US" b="1" dirty="0" smtClean="0">
                <a:solidFill>
                  <a:schemeClr val="bg1">
                    <a:lumMod val="95000"/>
                  </a:schemeClr>
                </a:solidFill>
              </a:rPr>
              <a:t>通信系统设计与应用</a:t>
            </a:r>
            <a:r>
              <a:rPr lang="en-US" altLang="zh-CN" b="1" dirty="0" smtClean="0">
                <a:solidFill>
                  <a:schemeClr val="bg1">
                    <a:lumMod val="95000"/>
                  </a:schemeClr>
                </a:solidFill>
              </a:rPr>
              <a:t>》</a:t>
            </a:r>
            <a:endParaRPr lang="zh-CN" altLang="en-US" b="1" dirty="0">
              <a:solidFill>
                <a:schemeClr val="bg1">
                  <a:lumMod val="95000"/>
                </a:schemeClr>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slide(fromLeft)">
                                      <p:cBhvr>
                                        <p:cTn id="7"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utoUpdateAnimBg="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9" name="Rectangle 2"/>
          <p:cNvSpPr>
            <a:spLocks noGrp="1" noChangeArrowheads="1"/>
          </p:cNvSpPr>
          <p:nvPr>
            <p:ph type="title"/>
          </p:nvPr>
        </p:nvSpPr>
        <p:spPr>
          <a:xfrm>
            <a:off x="533400" y="914400"/>
            <a:ext cx="7793037" cy="762000"/>
          </a:xfrm>
          <a:noFill/>
        </p:spPr>
        <p:txBody>
          <a:bodyPr/>
          <a:lstStyle/>
          <a:p>
            <a:pPr algn="l" eaLnBrk="1" hangingPunct="1"/>
            <a:r>
              <a:rPr lang="en-US" altLang="zh-CN" sz="3200" b="1" dirty="0" smtClean="0">
                <a:solidFill>
                  <a:schemeClr val="tx1"/>
                </a:solidFill>
                <a:ea typeface="黑体" pitchFamily="2" charset="-122"/>
              </a:rPr>
              <a:t>3</a:t>
            </a:r>
            <a:r>
              <a:rPr lang="zh-CN" altLang="en-US" sz="3200" b="1" dirty="0" smtClean="0">
                <a:solidFill>
                  <a:schemeClr val="tx1"/>
                </a:solidFill>
                <a:ea typeface="黑体" pitchFamily="2" charset="-122"/>
              </a:rPr>
              <a:t>、恒比码</a:t>
            </a:r>
          </a:p>
        </p:txBody>
      </p:sp>
      <p:sp>
        <p:nvSpPr>
          <p:cNvPr id="91140" name="Rectangle 3"/>
          <p:cNvSpPr>
            <a:spLocks noGrp="1" noChangeArrowheads="1"/>
          </p:cNvSpPr>
          <p:nvPr>
            <p:ph type="body" idx="1"/>
          </p:nvPr>
        </p:nvSpPr>
        <p:spPr>
          <a:xfrm>
            <a:off x="381000" y="1676400"/>
            <a:ext cx="8229600" cy="4721292"/>
          </a:xfrm>
          <a:noFill/>
        </p:spPr>
        <p:txBody>
          <a:bodyPr wrap="square">
            <a:spAutoFit/>
          </a:bodyPr>
          <a:lstStyle/>
          <a:p>
            <a:pPr marL="457200" lvl="1" indent="0" eaLnBrk="1" hangingPunct="1">
              <a:lnSpc>
                <a:spcPct val="150000"/>
              </a:lnSpc>
              <a:buClr>
                <a:schemeClr val="bg2"/>
              </a:buClr>
              <a:buSzTx/>
              <a:buFont typeface="Wingdings" pitchFamily="2" charset="2"/>
              <a:buChar char="v"/>
            </a:pPr>
            <a:r>
              <a:rPr kumimoji="0" lang="en-US" altLang="zh-CN" sz="3200" dirty="0" smtClean="0">
                <a:latin typeface="Times New Roman" pitchFamily="18" charset="0"/>
                <a:ea typeface="黑体" pitchFamily="2" charset="-122"/>
              </a:rPr>
              <a:t> </a:t>
            </a:r>
            <a:r>
              <a:rPr kumimoji="0" lang="zh-CN" altLang="en-US" sz="3200" dirty="0" smtClean="0">
                <a:latin typeface="Times New Roman" pitchFamily="18" charset="0"/>
                <a:ea typeface="黑体" pitchFamily="2" charset="-122"/>
              </a:rPr>
              <a:t>每个码组中含“</a:t>
            </a:r>
            <a:r>
              <a:rPr kumimoji="0" lang="en-US" altLang="zh-CN" sz="3200" dirty="0" smtClean="0">
                <a:latin typeface="Times New Roman" pitchFamily="18" charset="0"/>
                <a:ea typeface="黑体" pitchFamily="2" charset="-122"/>
              </a:rPr>
              <a:t>1”</a:t>
            </a:r>
            <a:r>
              <a:rPr kumimoji="0" lang="zh-CN" altLang="en-US" sz="3200" dirty="0" smtClean="0">
                <a:latin typeface="Times New Roman" pitchFamily="18" charset="0"/>
                <a:ea typeface="黑体" pitchFamily="2" charset="-122"/>
              </a:rPr>
              <a:t>和“</a:t>
            </a:r>
            <a:r>
              <a:rPr kumimoji="0" lang="en-US" altLang="zh-CN" sz="3200" dirty="0" smtClean="0">
                <a:latin typeface="Times New Roman" pitchFamily="18" charset="0"/>
                <a:ea typeface="黑体" pitchFamily="2" charset="-122"/>
              </a:rPr>
              <a:t>0”</a:t>
            </a:r>
            <a:r>
              <a:rPr kumimoji="0" lang="zh-CN" altLang="en-US" sz="3200" dirty="0" smtClean="0">
                <a:latin typeface="Times New Roman" pitchFamily="18" charset="0"/>
                <a:ea typeface="黑体" pitchFamily="2" charset="-122"/>
              </a:rPr>
              <a:t>的个数的比例恒定，又称</a:t>
            </a:r>
            <a:r>
              <a:rPr kumimoji="0" lang="zh-CN" altLang="en-US" sz="3200" dirty="0" smtClean="0">
                <a:solidFill>
                  <a:srgbClr val="FF0000"/>
                </a:solidFill>
                <a:latin typeface="Times New Roman" pitchFamily="18" charset="0"/>
                <a:ea typeface="黑体" pitchFamily="2" charset="-122"/>
              </a:rPr>
              <a:t>等重码</a:t>
            </a:r>
          </a:p>
          <a:p>
            <a:pPr marL="457200" lvl="1" indent="0" eaLnBrk="1" hangingPunct="1">
              <a:lnSpc>
                <a:spcPct val="150000"/>
              </a:lnSpc>
              <a:buClr>
                <a:schemeClr val="bg2"/>
              </a:buClr>
              <a:buSzTx/>
              <a:buFont typeface="Wingdings" pitchFamily="2" charset="2"/>
              <a:buChar char="v"/>
            </a:pPr>
            <a:r>
              <a:rPr kumimoji="0" lang="zh-CN" altLang="en-US" sz="3200" dirty="0" smtClean="0">
                <a:latin typeface="Times New Roman" pitchFamily="18" charset="0"/>
                <a:ea typeface="黑体" pitchFamily="2" charset="-122"/>
              </a:rPr>
              <a:t> 能检测出所有</a:t>
            </a:r>
            <a:r>
              <a:rPr kumimoji="0" lang="en-US" altLang="zh-CN" sz="3200" dirty="0" smtClean="0">
                <a:latin typeface="Times New Roman" pitchFamily="18" charset="0"/>
                <a:ea typeface="黑体" pitchFamily="2" charset="-122"/>
              </a:rPr>
              <a:t>1</a:t>
            </a:r>
            <a:r>
              <a:rPr kumimoji="0" lang="zh-CN" altLang="en-US" sz="3200" dirty="0" smtClean="0">
                <a:latin typeface="Times New Roman" pitchFamily="18" charset="0"/>
                <a:ea typeface="黑体" pitchFamily="2" charset="-122"/>
              </a:rPr>
              <a:t>个和奇数个错误，并能部分检测出偶数个错误（成对交换错则检测不出）</a:t>
            </a:r>
          </a:p>
          <a:p>
            <a:pPr marL="457200" lvl="1" indent="0" eaLnBrk="1" hangingPunct="1">
              <a:lnSpc>
                <a:spcPct val="150000"/>
              </a:lnSpc>
              <a:buClr>
                <a:schemeClr val="bg2"/>
              </a:buClr>
              <a:buSzTx/>
              <a:buFont typeface="Wingdings" pitchFamily="2" charset="2"/>
              <a:buChar char="v"/>
            </a:pPr>
            <a:r>
              <a:rPr kumimoji="0" lang="zh-CN" altLang="en-US" sz="3200" dirty="0" smtClean="0">
                <a:latin typeface="Times New Roman" pitchFamily="18" charset="0"/>
                <a:ea typeface="黑体" pitchFamily="2" charset="-122"/>
              </a:rPr>
              <a:t> 简单，适应于对字母或符号进行编码</a:t>
            </a:r>
          </a:p>
        </p:txBody>
      </p:sp>
      <p:sp>
        <p:nvSpPr>
          <p:cNvPr id="6" name="Text Box 26"/>
          <p:cNvSpPr txBox="1">
            <a:spLocks noChangeArrowheads="1"/>
          </p:cNvSpPr>
          <p:nvPr/>
        </p:nvSpPr>
        <p:spPr bwMode="auto">
          <a:xfrm>
            <a:off x="6019800" y="228600"/>
            <a:ext cx="2895600" cy="369332"/>
          </a:xfrm>
          <a:prstGeom prst="rect">
            <a:avLst/>
          </a:prstGeom>
          <a:noFill/>
          <a:ln w="9525">
            <a:noFill/>
            <a:miter lim="800000"/>
            <a:headEnd/>
            <a:tailEnd/>
          </a:ln>
        </p:spPr>
        <p:txBody>
          <a:bodyPr wrap="square">
            <a:spAutoFit/>
          </a:bodyPr>
          <a:lstStyle/>
          <a:p>
            <a:r>
              <a:rPr lang="en-US" altLang="zh-CN" b="1" dirty="0" smtClean="0">
                <a:solidFill>
                  <a:schemeClr val="bg1">
                    <a:lumMod val="95000"/>
                  </a:schemeClr>
                </a:solidFill>
              </a:rPr>
              <a:t>《</a:t>
            </a:r>
            <a:r>
              <a:rPr lang="zh-CN" altLang="en-US" b="1" dirty="0" smtClean="0">
                <a:solidFill>
                  <a:schemeClr val="bg1">
                    <a:lumMod val="95000"/>
                  </a:schemeClr>
                </a:solidFill>
              </a:rPr>
              <a:t>通信系统设计与应用</a:t>
            </a:r>
            <a:r>
              <a:rPr lang="en-US" altLang="zh-CN" b="1" dirty="0" smtClean="0">
                <a:solidFill>
                  <a:schemeClr val="bg1">
                    <a:lumMod val="95000"/>
                  </a:schemeClr>
                </a:solidFill>
              </a:rPr>
              <a:t>》</a:t>
            </a:r>
            <a:endParaRPr lang="zh-CN" altLang="en-US" b="1" dirty="0">
              <a:solidFill>
                <a:schemeClr val="bg1">
                  <a:lumMod val="95000"/>
                </a:schemeClr>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slide(fromLeft)">
                                      <p:cBhvr>
                                        <p:cTn id="7" dur="500"/>
                                        <p:tgtEl>
                                          <p:spTgt spid="6"/>
                                        </p:tgtEl>
                                      </p:cBhvr>
                                    </p:animEffect>
                                  </p:childTnLst>
                                </p:cTn>
                              </p:par>
                            </p:childTnLst>
                          </p:cTn>
                        </p:par>
                        <p:par>
                          <p:cTn id="8" fill="hold">
                            <p:stCondLst>
                              <p:cond delay="500"/>
                            </p:stCondLst>
                            <p:childTnLst>
                              <p:par>
                                <p:cTn id="9" presetID="27" presetClass="entr" presetSubtype="0" fill="hold" grpId="0" nodeType="afterEffect">
                                  <p:stCondLst>
                                    <p:cond delay="0"/>
                                  </p:stCondLst>
                                  <p:iterate type="lt">
                                    <p:tmPct val="50000"/>
                                  </p:iterate>
                                  <p:childTnLst>
                                    <p:set>
                                      <p:cBhvr>
                                        <p:cTn id="10" dur="1" fill="hold">
                                          <p:stCondLst>
                                            <p:cond delay="0"/>
                                          </p:stCondLst>
                                        </p:cTn>
                                        <p:tgtEl>
                                          <p:spTgt spid="91139"/>
                                        </p:tgtEl>
                                        <p:attrNameLst>
                                          <p:attrName>style.visibility</p:attrName>
                                        </p:attrNameLst>
                                      </p:cBhvr>
                                      <p:to>
                                        <p:strVal val="visible"/>
                                      </p:to>
                                    </p:set>
                                    <p:anim calcmode="discrete" valueType="clr">
                                      <p:cBhvr override="childStyle">
                                        <p:cTn id="11" dur="80"/>
                                        <p:tgtEl>
                                          <p:spTgt spid="91139"/>
                                        </p:tgtEl>
                                        <p:attrNameLst>
                                          <p:attrName>style.color</p:attrName>
                                        </p:attrNameLst>
                                      </p:cBhvr>
                                      <p:tavLst>
                                        <p:tav tm="0">
                                          <p:val>
                                            <p:clrVal>
                                              <a:schemeClr val="accent2"/>
                                            </p:clrVal>
                                          </p:val>
                                        </p:tav>
                                        <p:tav tm="50000">
                                          <p:val>
                                            <p:clrVal>
                                              <a:schemeClr val="hlink"/>
                                            </p:clrVal>
                                          </p:val>
                                        </p:tav>
                                      </p:tavLst>
                                    </p:anim>
                                    <p:anim calcmode="discrete" valueType="clr">
                                      <p:cBhvr>
                                        <p:cTn id="12" dur="80"/>
                                        <p:tgtEl>
                                          <p:spTgt spid="91139"/>
                                        </p:tgtEl>
                                        <p:attrNameLst>
                                          <p:attrName>fillcolor</p:attrName>
                                        </p:attrNameLst>
                                      </p:cBhvr>
                                      <p:tavLst>
                                        <p:tav tm="0">
                                          <p:val>
                                            <p:clrVal>
                                              <a:schemeClr val="accent2"/>
                                            </p:clrVal>
                                          </p:val>
                                        </p:tav>
                                        <p:tav tm="50000">
                                          <p:val>
                                            <p:clrVal>
                                              <a:schemeClr val="hlink"/>
                                            </p:clrVal>
                                          </p:val>
                                        </p:tav>
                                      </p:tavLst>
                                    </p:anim>
                                    <p:set>
                                      <p:cBhvr>
                                        <p:cTn id="13" dur="80"/>
                                        <p:tgtEl>
                                          <p:spTgt spid="91139"/>
                                        </p:tgtEl>
                                        <p:attrNameLst>
                                          <p:attrName>fill.type</p:attrName>
                                        </p:attrNameLst>
                                      </p:cBhvr>
                                      <p:to>
                                        <p:strVal val="solid"/>
                                      </p:to>
                                    </p:set>
                                  </p:childTnLst>
                                </p:cTn>
                              </p:par>
                              <p:par>
                                <p:cTn id="14" presetID="27" presetClass="entr" presetSubtype="0" fill="hold" grpId="0" nodeType="withEffect">
                                  <p:stCondLst>
                                    <p:cond delay="0"/>
                                  </p:stCondLst>
                                  <p:iterate type="lt">
                                    <p:tmPct val="50000"/>
                                  </p:iterate>
                                  <p:childTnLst>
                                    <p:set>
                                      <p:cBhvr>
                                        <p:cTn id="15" dur="1" fill="hold">
                                          <p:stCondLst>
                                            <p:cond delay="0"/>
                                          </p:stCondLst>
                                        </p:cTn>
                                        <p:tgtEl>
                                          <p:spTgt spid="91140">
                                            <p:txEl>
                                              <p:pRg st="0" end="0"/>
                                            </p:txEl>
                                          </p:spTgt>
                                        </p:tgtEl>
                                        <p:attrNameLst>
                                          <p:attrName>style.visibility</p:attrName>
                                        </p:attrNameLst>
                                      </p:cBhvr>
                                      <p:to>
                                        <p:strVal val="visible"/>
                                      </p:to>
                                    </p:set>
                                    <p:anim calcmode="discrete" valueType="clr">
                                      <p:cBhvr override="childStyle">
                                        <p:cTn id="16" dur="80"/>
                                        <p:tgtEl>
                                          <p:spTgt spid="91140">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7" dur="80"/>
                                        <p:tgtEl>
                                          <p:spTgt spid="91140">
                                            <p:txEl>
                                              <p:pRg st="0" end="0"/>
                                            </p:txEl>
                                          </p:spTgt>
                                        </p:tgtEl>
                                        <p:attrNameLst>
                                          <p:attrName>fillcolor</p:attrName>
                                        </p:attrNameLst>
                                      </p:cBhvr>
                                      <p:tavLst>
                                        <p:tav tm="0">
                                          <p:val>
                                            <p:clrVal>
                                              <a:schemeClr val="accent2"/>
                                            </p:clrVal>
                                          </p:val>
                                        </p:tav>
                                        <p:tav tm="50000">
                                          <p:val>
                                            <p:clrVal>
                                              <a:schemeClr val="hlink"/>
                                            </p:clrVal>
                                          </p:val>
                                        </p:tav>
                                      </p:tavLst>
                                    </p:anim>
                                    <p:set>
                                      <p:cBhvr>
                                        <p:cTn id="18" dur="80"/>
                                        <p:tgtEl>
                                          <p:spTgt spid="91140">
                                            <p:txEl>
                                              <p:pRg st="0" end="0"/>
                                            </p:txEl>
                                          </p:spTgt>
                                        </p:tgtEl>
                                        <p:attrNameLst>
                                          <p:attrName>fill.type</p:attrName>
                                        </p:attrNameLst>
                                      </p:cBhvr>
                                      <p:to>
                                        <p:strVal val="solid"/>
                                      </p:to>
                                    </p:set>
                                  </p:childTnLst>
                                </p:cTn>
                              </p:par>
                              <p:par>
                                <p:cTn id="19" presetID="27" presetClass="entr" presetSubtype="0" fill="hold" grpId="0" nodeType="withEffect">
                                  <p:stCondLst>
                                    <p:cond delay="0"/>
                                  </p:stCondLst>
                                  <p:iterate type="lt">
                                    <p:tmPct val="50000"/>
                                  </p:iterate>
                                  <p:childTnLst>
                                    <p:set>
                                      <p:cBhvr>
                                        <p:cTn id="20" dur="1" fill="hold">
                                          <p:stCondLst>
                                            <p:cond delay="0"/>
                                          </p:stCondLst>
                                        </p:cTn>
                                        <p:tgtEl>
                                          <p:spTgt spid="91140">
                                            <p:txEl>
                                              <p:pRg st="1" end="1"/>
                                            </p:txEl>
                                          </p:spTgt>
                                        </p:tgtEl>
                                        <p:attrNameLst>
                                          <p:attrName>style.visibility</p:attrName>
                                        </p:attrNameLst>
                                      </p:cBhvr>
                                      <p:to>
                                        <p:strVal val="visible"/>
                                      </p:to>
                                    </p:set>
                                    <p:anim calcmode="discrete" valueType="clr">
                                      <p:cBhvr override="childStyle">
                                        <p:cTn id="21" dur="80"/>
                                        <p:tgtEl>
                                          <p:spTgt spid="91140">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2" dur="80"/>
                                        <p:tgtEl>
                                          <p:spTgt spid="91140">
                                            <p:txEl>
                                              <p:pRg st="1" end="1"/>
                                            </p:txEl>
                                          </p:spTgt>
                                        </p:tgtEl>
                                        <p:attrNameLst>
                                          <p:attrName>fillcolor</p:attrName>
                                        </p:attrNameLst>
                                      </p:cBhvr>
                                      <p:tavLst>
                                        <p:tav tm="0">
                                          <p:val>
                                            <p:clrVal>
                                              <a:schemeClr val="accent2"/>
                                            </p:clrVal>
                                          </p:val>
                                        </p:tav>
                                        <p:tav tm="50000">
                                          <p:val>
                                            <p:clrVal>
                                              <a:schemeClr val="hlink"/>
                                            </p:clrVal>
                                          </p:val>
                                        </p:tav>
                                      </p:tavLst>
                                    </p:anim>
                                    <p:set>
                                      <p:cBhvr>
                                        <p:cTn id="23" dur="80"/>
                                        <p:tgtEl>
                                          <p:spTgt spid="91140">
                                            <p:txEl>
                                              <p:pRg st="1" end="1"/>
                                            </p:txEl>
                                          </p:spTgt>
                                        </p:tgtEl>
                                        <p:attrNameLst>
                                          <p:attrName>fill.type</p:attrName>
                                        </p:attrNameLst>
                                      </p:cBhvr>
                                      <p:to>
                                        <p:strVal val="solid"/>
                                      </p:to>
                                    </p:set>
                                  </p:childTnLst>
                                </p:cTn>
                              </p:par>
                              <p:par>
                                <p:cTn id="24" presetID="27" presetClass="entr" presetSubtype="0" fill="hold" grpId="0" nodeType="withEffect">
                                  <p:stCondLst>
                                    <p:cond delay="0"/>
                                  </p:stCondLst>
                                  <p:iterate type="lt">
                                    <p:tmPct val="50000"/>
                                  </p:iterate>
                                  <p:childTnLst>
                                    <p:set>
                                      <p:cBhvr>
                                        <p:cTn id="25" dur="1" fill="hold">
                                          <p:stCondLst>
                                            <p:cond delay="0"/>
                                          </p:stCondLst>
                                        </p:cTn>
                                        <p:tgtEl>
                                          <p:spTgt spid="91140">
                                            <p:txEl>
                                              <p:pRg st="2" end="2"/>
                                            </p:txEl>
                                          </p:spTgt>
                                        </p:tgtEl>
                                        <p:attrNameLst>
                                          <p:attrName>style.visibility</p:attrName>
                                        </p:attrNameLst>
                                      </p:cBhvr>
                                      <p:to>
                                        <p:strVal val="visible"/>
                                      </p:to>
                                    </p:set>
                                    <p:anim calcmode="discrete" valueType="clr">
                                      <p:cBhvr override="childStyle">
                                        <p:cTn id="26" dur="80"/>
                                        <p:tgtEl>
                                          <p:spTgt spid="91140">
                                            <p:txEl>
                                              <p:pRg st="2" end="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7" dur="80"/>
                                        <p:tgtEl>
                                          <p:spTgt spid="91140">
                                            <p:txEl>
                                              <p:pRg st="2" end="2"/>
                                            </p:txEl>
                                          </p:spTgt>
                                        </p:tgtEl>
                                        <p:attrNameLst>
                                          <p:attrName>fillcolor</p:attrName>
                                        </p:attrNameLst>
                                      </p:cBhvr>
                                      <p:tavLst>
                                        <p:tav tm="0">
                                          <p:val>
                                            <p:clrVal>
                                              <a:schemeClr val="accent2"/>
                                            </p:clrVal>
                                          </p:val>
                                        </p:tav>
                                        <p:tav tm="50000">
                                          <p:val>
                                            <p:clrVal>
                                              <a:schemeClr val="hlink"/>
                                            </p:clrVal>
                                          </p:val>
                                        </p:tav>
                                      </p:tavLst>
                                    </p:anim>
                                    <p:set>
                                      <p:cBhvr>
                                        <p:cTn id="28" dur="80"/>
                                        <p:tgtEl>
                                          <p:spTgt spid="91140">
                                            <p:txEl>
                                              <p:pRg st="2" end="2"/>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1139" grpId="0"/>
      <p:bldP spid="91140" grpId="0" build="p"/>
      <p:bldP spid="6" grpId="0" autoUpdateAnimBg="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26"/>
          <p:cNvSpPr txBox="1">
            <a:spLocks noChangeArrowheads="1"/>
          </p:cNvSpPr>
          <p:nvPr/>
        </p:nvSpPr>
        <p:spPr bwMode="auto">
          <a:xfrm>
            <a:off x="6019800" y="240268"/>
            <a:ext cx="2895600" cy="369332"/>
          </a:xfrm>
          <a:prstGeom prst="rect">
            <a:avLst/>
          </a:prstGeom>
          <a:noFill/>
          <a:ln w="9525">
            <a:noFill/>
            <a:miter lim="800000"/>
            <a:headEnd/>
            <a:tailEnd/>
          </a:ln>
        </p:spPr>
        <p:txBody>
          <a:bodyPr wrap="square">
            <a:spAutoFit/>
          </a:bodyPr>
          <a:lstStyle/>
          <a:p>
            <a:r>
              <a:rPr lang="en-US" altLang="zh-CN" b="1" dirty="0" smtClean="0">
                <a:solidFill>
                  <a:schemeClr val="bg1">
                    <a:lumMod val="95000"/>
                  </a:schemeClr>
                </a:solidFill>
              </a:rPr>
              <a:t>《</a:t>
            </a:r>
            <a:r>
              <a:rPr lang="zh-CN" altLang="en-US" b="1" dirty="0" smtClean="0">
                <a:solidFill>
                  <a:schemeClr val="bg1">
                    <a:lumMod val="95000"/>
                  </a:schemeClr>
                </a:solidFill>
              </a:rPr>
              <a:t>通信系统设计与应用</a:t>
            </a:r>
            <a:r>
              <a:rPr lang="en-US" altLang="zh-CN" b="1" dirty="0" smtClean="0">
                <a:solidFill>
                  <a:schemeClr val="bg1">
                    <a:lumMod val="95000"/>
                  </a:schemeClr>
                </a:solidFill>
              </a:rPr>
              <a:t>》</a:t>
            </a:r>
            <a:endParaRPr lang="zh-CN" altLang="en-US" b="1" dirty="0">
              <a:solidFill>
                <a:schemeClr val="bg1">
                  <a:lumMod val="95000"/>
                </a:schemeClr>
              </a:solidFill>
            </a:endParaRPr>
          </a:p>
        </p:txBody>
      </p:sp>
      <p:sp>
        <p:nvSpPr>
          <p:cNvPr id="4" name="Text Box 2"/>
          <p:cNvSpPr txBox="1">
            <a:spLocks noChangeArrowheads="1"/>
          </p:cNvSpPr>
          <p:nvPr/>
        </p:nvSpPr>
        <p:spPr bwMode="auto">
          <a:xfrm>
            <a:off x="609600" y="1143000"/>
            <a:ext cx="6019800" cy="1801813"/>
          </a:xfrm>
          <a:prstGeom prst="rect">
            <a:avLst/>
          </a:prstGeom>
          <a:noFill/>
          <a:ln w="9525">
            <a:noFill/>
            <a:miter lim="800000"/>
            <a:headEnd type="none" w="sm" len="sm"/>
            <a:tailEnd type="none" w="sm" len="sm"/>
          </a:ln>
        </p:spPr>
        <p:txBody>
          <a:bodyPr>
            <a:spAutoFit/>
          </a:bodyPr>
          <a:lstStyle/>
          <a:p>
            <a:pPr eaLnBrk="0" hangingPunct="0">
              <a:spcBef>
                <a:spcPct val="50000"/>
              </a:spcBef>
              <a:buClr>
                <a:schemeClr val="bg2"/>
              </a:buClr>
              <a:buFont typeface="Wingdings" pitchFamily="2" charset="2"/>
              <a:buNone/>
            </a:pPr>
            <a:r>
              <a:rPr lang="zh-CN" altLang="en-US" sz="2800" dirty="0">
                <a:solidFill>
                  <a:srgbClr val="000099"/>
                </a:solidFill>
                <a:latin typeface="Times New Roman" pitchFamily="18" charset="0"/>
                <a:ea typeface="黑体" pitchFamily="2" charset="-122"/>
              </a:rPr>
              <a:t>差错出现原因</a:t>
            </a:r>
          </a:p>
          <a:p>
            <a:pPr lvl="1" eaLnBrk="0" hangingPunct="0">
              <a:spcBef>
                <a:spcPct val="50000"/>
              </a:spcBef>
              <a:buClr>
                <a:schemeClr val="bg2"/>
              </a:buClr>
              <a:buFont typeface="Wingdings" pitchFamily="2" charset="2"/>
              <a:buChar char="v"/>
            </a:pPr>
            <a:r>
              <a:rPr lang="zh-CN" altLang="en-US" sz="2800" dirty="0">
                <a:latin typeface="Times New Roman" pitchFamily="18" charset="0"/>
                <a:ea typeface="黑体" pitchFamily="2" charset="-122"/>
              </a:rPr>
              <a:t> 外界噪声</a:t>
            </a:r>
          </a:p>
          <a:p>
            <a:pPr lvl="1" eaLnBrk="0" hangingPunct="0">
              <a:spcBef>
                <a:spcPct val="50000"/>
              </a:spcBef>
              <a:buClr>
                <a:schemeClr val="bg2"/>
              </a:buClr>
              <a:buFont typeface="Wingdings" pitchFamily="2" charset="2"/>
              <a:buChar char="v"/>
            </a:pPr>
            <a:r>
              <a:rPr lang="zh-CN" altLang="en-US" sz="2800" dirty="0">
                <a:latin typeface="Times New Roman" pitchFamily="18" charset="0"/>
                <a:ea typeface="黑体" pitchFamily="2" charset="-122"/>
              </a:rPr>
              <a:t> 传输中码间串扰</a:t>
            </a:r>
          </a:p>
        </p:txBody>
      </p:sp>
      <p:sp>
        <p:nvSpPr>
          <p:cNvPr id="5" name="Text Box 3"/>
          <p:cNvSpPr txBox="1">
            <a:spLocks noChangeArrowheads="1"/>
          </p:cNvSpPr>
          <p:nvPr/>
        </p:nvSpPr>
        <p:spPr bwMode="auto">
          <a:xfrm>
            <a:off x="533400" y="3079750"/>
            <a:ext cx="8153400" cy="2655888"/>
          </a:xfrm>
          <a:prstGeom prst="rect">
            <a:avLst/>
          </a:prstGeom>
          <a:noFill/>
          <a:ln w="9525">
            <a:noFill/>
            <a:miter lim="800000"/>
            <a:headEnd type="none" w="sm" len="sm"/>
            <a:tailEnd type="none" w="sm" len="sm"/>
          </a:ln>
        </p:spPr>
        <p:txBody>
          <a:bodyPr>
            <a:spAutoFit/>
          </a:bodyPr>
          <a:lstStyle/>
          <a:p>
            <a:pPr eaLnBrk="0" hangingPunct="0">
              <a:spcBef>
                <a:spcPct val="50000"/>
              </a:spcBef>
            </a:pPr>
            <a:r>
              <a:rPr lang="zh-CN" altLang="en-US" sz="2800" dirty="0">
                <a:solidFill>
                  <a:srgbClr val="000099"/>
                </a:solidFill>
                <a:latin typeface="Times New Roman" pitchFamily="18" charset="0"/>
                <a:ea typeface="黑体" pitchFamily="2" charset="-122"/>
              </a:rPr>
              <a:t>解决方法</a:t>
            </a:r>
          </a:p>
          <a:p>
            <a:pPr lvl="1" eaLnBrk="0" hangingPunct="0">
              <a:spcBef>
                <a:spcPct val="50000"/>
              </a:spcBef>
              <a:buClr>
                <a:schemeClr val="bg2"/>
              </a:buClr>
              <a:buFont typeface="Wingdings" pitchFamily="2" charset="2"/>
              <a:buChar char="v"/>
            </a:pPr>
            <a:r>
              <a:rPr lang="zh-CN" altLang="en-US" sz="2800" dirty="0">
                <a:latin typeface="Times New Roman" pitchFamily="18" charset="0"/>
                <a:ea typeface="黑体" pitchFamily="2" charset="-122"/>
              </a:rPr>
              <a:t> 合理地设计基带信号，选择调制、解调方式，采用均衡技术，发送功率等因素，使误比特率降低。</a:t>
            </a:r>
          </a:p>
          <a:p>
            <a:pPr lvl="1" eaLnBrk="0" hangingPunct="0">
              <a:spcBef>
                <a:spcPct val="50000"/>
              </a:spcBef>
              <a:buClr>
                <a:schemeClr val="bg2"/>
              </a:buClr>
              <a:buFont typeface="Wingdings" pitchFamily="2" charset="2"/>
              <a:buChar char="v"/>
            </a:pPr>
            <a:r>
              <a:rPr lang="zh-CN" altLang="en-US" sz="2800" dirty="0">
                <a:latin typeface="Times New Roman" pitchFamily="18" charset="0"/>
                <a:ea typeface="黑体" pitchFamily="2" charset="-122"/>
              </a:rPr>
              <a:t> </a:t>
            </a:r>
            <a:r>
              <a:rPr lang="zh-CN" altLang="en-US" sz="2800" dirty="0" smtClean="0">
                <a:latin typeface="Times New Roman" pitchFamily="18" charset="0"/>
                <a:ea typeface="黑体" pitchFamily="2" charset="-122"/>
              </a:rPr>
              <a:t>差错控制</a:t>
            </a:r>
            <a:endParaRPr lang="zh-CN" altLang="en-US" sz="2800" dirty="0">
              <a:latin typeface="Times New Roman" pitchFamily="18" charset="0"/>
              <a:ea typeface="黑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lide(fromLeft)">
                                      <p:cBhvr>
                                        <p:cTn id="7" dur="500"/>
                                        <p:tgtEl>
                                          <p:spTgt spid="3"/>
                                        </p:tgtEl>
                                      </p:cBhvr>
                                    </p:animEffect>
                                  </p:childTnLst>
                                </p:cTn>
                              </p:par>
                            </p:childTnLst>
                          </p:cTn>
                        </p:par>
                        <p:par>
                          <p:cTn id="8" fill="hold">
                            <p:stCondLst>
                              <p:cond delay="500"/>
                            </p:stCondLst>
                            <p:childTnLst>
                              <p:par>
                                <p:cTn id="9" presetID="8" presetClass="entr" presetSubtype="16"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diamond(in)">
                                      <p:cBhvr>
                                        <p:cTn id="11" dur="2000"/>
                                        <p:tgtEl>
                                          <p:spTgt spid="4"/>
                                        </p:tgtEl>
                                      </p:cBhvr>
                                    </p:animEffect>
                                  </p:childTnLst>
                                </p:cTn>
                              </p:par>
                            </p:childTnLst>
                          </p:cTn>
                        </p:par>
                        <p:par>
                          <p:cTn id="12" fill="hold">
                            <p:stCondLst>
                              <p:cond delay="2500"/>
                            </p:stCondLst>
                            <p:childTnLst>
                              <p:par>
                                <p:cTn id="13" presetID="8" presetClass="entr" presetSubtype="16"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diamond(in)">
                                      <p:cBhvr>
                                        <p:cTn id="15"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utoUpdateAnimBg="0"/>
      <p:bldP spid="4" grpId="0"/>
      <p:bldP spid="5"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Text Box 2"/>
          <p:cNvSpPr txBox="1">
            <a:spLocks noChangeArrowheads="1"/>
          </p:cNvSpPr>
          <p:nvPr/>
        </p:nvSpPr>
        <p:spPr bwMode="auto">
          <a:xfrm>
            <a:off x="457200" y="719135"/>
            <a:ext cx="7391400" cy="519113"/>
          </a:xfrm>
          <a:prstGeom prst="rect">
            <a:avLst/>
          </a:prstGeom>
          <a:noFill/>
          <a:ln w="9525">
            <a:noFill/>
            <a:miter lim="800000"/>
            <a:headEnd type="none" w="sm" len="sm"/>
            <a:tailEnd type="none" w="sm" len="sm"/>
          </a:ln>
        </p:spPr>
        <p:txBody>
          <a:bodyPr>
            <a:spAutoFit/>
          </a:bodyPr>
          <a:lstStyle/>
          <a:p>
            <a:pPr algn="ctr" eaLnBrk="0" hangingPunct="0">
              <a:spcBef>
                <a:spcPct val="50000"/>
              </a:spcBef>
            </a:pPr>
            <a:r>
              <a:rPr lang="zh-CN" altLang="en-US" sz="2800" b="1" dirty="0" smtClean="0">
                <a:latin typeface="Times New Roman" pitchFamily="18" charset="0"/>
              </a:rPr>
              <a:t>我国</a:t>
            </a:r>
            <a:r>
              <a:rPr lang="zh-CN" altLang="en-US" sz="2800" b="1" dirty="0">
                <a:latin typeface="Times New Roman" pitchFamily="18" charset="0"/>
              </a:rPr>
              <a:t>五单位保护电码表</a:t>
            </a:r>
          </a:p>
        </p:txBody>
      </p:sp>
      <p:sp>
        <p:nvSpPr>
          <p:cNvPr id="92163" name="Text Box 3"/>
          <p:cNvSpPr txBox="1">
            <a:spLocks noChangeArrowheads="1"/>
          </p:cNvSpPr>
          <p:nvPr/>
        </p:nvSpPr>
        <p:spPr bwMode="auto">
          <a:xfrm>
            <a:off x="2590800" y="1328735"/>
            <a:ext cx="3505200" cy="457200"/>
          </a:xfrm>
          <a:prstGeom prst="rect">
            <a:avLst/>
          </a:prstGeom>
          <a:noFill/>
          <a:ln w="9525">
            <a:noFill/>
            <a:miter lim="800000"/>
            <a:headEnd type="none" w="sm" len="sm"/>
            <a:tailEnd type="none" w="sm" len="sm"/>
          </a:ln>
        </p:spPr>
        <p:txBody>
          <a:bodyPr>
            <a:spAutoFit/>
          </a:bodyPr>
          <a:lstStyle/>
          <a:p>
            <a:pPr algn="ctr" eaLnBrk="0" hangingPunct="0">
              <a:spcBef>
                <a:spcPct val="50000"/>
              </a:spcBef>
            </a:pPr>
            <a:r>
              <a:rPr lang="zh-CN" altLang="en-US" sz="2400" b="1">
                <a:latin typeface="Times New Roman" pitchFamily="18" charset="0"/>
              </a:rPr>
              <a:t>（是一种五中取三码）</a:t>
            </a:r>
          </a:p>
        </p:txBody>
      </p:sp>
      <p:graphicFrame>
        <p:nvGraphicFramePr>
          <p:cNvPr id="210145" name="Group 225"/>
          <p:cNvGraphicFramePr>
            <a:graphicFrameLocks noGrp="1"/>
          </p:cNvGraphicFramePr>
          <p:nvPr/>
        </p:nvGraphicFramePr>
        <p:xfrm>
          <a:off x="762000" y="2090735"/>
          <a:ext cx="7874317" cy="4005265"/>
        </p:xfrm>
        <a:graphic>
          <a:graphicData uri="http://schemas.openxmlformats.org/drawingml/2006/table">
            <a:tbl>
              <a:tblPr/>
              <a:tblGrid>
                <a:gridCol w="1447800">
                  <a:extLst>
                    <a:ext uri="{9D8B030D-6E8A-4147-A177-3AD203B41FA5}">
                      <a16:colId xmlns:a16="http://schemas.microsoft.com/office/drawing/2014/main" xmlns="" val="20000"/>
                    </a:ext>
                  </a:extLst>
                </a:gridCol>
                <a:gridCol w="2295525">
                  <a:extLst>
                    <a:ext uri="{9D8B030D-6E8A-4147-A177-3AD203B41FA5}">
                      <a16:colId xmlns:a16="http://schemas.microsoft.com/office/drawing/2014/main" xmlns="" val="20001"/>
                    </a:ext>
                  </a:extLst>
                </a:gridCol>
                <a:gridCol w="208280">
                  <a:extLst>
                    <a:ext uri="{9D8B030D-6E8A-4147-A177-3AD203B41FA5}">
                      <a16:colId xmlns:a16="http://schemas.microsoft.com/office/drawing/2014/main" xmlns="" val="20002"/>
                    </a:ext>
                  </a:extLst>
                </a:gridCol>
                <a:gridCol w="1560512">
                  <a:extLst>
                    <a:ext uri="{9D8B030D-6E8A-4147-A177-3AD203B41FA5}">
                      <a16:colId xmlns:a16="http://schemas.microsoft.com/office/drawing/2014/main" xmlns="" val="20003"/>
                    </a:ext>
                  </a:extLst>
                </a:gridCol>
                <a:gridCol w="2362200">
                  <a:extLst>
                    <a:ext uri="{9D8B030D-6E8A-4147-A177-3AD203B41FA5}">
                      <a16:colId xmlns:a16="http://schemas.microsoft.com/office/drawing/2014/main" xmlns="" val="20004"/>
                    </a:ext>
                  </a:extLst>
                </a:gridCol>
              </a:tblGrid>
              <a:tr h="677863">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1" lang="zh-CN" altLang="en-US" sz="2800" b="1" i="0" u="none" strike="noStrike" cap="none" normalizeH="0" baseline="0" smtClean="0">
                          <a:ln>
                            <a:noFill/>
                          </a:ln>
                          <a:solidFill>
                            <a:schemeClr val="tx1"/>
                          </a:solidFill>
                          <a:effectLst/>
                          <a:latin typeface="Tahoma" pitchFamily="34" charset="0"/>
                          <a:ea typeface="宋体" pitchFamily="2" charset="-122"/>
                        </a:rPr>
                        <a:t>数字</a:t>
                      </a:r>
                    </a:p>
                  </a:txBody>
                  <a:tcPr horzOverflow="overflow">
                    <a:lnL cap="flat">
                      <a:noFill/>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1" lang="zh-CN" altLang="en-US" sz="2800" b="1" i="0" u="none" strike="noStrike" cap="none" normalizeH="0" baseline="0" smtClean="0">
                          <a:ln>
                            <a:noFill/>
                          </a:ln>
                          <a:solidFill>
                            <a:schemeClr val="tx1"/>
                          </a:solidFill>
                          <a:effectLst/>
                          <a:latin typeface="Tahoma" pitchFamily="34" charset="0"/>
                          <a:ea typeface="宋体" pitchFamily="2" charset="-122"/>
                        </a:rPr>
                        <a:t>电码</a:t>
                      </a:r>
                    </a:p>
                  </a:txBody>
                  <a:tcPr horzOverflow="overflow">
                    <a:lnL w="12700" cap="flat" cmpd="sng" algn="ctr">
                      <a:solidFill>
                        <a:schemeClr val="tx1"/>
                      </a:solidFill>
                      <a:prstDash val="solid"/>
                      <a:round/>
                      <a:headEnd type="none" w="sm" len="sm"/>
                      <a:tailEnd type="none" w="sm" len="sm"/>
                    </a:lnL>
                    <a:lnR w="381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endParaRPr kumimoji="1" lang="zh-CN" altLang="zh-CN" sz="2800" b="1" i="0" u="none" strike="noStrike" cap="none" normalizeH="0" baseline="0" smtClean="0">
                        <a:ln>
                          <a:noFill/>
                        </a:ln>
                        <a:solidFill>
                          <a:schemeClr val="tx1"/>
                        </a:solidFill>
                        <a:effectLst/>
                        <a:latin typeface="Tahoma" pitchFamily="34" charset="0"/>
                        <a:ea typeface="宋体" pitchFamily="2" charset="-122"/>
                      </a:endParaRPr>
                    </a:p>
                  </a:txBody>
                  <a:tcPr horzOverflow="overflow">
                    <a:lnL w="38100" cap="flat" cmpd="sng" algn="ctr">
                      <a:solidFill>
                        <a:schemeClr val="tx1"/>
                      </a:solidFill>
                      <a:prstDash val="solid"/>
                      <a:round/>
                      <a:headEnd type="none" w="sm" len="sm"/>
                      <a:tailEnd type="none" w="sm" len="sm"/>
                    </a:lnL>
                    <a:lnR w="381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1" lang="zh-CN" altLang="en-US" sz="2800" b="1" i="0" u="none" strike="noStrike" cap="none" normalizeH="0" baseline="0" smtClean="0">
                          <a:ln>
                            <a:noFill/>
                          </a:ln>
                          <a:solidFill>
                            <a:schemeClr val="tx1"/>
                          </a:solidFill>
                          <a:effectLst/>
                          <a:latin typeface="Tahoma" pitchFamily="34" charset="0"/>
                          <a:ea typeface="宋体" pitchFamily="2" charset="-122"/>
                        </a:rPr>
                        <a:t>数字</a:t>
                      </a:r>
                    </a:p>
                  </a:txBody>
                  <a:tcPr horzOverflow="overflow">
                    <a:lnL w="381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1" lang="zh-CN" altLang="en-US" sz="2800" b="1" i="0" u="none" strike="noStrike" cap="none" normalizeH="0" baseline="0" smtClean="0">
                          <a:ln>
                            <a:noFill/>
                          </a:ln>
                          <a:solidFill>
                            <a:schemeClr val="tx1"/>
                          </a:solidFill>
                          <a:effectLst/>
                          <a:latin typeface="Tahoma" pitchFamily="34" charset="0"/>
                          <a:ea typeface="宋体" pitchFamily="2" charset="-122"/>
                        </a:rPr>
                        <a:t>电码</a:t>
                      </a:r>
                    </a:p>
                  </a:txBody>
                  <a:tcPr horzOverflow="overflow">
                    <a:lnL w="12700" cap="flat" cmpd="sng" algn="ctr">
                      <a:solidFill>
                        <a:schemeClr val="tx1"/>
                      </a:solidFill>
                      <a:prstDash val="solid"/>
                      <a:round/>
                      <a:headEnd type="none" w="sm" len="sm"/>
                      <a:tailEnd type="none" w="sm" len="sm"/>
                    </a:lnL>
                    <a:lnR cap="flat">
                      <a:noFill/>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xmlns="" val="10000"/>
                  </a:ext>
                </a:extLst>
              </a:tr>
              <a:tr h="617538">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1" lang="en-US" altLang="zh-CN" sz="2800" b="1" i="0" u="none" strike="noStrike" cap="none" normalizeH="0" baseline="0" smtClean="0">
                          <a:ln>
                            <a:noFill/>
                          </a:ln>
                          <a:solidFill>
                            <a:schemeClr val="tx1"/>
                          </a:solidFill>
                          <a:effectLst/>
                          <a:latin typeface="Tahoma" pitchFamily="34" charset="0"/>
                          <a:ea typeface="宋体" pitchFamily="2" charset="-122"/>
                        </a:rPr>
                        <a:t>0</a:t>
                      </a:r>
                    </a:p>
                  </a:txBody>
                  <a:tcPr horzOverflow="overflow">
                    <a:lnL cap="flat">
                      <a:noFill/>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1" lang="en-US" altLang="zh-CN" sz="2800" b="1" i="0" u="none" strike="noStrike" cap="none" normalizeH="0" baseline="0" smtClean="0">
                          <a:ln>
                            <a:noFill/>
                          </a:ln>
                          <a:solidFill>
                            <a:schemeClr val="tx1"/>
                          </a:solidFill>
                          <a:effectLst/>
                          <a:latin typeface="Tahoma" pitchFamily="34" charset="0"/>
                          <a:ea typeface="宋体" pitchFamily="2" charset="-122"/>
                        </a:rPr>
                        <a:t>0 1 1 0 1</a:t>
                      </a:r>
                    </a:p>
                  </a:txBody>
                  <a:tcPr horzOverflow="overflow">
                    <a:lnL w="12700" cap="flat" cmpd="sng" algn="ctr">
                      <a:solidFill>
                        <a:schemeClr val="tx1"/>
                      </a:solidFill>
                      <a:prstDash val="solid"/>
                      <a:round/>
                      <a:headEnd type="none" w="sm" len="sm"/>
                      <a:tailEnd type="none" w="sm" len="sm"/>
                    </a:lnL>
                    <a:lnR w="381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endParaRPr kumimoji="1" lang="zh-CN" altLang="zh-CN" sz="2800" b="1" i="0" u="none" strike="noStrike" cap="none" normalizeH="0" baseline="0" smtClean="0">
                        <a:ln>
                          <a:noFill/>
                        </a:ln>
                        <a:solidFill>
                          <a:schemeClr val="tx1"/>
                        </a:solidFill>
                        <a:effectLst/>
                        <a:latin typeface="Tahoma" pitchFamily="34" charset="0"/>
                        <a:ea typeface="宋体" pitchFamily="2" charset="-122"/>
                      </a:endParaRPr>
                    </a:p>
                  </a:txBody>
                  <a:tcPr horzOverflow="overflow">
                    <a:lnL w="38100" cap="flat" cmpd="sng" algn="ctr">
                      <a:solidFill>
                        <a:schemeClr val="tx1"/>
                      </a:solidFill>
                      <a:prstDash val="solid"/>
                      <a:round/>
                      <a:headEnd type="none" w="sm" len="sm"/>
                      <a:tailEnd type="none" w="sm" len="sm"/>
                    </a:lnL>
                    <a:lnR w="381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1" lang="en-US" altLang="zh-CN" sz="2800" b="1" i="0" u="none" strike="noStrike" cap="none" normalizeH="0" baseline="0" smtClean="0">
                          <a:ln>
                            <a:noFill/>
                          </a:ln>
                          <a:solidFill>
                            <a:schemeClr val="tx1"/>
                          </a:solidFill>
                          <a:effectLst/>
                          <a:latin typeface="Tahoma" pitchFamily="34" charset="0"/>
                          <a:ea typeface="宋体" pitchFamily="2" charset="-122"/>
                        </a:rPr>
                        <a:t>5</a:t>
                      </a:r>
                    </a:p>
                  </a:txBody>
                  <a:tcPr horzOverflow="overflow">
                    <a:lnL w="381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1" lang="en-US" altLang="zh-CN" sz="2800" b="1" i="0" u="none" strike="noStrike" cap="none" normalizeH="0" baseline="0" smtClean="0">
                          <a:ln>
                            <a:noFill/>
                          </a:ln>
                          <a:solidFill>
                            <a:schemeClr val="tx1"/>
                          </a:solidFill>
                          <a:effectLst/>
                          <a:latin typeface="Tahoma" pitchFamily="34" charset="0"/>
                          <a:ea typeface="宋体" pitchFamily="2" charset="-122"/>
                        </a:rPr>
                        <a:t>0 0 1 1 1</a:t>
                      </a:r>
                    </a:p>
                  </a:txBody>
                  <a:tcPr horzOverflow="overflow">
                    <a:lnL w="12700" cap="flat" cmpd="sng" algn="ctr">
                      <a:solidFill>
                        <a:schemeClr val="tx1"/>
                      </a:solidFill>
                      <a:prstDash val="solid"/>
                      <a:round/>
                      <a:headEnd type="none" w="sm" len="sm"/>
                      <a:tailEnd type="none" w="sm" len="sm"/>
                    </a:lnL>
                    <a:lnR cap="flat">
                      <a:noFill/>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xmlns="" val="10001"/>
                  </a:ext>
                </a:extLst>
              </a:tr>
              <a:tr h="677863">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1" lang="en-US" altLang="zh-CN" sz="2800" b="1" i="0" u="none" strike="noStrike" cap="none" normalizeH="0" baseline="0" smtClean="0">
                          <a:ln>
                            <a:noFill/>
                          </a:ln>
                          <a:solidFill>
                            <a:schemeClr val="tx1"/>
                          </a:solidFill>
                          <a:effectLst/>
                          <a:latin typeface="Tahoma" pitchFamily="34" charset="0"/>
                          <a:ea typeface="宋体" pitchFamily="2" charset="-122"/>
                        </a:rPr>
                        <a:t>1</a:t>
                      </a:r>
                    </a:p>
                  </a:txBody>
                  <a:tcPr horzOverflow="overflow">
                    <a:lnL cap="flat">
                      <a:noFill/>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1" lang="en-US" altLang="zh-CN" sz="2800" b="1" i="0" u="none" strike="noStrike" cap="none" normalizeH="0" baseline="0" smtClean="0">
                          <a:ln>
                            <a:noFill/>
                          </a:ln>
                          <a:solidFill>
                            <a:schemeClr val="tx1"/>
                          </a:solidFill>
                          <a:effectLst/>
                          <a:latin typeface="Tahoma" pitchFamily="34" charset="0"/>
                          <a:ea typeface="宋体" pitchFamily="2" charset="-122"/>
                        </a:rPr>
                        <a:t>0 1 0 1 1</a:t>
                      </a:r>
                    </a:p>
                  </a:txBody>
                  <a:tcPr horzOverflow="overflow">
                    <a:lnL w="12700" cap="flat" cmpd="sng" algn="ctr">
                      <a:solidFill>
                        <a:schemeClr val="tx1"/>
                      </a:solidFill>
                      <a:prstDash val="solid"/>
                      <a:round/>
                      <a:headEnd type="none" w="sm" len="sm"/>
                      <a:tailEnd type="none" w="sm" len="sm"/>
                    </a:lnL>
                    <a:lnR w="381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endParaRPr kumimoji="1" lang="zh-CN" altLang="zh-CN" sz="2800" b="1" i="0" u="none" strike="noStrike" cap="none" normalizeH="0" baseline="0" smtClean="0">
                        <a:ln>
                          <a:noFill/>
                        </a:ln>
                        <a:solidFill>
                          <a:schemeClr val="tx1"/>
                        </a:solidFill>
                        <a:effectLst/>
                        <a:latin typeface="Tahoma" pitchFamily="34" charset="0"/>
                        <a:ea typeface="宋体" pitchFamily="2" charset="-122"/>
                      </a:endParaRPr>
                    </a:p>
                  </a:txBody>
                  <a:tcPr horzOverflow="overflow">
                    <a:lnL w="38100" cap="flat" cmpd="sng" algn="ctr">
                      <a:solidFill>
                        <a:schemeClr val="tx1"/>
                      </a:solidFill>
                      <a:prstDash val="solid"/>
                      <a:round/>
                      <a:headEnd type="none" w="sm" len="sm"/>
                      <a:tailEnd type="none" w="sm" len="sm"/>
                    </a:lnL>
                    <a:lnR w="381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1" lang="en-US" altLang="zh-CN" sz="2800" b="1" i="0" u="none" strike="noStrike" cap="none" normalizeH="0" baseline="0" smtClean="0">
                          <a:ln>
                            <a:noFill/>
                          </a:ln>
                          <a:solidFill>
                            <a:schemeClr val="tx1"/>
                          </a:solidFill>
                          <a:effectLst/>
                          <a:latin typeface="Tahoma" pitchFamily="34" charset="0"/>
                          <a:ea typeface="宋体" pitchFamily="2" charset="-122"/>
                        </a:rPr>
                        <a:t>6</a:t>
                      </a:r>
                    </a:p>
                  </a:txBody>
                  <a:tcPr horzOverflow="overflow">
                    <a:lnL w="381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1" lang="en-US" altLang="zh-CN" sz="2800" b="1" i="0" u="none" strike="noStrike" cap="none" normalizeH="0" baseline="0" smtClean="0">
                          <a:ln>
                            <a:noFill/>
                          </a:ln>
                          <a:solidFill>
                            <a:schemeClr val="tx1"/>
                          </a:solidFill>
                          <a:effectLst/>
                          <a:latin typeface="Tahoma" pitchFamily="34" charset="0"/>
                          <a:ea typeface="宋体" pitchFamily="2" charset="-122"/>
                        </a:rPr>
                        <a:t>1 0 1 0 1</a:t>
                      </a:r>
                    </a:p>
                  </a:txBody>
                  <a:tcPr horzOverflow="overflow">
                    <a:lnL w="12700" cap="flat" cmpd="sng" algn="ctr">
                      <a:solidFill>
                        <a:schemeClr val="tx1"/>
                      </a:solidFill>
                      <a:prstDash val="solid"/>
                      <a:round/>
                      <a:headEnd type="none" w="sm" len="sm"/>
                      <a:tailEnd type="none" w="sm" len="sm"/>
                    </a:lnL>
                    <a:lnR cap="flat">
                      <a:noFill/>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xmlns="" val="10002"/>
                  </a:ext>
                </a:extLst>
              </a:tr>
              <a:tr h="677863">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1" lang="en-US" altLang="zh-CN" sz="2800" b="1" i="0" u="none" strike="noStrike" cap="none" normalizeH="0" baseline="0" smtClean="0">
                          <a:ln>
                            <a:noFill/>
                          </a:ln>
                          <a:solidFill>
                            <a:schemeClr val="tx1"/>
                          </a:solidFill>
                          <a:effectLst/>
                          <a:latin typeface="Tahoma" pitchFamily="34" charset="0"/>
                          <a:ea typeface="宋体" pitchFamily="2" charset="-122"/>
                        </a:rPr>
                        <a:t>2</a:t>
                      </a:r>
                    </a:p>
                  </a:txBody>
                  <a:tcPr horzOverflow="overflow">
                    <a:lnL cap="flat">
                      <a:noFill/>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1" lang="en-US" altLang="zh-CN" sz="2800" b="1" i="0" u="none" strike="noStrike" cap="none" normalizeH="0" baseline="0" smtClean="0">
                          <a:ln>
                            <a:noFill/>
                          </a:ln>
                          <a:solidFill>
                            <a:schemeClr val="tx1"/>
                          </a:solidFill>
                          <a:effectLst/>
                          <a:latin typeface="Tahoma" pitchFamily="34" charset="0"/>
                          <a:ea typeface="宋体" pitchFamily="2" charset="-122"/>
                        </a:rPr>
                        <a:t>1 1 0 0 1</a:t>
                      </a:r>
                    </a:p>
                  </a:txBody>
                  <a:tcPr horzOverflow="overflow">
                    <a:lnL w="12700" cap="flat" cmpd="sng" algn="ctr">
                      <a:solidFill>
                        <a:schemeClr val="tx1"/>
                      </a:solidFill>
                      <a:prstDash val="solid"/>
                      <a:round/>
                      <a:headEnd type="none" w="sm" len="sm"/>
                      <a:tailEnd type="none" w="sm" len="sm"/>
                    </a:lnL>
                    <a:lnR w="381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endParaRPr kumimoji="1" lang="zh-CN" altLang="zh-CN" sz="2800" b="1" i="0" u="none" strike="noStrike" cap="none" normalizeH="0" baseline="0" smtClean="0">
                        <a:ln>
                          <a:noFill/>
                        </a:ln>
                        <a:solidFill>
                          <a:schemeClr val="tx1"/>
                        </a:solidFill>
                        <a:effectLst/>
                        <a:latin typeface="Tahoma" pitchFamily="34" charset="0"/>
                        <a:ea typeface="宋体" pitchFamily="2" charset="-122"/>
                      </a:endParaRPr>
                    </a:p>
                  </a:txBody>
                  <a:tcPr horzOverflow="overflow">
                    <a:lnL w="38100" cap="flat" cmpd="sng" algn="ctr">
                      <a:solidFill>
                        <a:schemeClr val="tx1"/>
                      </a:solidFill>
                      <a:prstDash val="solid"/>
                      <a:round/>
                      <a:headEnd type="none" w="sm" len="sm"/>
                      <a:tailEnd type="none" w="sm" len="sm"/>
                    </a:lnL>
                    <a:lnR w="381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1" lang="en-US" altLang="zh-CN" sz="2800" b="1" i="0" u="none" strike="noStrike" cap="none" normalizeH="0" baseline="0" smtClean="0">
                          <a:ln>
                            <a:noFill/>
                          </a:ln>
                          <a:solidFill>
                            <a:schemeClr val="tx1"/>
                          </a:solidFill>
                          <a:effectLst/>
                          <a:latin typeface="Tahoma" pitchFamily="34" charset="0"/>
                          <a:ea typeface="宋体" pitchFamily="2" charset="-122"/>
                        </a:rPr>
                        <a:t>7</a:t>
                      </a:r>
                    </a:p>
                  </a:txBody>
                  <a:tcPr horzOverflow="overflow">
                    <a:lnL w="381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1" lang="en-US" altLang="zh-CN" sz="2800" b="1" i="0" u="none" strike="noStrike" cap="none" normalizeH="0" baseline="0" smtClean="0">
                          <a:ln>
                            <a:noFill/>
                          </a:ln>
                          <a:solidFill>
                            <a:schemeClr val="tx1"/>
                          </a:solidFill>
                          <a:effectLst/>
                          <a:latin typeface="Tahoma" pitchFamily="34" charset="0"/>
                          <a:ea typeface="宋体" pitchFamily="2" charset="-122"/>
                        </a:rPr>
                        <a:t>1 1 1 0 0</a:t>
                      </a:r>
                    </a:p>
                  </a:txBody>
                  <a:tcPr horzOverflow="overflow">
                    <a:lnL w="12700" cap="flat" cmpd="sng" algn="ctr">
                      <a:solidFill>
                        <a:schemeClr val="tx1"/>
                      </a:solidFill>
                      <a:prstDash val="solid"/>
                      <a:round/>
                      <a:headEnd type="none" w="sm" len="sm"/>
                      <a:tailEnd type="none" w="sm" len="sm"/>
                    </a:lnL>
                    <a:lnR cap="flat">
                      <a:noFill/>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xmlns="" val="10003"/>
                  </a:ext>
                </a:extLst>
              </a:tr>
              <a:tr h="676275">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1" lang="en-US" altLang="zh-CN" sz="2800" b="1" i="0" u="none" strike="noStrike" cap="none" normalizeH="0" baseline="0" smtClean="0">
                          <a:ln>
                            <a:noFill/>
                          </a:ln>
                          <a:solidFill>
                            <a:schemeClr val="tx1"/>
                          </a:solidFill>
                          <a:effectLst/>
                          <a:latin typeface="Tahoma" pitchFamily="34" charset="0"/>
                          <a:ea typeface="宋体" pitchFamily="2" charset="-122"/>
                        </a:rPr>
                        <a:t>3</a:t>
                      </a:r>
                    </a:p>
                  </a:txBody>
                  <a:tcPr horzOverflow="overflow">
                    <a:lnL cap="flat">
                      <a:noFill/>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1" lang="en-US" altLang="zh-CN" sz="2800" b="1" i="0" u="none" strike="noStrike" cap="none" normalizeH="0" baseline="0" smtClean="0">
                          <a:ln>
                            <a:noFill/>
                          </a:ln>
                          <a:solidFill>
                            <a:schemeClr val="tx1"/>
                          </a:solidFill>
                          <a:effectLst/>
                          <a:latin typeface="Tahoma" pitchFamily="34" charset="0"/>
                          <a:ea typeface="宋体" pitchFamily="2" charset="-122"/>
                        </a:rPr>
                        <a:t>1 0 1 1 0</a:t>
                      </a:r>
                    </a:p>
                  </a:txBody>
                  <a:tcPr horzOverflow="overflow">
                    <a:lnL w="12700" cap="flat" cmpd="sng" algn="ctr">
                      <a:solidFill>
                        <a:schemeClr val="tx1"/>
                      </a:solidFill>
                      <a:prstDash val="solid"/>
                      <a:round/>
                      <a:headEnd type="none" w="sm" len="sm"/>
                      <a:tailEnd type="none" w="sm" len="sm"/>
                    </a:lnL>
                    <a:lnR w="381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endParaRPr kumimoji="1" lang="zh-CN" altLang="zh-CN" sz="2800" b="1" i="0" u="none" strike="noStrike" cap="none" normalizeH="0" baseline="0" smtClean="0">
                        <a:ln>
                          <a:noFill/>
                        </a:ln>
                        <a:solidFill>
                          <a:schemeClr val="tx1"/>
                        </a:solidFill>
                        <a:effectLst/>
                        <a:latin typeface="Tahoma" pitchFamily="34" charset="0"/>
                        <a:ea typeface="宋体" pitchFamily="2" charset="-122"/>
                      </a:endParaRPr>
                    </a:p>
                  </a:txBody>
                  <a:tcPr horzOverflow="overflow">
                    <a:lnL w="38100" cap="flat" cmpd="sng" algn="ctr">
                      <a:solidFill>
                        <a:schemeClr val="tx1"/>
                      </a:solidFill>
                      <a:prstDash val="solid"/>
                      <a:round/>
                      <a:headEnd type="none" w="sm" len="sm"/>
                      <a:tailEnd type="none" w="sm" len="sm"/>
                    </a:lnL>
                    <a:lnR w="381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1" lang="en-US" altLang="zh-CN" sz="2800" b="1" i="0" u="none" strike="noStrike" cap="none" normalizeH="0" baseline="0" smtClean="0">
                          <a:ln>
                            <a:noFill/>
                          </a:ln>
                          <a:solidFill>
                            <a:schemeClr val="tx1"/>
                          </a:solidFill>
                          <a:effectLst/>
                          <a:latin typeface="Tahoma" pitchFamily="34" charset="0"/>
                          <a:ea typeface="宋体" pitchFamily="2" charset="-122"/>
                        </a:rPr>
                        <a:t>8</a:t>
                      </a:r>
                    </a:p>
                  </a:txBody>
                  <a:tcPr horzOverflow="overflow">
                    <a:lnL w="381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1" lang="en-US" altLang="zh-CN" sz="2800" b="1" i="0" u="none" strike="noStrike" cap="none" normalizeH="0" baseline="0" smtClean="0">
                          <a:ln>
                            <a:noFill/>
                          </a:ln>
                          <a:solidFill>
                            <a:schemeClr val="tx1"/>
                          </a:solidFill>
                          <a:effectLst/>
                          <a:latin typeface="Tahoma" pitchFamily="34" charset="0"/>
                          <a:ea typeface="宋体" pitchFamily="2" charset="-122"/>
                        </a:rPr>
                        <a:t>0 1 1 1 0</a:t>
                      </a:r>
                    </a:p>
                  </a:txBody>
                  <a:tcPr horzOverflow="overflow">
                    <a:lnL w="12700" cap="flat" cmpd="sng" algn="ctr">
                      <a:solidFill>
                        <a:schemeClr val="tx1"/>
                      </a:solidFill>
                      <a:prstDash val="solid"/>
                      <a:round/>
                      <a:headEnd type="none" w="sm" len="sm"/>
                      <a:tailEnd type="none" w="sm" len="sm"/>
                    </a:lnL>
                    <a:lnR cap="flat">
                      <a:noFill/>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xmlns="" val="10004"/>
                  </a:ext>
                </a:extLst>
              </a:tr>
              <a:tr h="677863">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1" lang="en-US" altLang="zh-CN" sz="2800" b="1" i="0" u="none" strike="noStrike" cap="none" normalizeH="0" baseline="0" smtClean="0">
                          <a:ln>
                            <a:noFill/>
                          </a:ln>
                          <a:solidFill>
                            <a:schemeClr val="tx1"/>
                          </a:solidFill>
                          <a:effectLst/>
                          <a:latin typeface="Tahoma" pitchFamily="34" charset="0"/>
                          <a:ea typeface="宋体" pitchFamily="2" charset="-122"/>
                        </a:rPr>
                        <a:t>4</a:t>
                      </a:r>
                    </a:p>
                  </a:txBody>
                  <a:tcPr horzOverflow="overflow">
                    <a:lnL cap="flat">
                      <a:noFill/>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1" lang="en-US" altLang="zh-CN" sz="2800" b="1" i="0" u="none" strike="noStrike" cap="none" normalizeH="0" baseline="0" smtClean="0">
                          <a:ln>
                            <a:noFill/>
                          </a:ln>
                          <a:solidFill>
                            <a:schemeClr val="tx1"/>
                          </a:solidFill>
                          <a:effectLst/>
                          <a:latin typeface="Tahoma" pitchFamily="34" charset="0"/>
                          <a:ea typeface="宋体" pitchFamily="2" charset="-122"/>
                        </a:rPr>
                        <a:t>1 1 0 1 0</a:t>
                      </a:r>
                    </a:p>
                  </a:txBody>
                  <a:tcPr horzOverflow="overflow">
                    <a:lnL w="12700" cap="flat" cmpd="sng" algn="ctr">
                      <a:solidFill>
                        <a:schemeClr val="tx1"/>
                      </a:solidFill>
                      <a:prstDash val="solid"/>
                      <a:round/>
                      <a:headEnd type="none" w="sm" len="sm"/>
                      <a:tailEnd type="none" w="sm" len="sm"/>
                    </a:lnL>
                    <a:lnR w="381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endParaRPr kumimoji="1" lang="zh-CN" altLang="zh-CN" sz="2800" b="1" i="0" u="none" strike="noStrike" cap="none" normalizeH="0" baseline="0" smtClean="0">
                        <a:ln>
                          <a:noFill/>
                        </a:ln>
                        <a:solidFill>
                          <a:schemeClr val="tx1"/>
                        </a:solidFill>
                        <a:effectLst/>
                        <a:latin typeface="Tahoma" pitchFamily="34" charset="0"/>
                        <a:ea typeface="宋体" pitchFamily="2" charset="-122"/>
                      </a:endParaRPr>
                    </a:p>
                  </a:txBody>
                  <a:tcPr horzOverflow="overflow">
                    <a:lnL w="38100" cap="flat" cmpd="sng" algn="ctr">
                      <a:solidFill>
                        <a:schemeClr val="tx1"/>
                      </a:solidFill>
                      <a:prstDash val="solid"/>
                      <a:round/>
                      <a:headEnd type="none" w="sm" len="sm"/>
                      <a:tailEnd type="none" w="sm" len="sm"/>
                    </a:lnL>
                    <a:lnR w="381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1" lang="en-US" altLang="zh-CN" sz="2800" b="1" i="0" u="none" strike="noStrike" cap="none" normalizeH="0" baseline="0" smtClean="0">
                          <a:ln>
                            <a:noFill/>
                          </a:ln>
                          <a:solidFill>
                            <a:schemeClr val="tx1"/>
                          </a:solidFill>
                          <a:effectLst/>
                          <a:latin typeface="Tahoma" pitchFamily="34" charset="0"/>
                          <a:ea typeface="宋体" pitchFamily="2" charset="-122"/>
                        </a:rPr>
                        <a:t>9</a:t>
                      </a:r>
                    </a:p>
                  </a:txBody>
                  <a:tcPr horzOverflow="overflow">
                    <a:lnL w="381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1" lang="en-US" altLang="zh-CN" sz="2800" b="1" i="0" u="none" strike="noStrike" cap="none" normalizeH="0" baseline="0" smtClean="0">
                          <a:ln>
                            <a:noFill/>
                          </a:ln>
                          <a:solidFill>
                            <a:schemeClr val="tx1"/>
                          </a:solidFill>
                          <a:effectLst/>
                          <a:latin typeface="Tahoma" pitchFamily="34" charset="0"/>
                          <a:ea typeface="宋体" pitchFamily="2" charset="-122"/>
                        </a:rPr>
                        <a:t>1 0 0 1 1</a:t>
                      </a:r>
                    </a:p>
                  </a:txBody>
                  <a:tcPr horzOverflow="overflow">
                    <a:lnL w="12700" cap="flat" cmpd="sng" algn="ctr">
                      <a:solidFill>
                        <a:schemeClr val="tx1"/>
                      </a:solidFill>
                      <a:prstDash val="solid"/>
                      <a:round/>
                      <a:headEnd type="none" w="sm" len="sm"/>
                      <a:tailEnd type="none" w="sm" len="sm"/>
                    </a:lnL>
                    <a:lnR cap="flat">
                      <a:noFill/>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xmlns="" val="10005"/>
                  </a:ext>
                </a:extLst>
              </a:tr>
            </a:tbl>
          </a:graphicData>
        </a:graphic>
      </p:graphicFrame>
      <p:sp>
        <p:nvSpPr>
          <p:cNvPr id="5" name="Text Box 26"/>
          <p:cNvSpPr txBox="1">
            <a:spLocks noChangeArrowheads="1"/>
          </p:cNvSpPr>
          <p:nvPr/>
        </p:nvSpPr>
        <p:spPr bwMode="auto">
          <a:xfrm>
            <a:off x="6019800" y="228600"/>
            <a:ext cx="2895600" cy="369332"/>
          </a:xfrm>
          <a:prstGeom prst="rect">
            <a:avLst/>
          </a:prstGeom>
          <a:noFill/>
          <a:ln w="9525">
            <a:noFill/>
            <a:miter lim="800000"/>
            <a:headEnd/>
            <a:tailEnd/>
          </a:ln>
        </p:spPr>
        <p:txBody>
          <a:bodyPr wrap="square">
            <a:spAutoFit/>
          </a:bodyPr>
          <a:lstStyle/>
          <a:p>
            <a:r>
              <a:rPr lang="en-US" altLang="zh-CN" b="1" dirty="0" smtClean="0">
                <a:solidFill>
                  <a:schemeClr val="bg1">
                    <a:lumMod val="95000"/>
                  </a:schemeClr>
                </a:solidFill>
              </a:rPr>
              <a:t>《</a:t>
            </a:r>
            <a:r>
              <a:rPr lang="zh-CN" altLang="en-US" b="1" dirty="0" smtClean="0">
                <a:solidFill>
                  <a:schemeClr val="bg1">
                    <a:lumMod val="95000"/>
                  </a:schemeClr>
                </a:solidFill>
              </a:rPr>
              <a:t>通信系统设计与应用</a:t>
            </a:r>
            <a:r>
              <a:rPr lang="en-US" altLang="zh-CN" b="1" dirty="0" smtClean="0">
                <a:solidFill>
                  <a:schemeClr val="bg1">
                    <a:lumMod val="95000"/>
                  </a:schemeClr>
                </a:solidFill>
              </a:rPr>
              <a:t>》</a:t>
            </a:r>
            <a:endParaRPr lang="zh-CN" altLang="en-US" b="1" dirty="0">
              <a:solidFill>
                <a:schemeClr val="bg1">
                  <a:lumMod val="95000"/>
                </a:schemeClr>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lide(fromLeft)">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utoUpdateAnimBg="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7" name="Rectangle 2"/>
          <p:cNvSpPr>
            <a:spLocks noGrp="1" noChangeArrowheads="1"/>
          </p:cNvSpPr>
          <p:nvPr>
            <p:ph type="title"/>
          </p:nvPr>
        </p:nvSpPr>
        <p:spPr>
          <a:xfrm>
            <a:off x="381000" y="990600"/>
            <a:ext cx="7772400" cy="723900"/>
          </a:xfrm>
          <a:noFill/>
        </p:spPr>
        <p:txBody>
          <a:bodyPr/>
          <a:lstStyle/>
          <a:p>
            <a:pPr algn="l" eaLnBrk="1" hangingPunct="1"/>
            <a:r>
              <a:rPr lang="en-US" altLang="zh-CN" sz="3200" b="1" dirty="0" smtClean="0">
                <a:solidFill>
                  <a:schemeClr val="tx1"/>
                </a:solidFill>
                <a:ea typeface="黑体" pitchFamily="2" charset="-122"/>
              </a:rPr>
              <a:t>4</a:t>
            </a:r>
            <a:r>
              <a:rPr lang="zh-CN" altLang="en-US" sz="3200" b="1" dirty="0" smtClean="0">
                <a:solidFill>
                  <a:schemeClr val="tx1"/>
                </a:solidFill>
                <a:ea typeface="黑体" pitchFamily="2" charset="-122"/>
              </a:rPr>
              <a:t>、</a:t>
            </a:r>
            <a:r>
              <a:rPr lang="zh-CN" altLang="en-US" sz="3200" b="1" u="sng" dirty="0" smtClean="0">
                <a:solidFill>
                  <a:schemeClr val="tx1"/>
                </a:solidFill>
                <a:ea typeface="黑体" pitchFamily="2" charset="-122"/>
              </a:rPr>
              <a:t>正反码</a:t>
            </a:r>
          </a:p>
        </p:txBody>
      </p:sp>
      <p:sp>
        <p:nvSpPr>
          <p:cNvPr id="93188" name="Rectangle 3"/>
          <p:cNvSpPr>
            <a:spLocks noGrp="1" noChangeArrowheads="1"/>
          </p:cNvSpPr>
          <p:nvPr>
            <p:ph type="body" idx="1"/>
          </p:nvPr>
        </p:nvSpPr>
        <p:spPr>
          <a:xfrm>
            <a:off x="533400" y="1905000"/>
            <a:ext cx="8077200" cy="3410164"/>
          </a:xfrm>
          <a:noFill/>
        </p:spPr>
        <p:txBody>
          <a:bodyPr wrap="square">
            <a:spAutoFit/>
          </a:bodyPr>
          <a:lstStyle/>
          <a:p>
            <a:pPr marL="457200" lvl="1" indent="0" eaLnBrk="1" hangingPunct="1">
              <a:lnSpc>
                <a:spcPct val="150000"/>
              </a:lnSpc>
              <a:buClr>
                <a:schemeClr val="bg2"/>
              </a:buClr>
              <a:buSzTx/>
              <a:buFont typeface="Wingdings" pitchFamily="2" charset="2"/>
              <a:buChar char="v"/>
            </a:pPr>
            <a:r>
              <a:rPr kumimoji="0" lang="en-US" altLang="zh-CN" dirty="0" smtClean="0">
                <a:latin typeface="Times New Roman" pitchFamily="18" charset="0"/>
                <a:ea typeface="黑体" pitchFamily="2" charset="-122"/>
              </a:rPr>
              <a:t> </a:t>
            </a:r>
            <a:r>
              <a:rPr kumimoji="0" lang="zh-CN" altLang="en-US" dirty="0" smtClean="0">
                <a:latin typeface="Times New Roman" pitchFamily="18" charset="0"/>
                <a:ea typeface="黑体" pitchFamily="2" charset="-122"/>
              </a:rPr>
              <a:t>监督位数目与信息位数目相同，且监督码元与信息码元或者相同或者相反，取决于信息序列中“</a:t>
            </a:r>
            <a:r>
              <a:rPr kumimoji="0" lang="en-US" altLang="zh-CN" dirty="0" smtClean="0">
                <a:latin typeface="Times New Roman" pitchFamily="18" charset="0"/>
                <a:ea typeface="黑体" pitchFamily="2" charset="-122"/>
              </a:rPr>
              <a:t>1”</a:t>
            </a:r>
            <a:r>
              <a:rPr kumimoji="0" lang="zh-CN" altLang="en-US" dirty="0" smtClean="0">
                <a:latin typeface="Times New Roman" pitchFamily="18" charset="0"/>
                <a:ea typeface="黑体" pitchFamily="2" charset="-122"/>
              </a:rPr>
              <a:t>的个数。</a:t>
            </a:r>
          </a:p>
          <a:p>
            <a:pPr marL="457200" lvl="1" indent="0" eaLnBrk="1" hangingPunct="1">
              <a:lnSpc>
                <a:spcPct val="150000"/>
              </a:lnSpc>
              <a:buClr>
                <a:schemeClr val="bg2"/>
              </a:buClr>
              <a:buSzTx/>
              <a:buFont typeface="Wingdings" pitchFamily="2" charset="2"/>
              <a:buChar char="v"/>
            </a:pPr>
            <a:r>
              <a:rPr kumimoji="0" lang="zh-CN" altLang="en-US" dirty="0" smtClean="0">
                <a:latin typeface="Times New Roman" pitchFamily="18" charset="0"/>
                <a:ea typeface="黑体" pitchFamily="2" charset="-122"/>
              </a:rPr>
              <a:t> 电报通信用的正反码的码长</a:t>
            </a:r>
            <a:r>
              <a:rPr kumimoji="0" lang="en-US" altLang="zh-CN" dirty="0" smtClean="0">
                <a:latin typeface="Times New Roman" pitchFamily="18" charset="0"/>
                <a:ea typeface="黑体" pitchFamily="2" charset="-122"/>
              </a:rPr>
              <a:t>n=10</a:t>
            </a:r>
            <a:r>
              <a:rPr kumimoji="0" lang="zh-CN" altLang="en-US" dirty="0" smtClean="0">
                <a:latin typeface="Times New Roman" pitchFamily="18" charset="0"/>
                <a:ea typeface="黑体" pitchFamily="2" charset="-122"/>
              </a:rPr>
              <a:t>。信息位</a:t>
            </a:r>
            <a:r>
              <a:rPr kumimoji="0" lang="en-US" altLang="zh-CN" dirty="0" smtClean="0">
                <a:latin typeface="Times New Roman" pitchFamily="18" charset="0"/>
                <a:ea typeface="黑体" pitchFamily="2" charset="-122"/>
              </a:rPr>
              <a:t>k=5</a:t>
            </a:r>
            <a:r>
              <a:rPr kumimoji="0" lang="zh-CN" altLang="en-US" dirty="0" smtClean="0">
                <a:latin typeface="Times New Roman" pitchFamily="18" charset="0"/>
                <a:ea typeface="黑体" pitchFamily="2" charset="-122"/>
              </a:rPr>
              <a:t>，监督位</a:t>
            </a:r>
            <a:r>
              <a:rPr kumimoji="0" lang="en-US" altLang="zh-CN" dirty="0" smtClean="0">
                <a:latin typeface="Times New Roman" pitchFamily="18" charset="0"/>
                <a:ea typeface="黑体" pitchFamily="2" charset="-122"/>
              </a:rPr>
              <a:t>r=5</a:t>
            </a:r>
            <a:r>
              <a:rPr kumimoji="0" lang="zh-CN" altLang="en-US" dirty="0" smtClean="0">
                <a:latin typeface="Times New Roman" pitchFamily="18" charset="0"/>
                <a:ea typeface="黑体" pitchFamily="2" charset="-122"/>
              </a:rPr>
              <a:t>。</a:t>
            </a:r>
          </a:p>
        </p:txBody>
      </p:sp>
      <p:sp>
        <p:nvSpPr>
          <p:cNvPr id="6" name="Text Box 26"/>
          <p:cNvSpPr txBox="1">
            <a:spLocks noChangeArrowheads="1"/>
          </p:cNvSpPr>
          <p:nvPr/>
        </p:nvSpPr>
        <p:spPr bwMode="auto">
          <a:xfrm>
            <a:off x="6019800" y="240268"/>
            <a:ext cx="2895600" cy="369332"/>
          </a:xfrm>
          <a:prstGeom prst="rect">
            <a:avLst/>
          </a:prstGeom>
          <a:noFill/>
          <a:ln w="9525">
            <a:noFill/>
            <a:miter lim="800000"/>
            <a:headEnd/>
            <a:tailEnd/>
          </a:ln>
        </p:spPr>
        <p:txBody>
          <a:bodyPr wrap="square">
            <a:spAutoFit/>
          </a:bodyPr>
          <a:lstStyle/>
          <a:p>
            <a:r>
              <a:rPr lang="en-US" altLang="zh-CN" b="1" dirty="0" smtClean="0">
                <a:solidFill>
                  <a:schemeClr val="bg1">
                    <a:lumMod val="95000"/>
                  </a:schemeClr>
                </a:solidFill>
              </a:rPr>
              <a:t>《</a:t>
            </a:r>
            <a:r>
              <a:rPr lang="zh-CN" altLang="en-US" b="1" dirty="0" smtClean="0">
                <a:solidFill>
                  <a:schemeClr val="bg1">
                    <a:lumMod val="95000"/>
                  </a:schemeClr>
                </a:solidFill>
              </a:rPr>
              <a:t>通信系统设计与应用</a:t>
            </a:r>
            <a:r>
              <a:rPr lang="en-US" altLang="zh-CN" b="1" dirty="0" smtClean="0">
                <a:solidFill>
                  <a:schemeClr val="bg1">
                    <a:lumMod val="95000"/>
                  </a:schemeClr>
                </a:solidFill>
              </a:rPr>
              <a:t>》</a:t>
            </a:r>
            <a:endParaRPr lang="zh-CN" altLang="en-US" b="1" dirty="0">
              <a:solidFill>
                <a:schemeClr val="bg1">
                  <a:lumMod val="95000"/>
                </a:schemeClr>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slide(fromLeft)">
                                      <p:cBhvr>
                                        <p:cTn id="7" dur="500"/>
                                        <p:tgtEl>
                                          <p:spTgt spid="6"/>
                                        </p:tgtEl>
                                      </p:cBhvr>
                                    </p:animEffect>
                                  </p:childTnLst>
                                </p:cTn>
                              </p:par>
                            </p:childTnLst>
                          </p:cTn>
                        </p:par>
                        <p:par>
                          <p:cTn id="8" fill="hold">
                            <p:stCondLst>
                              <p:cond delay="500"/>
                            </p:stCondLst>
                            <p:childTnLst>
                              <p:par>
                                <p:cTn id="9" presetID="31" presetClass="entr" presetSubtype="0" fill="hold" grpId="0" nodeType="afterEffect">
                                  <p:stCondLst>
                                    <p:cond delay="0"/>
                                  </p:stCondLst>
                                  <p:iterate type="lt">
                                    <p:tmPct val="5000"/>
                                  </p:iterate>
                                  <p:childTnLst>
                                    <p:set>
                                      <p:cBhvr>
                                        <p:cTn id="10" dur="1" fill="hold">
                                          <p:stCondLst>
                                            <p:cond delay="0"/>
                                          </p:stCondLst>
                                        </p:cTn>
                                        <p:tgtEl>
                                          <p:spTgt spid="93187"/>
                                        </p:tgtEl>
                                        <p:attrNameLst>
                                          <p:attrName>style.visibility</p:attrName>
                                        </p:attrNameLst>
                                      </p:cBhvr>
                                      <p:to>
                                        <p:strVal val="visible"/>
                                      </p:to>
                                    </p:set>
                                    <p:anim calcmode="lin" valueType="num">
                                      <p:cBhvr>
                                        <p:cTn id="11" dur="1000" fill="hold"/>
                                        <p:tgtEl>
                                          <p:spTgt spid="93187"/>
                                        </p:tgtEl>
                                        <p:attrNameLst>
                                          <p:attrName>ppt_w</p:attrName>
                                        </p:attrNameLst>
                                      </p:cBhvr>
                                      <p:tavLst>
                                        <p:tav tm="0">
                                          <p:val>
                                            <p:fltVal val="0"/>
                                          </p:val>
                                        </p:tav>
                                        <p:tav tm="100000">
                                          <p:val>
                                            <p:strVal val="#ppt_w"/>
                                          </p:val>
                                        </p:tav>
                                      </p:tavLst>
                                    </p:anim>
                                    <p:anim calcmode="lin" valueType="num">
                                      <p:cBhvr>
                                        <p:cTn id="12" dur="1000" fill="hold"/>
                                        <p:tgtEl>
                                          <p:spTgt spid="93187"/>
                                        </p:tgtEl>
                                        <p:attrNameLst>
                                          <p:attrName>ppt_h</p:attrName>
                                        </p:attrNameLst>
                                      </p:cBhvr>
                                      <p:tavLst>
                                        <p:tav tm="0">
                                          <p:val>
                                            <p:fltVal val="0"/>
                                          </p:val>
                                        </p:tav>
                                        <p:tav tm="100000">
                                          <p:val>
                                            <p:strVal val="#ppt_h"/>
                                          </p:val>
                                        </p:tav>
                                      </p:tavLst>
                                    </p:anim>
                                    <p:anim calcmode="lin" valueType="num">
                                      <p:cBhvr>
                                        <p:cTn id="13" dur="1000" fill="hold"/>
                                        <p:tgtEl>
                                          <p:spTgt spid="93187"/>
                                        </p:tgtEl>
                                        <p:attrNameLst>
                                          <p:attrName>style.rotation</p:attrName>
                                        </p:attrNameLst>
                                      </p:cBhvr>
                                      <p:tavLst>
                                        <p:tav tm="0">
                                          <p:val>
                                            <p:fltVal val="90"/>
                                          </p:val>
                                        </p:tav>
                                        <p:tav tm="100000">
                                          <p:val>
                                            <p:fltVal val="0"/>
                                          </p:val>
                                        </p:tav>
                                      </p:tavLst>
                                    </p:anim>
                                    <p:animEffect transition="in" filter="fade">
                                      <p:cBhvr>
                                        <p:cTn id="14" dur="1000"/>
                                        <p:tgtEl>
                                          <p:spTgt spid="93187"/>
                                        </p:tgtEl>
                                      </p:cBhvr>
                                    </p:animEffect>
                                  </p:childTnLst>
                                </p:cTn>
                              </p:par>
                              <p:par>
                                <p:cTn id="15" presetID="31" presetClass="entr" presetSubtype="0" fill="hold" grpId="0" nodeType="withEffect">
                                  <p:stCondLst>
                                    <p:cond delay="0"/>
                                  </p:stCondLst>
                                  <p:iterate type="lt">
                                    <p:tmPct val="5000"/>
                                  </p:iterate>
                                  <p:childTnLst>
                                    <p:set>
                                      <p:cBhvr>
                                        <p:cTn id="16" dur="1" fill="hold">
                                          <p:stCondLst>
                                            <p:cond delay="0"/>
                                          </p:stCondLst>
                                        </p:cTn>
                                        <p:tgtEl>
                                          <p:spTgt spid="93188">
                                            <p:txEl>
                                              <p:pRg st="0" end="0"/>
                                            </p:txEl>
                                          </p:spTgt>
                                        </p:tgtEl>
                                        <p:attrNameLst>
                                          <p:attrName>style.visibility</p:attrName>
                                        </p:attrNameLst>
                                      </p:cBhvr>
                                      <p:to>
                                        <p:strVal val="visible"/>
                                      </p:to>
                                    </p:set>
                                    <p:anim calcmode="lin" valueType="num">
                                      <p:cBhvr>
                                        <p:cTn id="17" dur="1000" fill="hold"/>
                                        <p:tgtEl>
                                          <p:spTgt spid="93188">
                                            <p:txEl>
                                              <p:pRg st="0" end="0"/>
                                            </p:txEl>
                                          </p:spTgt>
                                        </p:tgtEl>
                                        <p:attrNameLst>
                                          <p:attrName>ppt_w</p:attrName>
                                        </p:attrNameLst>
                                      </p:cBhvr>
                                      <p:tavLst>
                                        <p:tav tm="0">
                                          <p:val>
                                            <p:fltVal val="0"/>
                                          </p:val>
                                        </p:tav>
                                        <p:tav tm="100000">
                                          <p:val>
                                            <p:strVal val="#ppt_w"/>
                                          </p:val>
                                        </p:tav>
                                      </p:tavLst>
                                    </p:anim>
                                    <p:anim calcmode="lin" valueType="num">
                                      <p:cBhvr>
                                        <p:cTn id="18" dur="1000" fill="hold"/>
                                        <p:tgtEl>
                                          <p:spTgt spid="93188">
                                            <p:txEl>
                                              <p:pRg st="0" end="0"/>
                                            </p:txEl>
                                          </p:spTgt>
                                        </p:tgtEl>
                                        <p:attrNameLst>
                                          <p:attrName>ppt_h</p:attrName>
                                        </p:attrNameLst>
                                      </p:cBhvr>
                                      <p:tavLst>
                                        <p:tav tm="0">
                                          <p:val>
                                            <p:fltVal val="0"/>
                                          </p:val>
                                        </p:tav>
                                        <p:tav tm="100000">
                                          <p:val>
                                            <p:strVal val="#ppt_h"/>
                                          </p:val>
                                        </p:tav>
                                      </p:tavLst>
                                    </p:anim>
                                    <p:anim calcmode="lin" valueType="num">
                                      <p:cBhvr>
                                        <p:cTn id="19" dur="1000" fill="hold"/>
                                        <p:tgtEl>
                                          <p:spTgt spid="93188">
                                            <p:txEl>
                                              <p:pRg st="0" end="0"/>
                                            </p:txEl>
                                          </p:spTgt>
                                        </p:tgtEl>
                                        <p:attrNameLst>
                                          <p:attrName>style.rotation</p:attrName>
                                        </p:attrNameLst>
                                      </p:cBhvr>
                                      <p:tavLst>
                                        <p:tav tm="0">
                                          <p:val>
                                            <p:fltVal val="90"/>
                                          </p:val>
                                        </p:tav>
                                        <p:tav tm="100000">
                                          <p:val>
                                            <p:fltVal val="0"/>
                                          </p:val>
                                        </p:tav>
                                      </p:tavLst>
                                    </p:anim>
                                    <p:animEffect transition="in" filter="fade">
                                      <p:cBhvr>
                                        <p:cTn id="20" dur="1000"/>
                                        <p:tgtEl>
                                          <p:spTgt spid="93188">
                                            <p:txEl>
                                              <p:pRg st="0" end="0"/>
                                            </p:txEl>
                                          </p:spTgt>
                                        </p:tgtEl>
                                      </p:cBhvr>
                                    </p:animEffect>
                                  </p:childTnLst>
                                </p:cTn>
                              </p:par>
                              <p:par>
                                <p:cTn id="21" presetID="31" presetClass="entr" presetSubtype="0" fill="hold" grpId="0" nodeType="withEffect">
                                  <p:stCondLst>
                                    <p:cond delay="0"/>
                                  </p:stCondLst>
                                  <p:iterate type="lt">
                                    <p:tmPct val="5000"/>
                                  </p:iterate>
                                  <p:childTnLst>
                                    <p:set>
                                      <p:cBhvr>
                                        <p:cTn id="22" dur="1" fill="hold">
                                          <p:stCondLst>
                                            <p:cond delay="0"/>
                                          </p:stCondLst>
                                        </p:cTn>
                                        <p:tgtEl>
                                          <p:spTgt spid="93188">
                                            <p:txEl>
                                              <p:pRg st="1" end="1"/>
                                            </p:txEl>
                                          </p:spTgt>
                                        </p:tgtEl>
                                        <p:attrNameLst>
                                          <p:attrName>style.visibility</p:attrName>
                                        </p:attrNameLst>
                                      </p:cBhvr>
                                      <p:to>
                                        <p:strVal val="visible"/>
                                      </p:to>
                                    </p:set>
                                    <p:anim calcmode="lin" valueType="num">
                                      <p:cBhvr>
                                        <p:cTn id="23" dur="1000" fill="hold"/>
                                        <p:tgtEl>
                                          <p:spTgt spid="93188">
                                            <p:txEl>
                                              <p:pRg st="1" end="1"/>
                                            </p:txEl>
                                          </p:spTgt>
                                        </p:tgtEl>
                                        <p:attrNameLst>
                                          <p:attrName>ppt_w</p:attrName>
                                        </p:attrNameLst>
                                      </p:cBhvr>
                                      <p:tavLst>
                                        <p:tav tm="0">
                                          <p:val>
                                            <p:fltVal val="0"/>
                                          </p:val>
                                        </p:tav>
                                        <p:tav tm="100000">
                                          <p:val>
                                            <p:strVal val="#ppt_w"/>
                                          </p:val>
                                        </p:tav>
                                      </p:tavLst>
                                    </p:anim>
                                    <p:anim calcmode="lin" valueType="num">
                                      <p:cBhvr>
                                        <p:cTn id="24" dur="1000" fill="hold"/>
                                        <p:tgtEl>
                                          <p:spTgt spid="93188">
                                            <p:txEl>
                                              <p:pRg st="1" end="1"/>
                                            </p:txEl>
                                          </p:spTgt>
                                        </p:tgtEl>
                                        <p:attrNameLst>
                                          <p:attrName>ppt_h</p:attrName>
                                        </p:attrNameLst>
                                      </p:cBhvr>
                                      <p:tavLst>
                                        <p:tav tm="0">
                                          <p:val>
                                            <p:fltVal val="0"/>
                                          </p:val>
                                        </p:tav>
                                        <p:tav tm="100000">
                                          <p:val>
                                            <p:strVal val="#ppt_h"/>
                                          </p:val>
                                        </p:tav>
                                      </p:tavLst>
                                    </p:anim>
                                    <p:anim calcmode="lin" valueType="num">
                                      <p:cBhvr>
                                        <p:cTn id="25" dur="1000" fill="hold"/>
                                        <p:tgtEl>
                                          <p:spTgt spid="93188">
                                            <p:txEl>
                                              <p:pRg st="1" end="1"/>
                                            </p:txEl>
                                          </p:spTgt>
                                        </p:tgtEl>
                                        <p:attrNameLst>
                                          <p:attrName>style.rotation</p:attrName>
                                        </p:attrNameLst>
                                      </p:cBhvr>
                                      <p:tavLst>
                                        <p:tav tm="0">
                                          <p:val>
                                            <p:fltVal val="90"/>
                                          </p:val>
                                        </p:tav>
                                        <p:tav tm="100000">
                                          <p:val>
                                            <p:fltVal val="0"/>
                                          </p:val>
                                        </p:tav>
                                      </p:tavLst>
                                    </p:anim>
                                    <p:animEffect transition="in" filter="fade">
                                      <p:cBhvr>
                                        <p:cTn id="26" dur="1000"/>
                                        <p:tgtEl>
                                          <p:spTgt spid="93188">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187" grpId="0"/>
      <p:bldP spid="93188" grpId="0" build="p"/>
      <p:bldP spid="6" grpId="0" autoUpdateAnimBg="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1" name="Text Box 2"/>
          <p:cNvSpPr txBox="1">
            <a:spLocks noChangeArrowheads="1"/>
          </p:cNvSpPr>
          <p:nvPr/>
        </p:nvSpPr>
        <p:spPr bwMode="auto">
          <a:xfrm>
            <a:off x="533400" y="1981200"/>
            <a:ext cx="7772400" cy="2246769"/>
          </a:xfrm>
          <a:prstGeom prst="rect">
            <a:avLst/>
          </a:prstGeom>
          <a:noFill/>
          <a:ln w="9525">
            <a:noFill/>
            <a:miter lim="800000"/>
            <a:headEnd type="none" w="sm" len="sm"/>
            <a:tailEnd type="none" w="sm" len="sm"/>
          </a:ln>
        </p:spPr>
        <p:txBody>
          <a:bodyPr wrap="square">
            <a:spAutoFit/>
          </a:bodyPr>
          <a:lstStyle/>
          <a:p>
            <a:pPr lvl="1">
              <a:lnSpc>
                <a:spcPct val="120000"/>
              </a:lnSpc>
              <a:spcBef>
                <a:spcPct val="20000"/>
              </a:spcBef>
              <a:buClr>
                <a:schemeClr val="bg2"/>
              </a:buClr>
              <a:buFont typeface="Wingdings" pitchFamily="2" charset="2"/>
              <a:buChar char="v"/>
            </a:pPr>
            <a:r>
              <a:rPr kumimoji="0" lang="en-US" altLang="zh-CN" sz="2800" u="sng" dirty="0">
                <a:latin typeface="Times New Roman" pitchFamily="18" charset="0"/>
                <a:ea typeface="黑体" pitchFamily="2" charset="-122"/>
              </a:rPr>
              <a:t> </a:t>
            </a:r>
            <a:r>
              <a:rPr kumimoji="0" lang="zh-CN" altLang="en-US" sz="2800" u="sng" dirty="0">
                <a:latin typeface="Times New Roman" pitchFamily="18" charset="0"/>
                <a:ea typeface="黑体" pitchFamily="2" charset="-122"/>
              </a:rPr>
              <a:t>码组中信息位有奇数个“</a:t>
            </a:r>
            <a:r>
              <a:rPr kumimoji="0" lang="en-US" altLang="zh-CN" sz="2800" u="sng" dirty="0">
                <a:latin typeface="Times New Roman" pitchFamily="18" charset="0"/>
                <a:ea typeface="黑体" pitchFamily="2" charset="-122"/>
              </a:rPr>
              <a:t>1”</a:t>
            </a:r>
            <a:r>
              <a:rPr kumimoji="0" lang="zh-CN" altLang="en-US" sz="2800" u="sng" dirty="0">
                <a:latin typeface="Times New Roman" pitchFamily="18" charset="0"/>
                <a:ea typeface="黑体" pitchFamily="2" charset="-122"/>
              </a:rPr>
              <a:t>，监督码元与信息码元相同；</a:t>
            </a:r>
          </a:p>
          <a:p>
            <a:pPr lvl="1">
              <a:lnSpc>
                <a:spcPct val="120000"/>
              </a:lnSpc>
              <a:spcBef>
                <a:spcPct val="20000"/>
              </a:spcBef>
              <a:buClr>
                <a:schemeClr val="bg2"/>
              </a:buClr>
              <a:buFont typeface="Wingdings" pitchFamily="2" charset="2"/>
              <a:buChar char="v"/>
            </a:pPr>
            <a:r>
              <a:rPr kumimoji="0" lang="zh-CN" altLang="en-US" sz="2800" u="sng" dirty="0">
                <a:latin typeface="Times New Roman" pitchFamily="18" charset="0"/>
                <a:ea typeface="黑体" pitchFamily="2" charset="-122"/>
              </a:rPr>
              <a:t> 码组中信息位有偶数个“</a:t>
            </a:r>
            <a:r>
              <a:rPr kumimoji="0" lang="en-US" altLang="zh-CN" sz="2800" u="sng" dirty="0">
                <a:latin typeface="Times New Roman" pitchFamily="18" charset="0"/>
                <a:ea typeface="黑体" pitchFamily="2" charset="-122"/>
              </a:rPr>
              <a:t>1”</a:t>
            </a:r>
            <a:r>
              <a:rPr kumimoji="0" lang="zh-CN" altLang="en-US" sz="2800" u="sng" dirty="0">
                <a:latin typeface="Times New Roman" pitchFamily="18" charset="0"/>
                <a:ea typeface="黑体" pitchFamily="2" charset="-122"/>
              </a:rPr>
              <a:t>，监督码元与信息码元相反。</a:t>
            </a:r>
          </a:p>
        </p:txBody>
      </p:sp>
      <p:sp>
        <p:nvSpPr>
          <p:cNvPr id="94213" name="Text Box 4"/>
          <p:cNvSpPr txBox="1">
            <a:spLocks noChangeArrowheads="1"/>
          </p:cNvSpPr>
          <p:nvPr/>
        </p:nvSpPr>
        <p:spPr bwMode="auto">
          <a:xfrm>
            <a:off x="381000" y="838200"/>
            <a:ext cx="4114800" cy="641350"/>
          </a:xfrm>
          <a:prstGeom prst="rect">
            <a:avLst/>
          </a:prstGeom>
          <a:noFill/>
          <a:ln w="9525">
            <a:noFill/>
            <a:miter lim="800000"/>
            <a:headEnd/>
            <a:tailEnd/>
          </a:ln>
        </p:spPr>
        <p:txBody>
          <a:bodyPr anchor="b"/>
          <a:lstStyle/>
          <a:p>
            <a:r>
              <a:rPr lang="zh-CN" altLang="en-US" sz="3200" b="1" u="sng" dirty="0">
                <a:ea typeface="黑体" pitchFamily="2" charset="-122"/>
              </a:rPr>
              <a:t>（</a:t>
            </a:r>
            <a:r>
              <a:rPr lang="en-US" altLang="zh-CN" sz="3200" b="1" u="sng" dirty="0">
                <a:ea typeface="黑体" pitchFamily="2" charset="-122"/>
              </a:rPr>
              <a:t>1</a:t>
            </a:r>
            <a:r>
              <a:rPr lang="zh-CN" altLang="en-US" sz="3200" b="1" u="sng" dirty="0">
                <a:ea typeface="黑体" pitchFamily="2" charset="-122"/>
              </a:rPr>
              <a:t>）正反码编码规则</a:t>
            </a:r>
          </a:p>
        </p:txBody>
      </p:sp>
      <p:sp>
        <p:nvSpPr>
          <p:cNvPr id="6" name="Text Box 26"/>
          <p:cNvSpPr txBox="1">
            <a:spLocks noChangeArrowheads="1"/>
          </p:cNvSpPr>
          <p:nvPr/>
        </p:nvSpPr>
        <p:spPr bwMode="auto">
          <a:xfrm>
            <a:off x="6019800" y="240268"/>
            <a:ext cx="2895600" cy="369332"/>
          </a:xfrm>
          <a:prstGeom prst="rect">
            <a:avLst/>
          </a:prstGeom>
          <a:noFill/>
          <a:ln w="9525">
            <a:noFill/>
            <a:miter lim="800000"/>
            <a:headEnd/>
            <a:tailEnd/>
          </a:ln>
        </p:spPr>
        <p:txBody>
          <a:bodyPr wrap="square">
            <a:spAutoFit/>
          </a:bodyPr>
          <a:lstStyle/>
          <a:p>
            <a:r>
              <a:rPr lang="en-US" altLang="zh-CN" b="1" dirty="0" smtClean="0">
                <a:solidFill>
                  <a:schemeClr val="bg1">
                    <a:lumMod val="95000"/>
                  </a:schemeClr>
                </a:solidFill>
              </a:rPr>
              <a:t>《</a:t>
            </a:r>
            <a:r>
              <a:rPr lang="zh-CN" altLang="en-US" b="1" dirty="0" smtClean="0">
                <a:solidFill>
                  <a:schemeClr val="bg1">
                    <a:lumMod val="95000"/>
                  </a:schemeClr>
                </a:solidFill>
              </a:rPr>
              <a:t>通信系统设计与应用</a:t>
            </a:r>
            <a:r>
              <a:rPr lang="en-US" altLang="zh-CN" b="1" dirty="0" smtClean="0">
                <a:solidFill>
                  <a:schemeClr val="bg1">
                    <a:lumMod val="95000"/>
                  </a:schemeClr>
                </a:solidFill>
              </a:rPr>
              <a:t>》</a:t>
            </a:r>
            <a:endParaRPr lang="zh-CN" altLang="en-US" b="1" dirty="0">
              <a:solidFill>
                <a:schemeClr val="bg1">
                  <a:lumMod val="95000"/>
                </a:schemeClr>
              </a:solidFill>
            </a:endParaRPr>
          </a:p>
        </p:txBody>
      </p:sp>
      <p:sp>
        <p:nvSpPr>
          <p:cNvPr id="5" name="TextBox 4"/>
          <p:cNvSpPr txBox="1"/>
          <p:nvPr/>
        </p:nvSpPr>
        <p:spPr>
          <a:xfrm>
            <a:off x="609600" y="4419600"/>
            <a:ext cx="8001000" cy="2062103"/>
          </a:xfrm>
          <a:prstGeom prst="rect">
            <a:avLst/>
          </a:prstGeom>
          <a:noFill/>
        </p:spPr>
        <p:txBody>
          <a:bodyPr wrap="square" rtlCol="0">
            <a:spAutoFit/>
          </a:bodyPr>
          <a:lstStyle/>
          <a:p>
            <a:r>
              <a:rPr lang="zh-CN" altLang="en-US" sz="3200" dirty="0" smtClean="0"/>
              <a:t>例：</a:t>
            </a:r>
            <a:r>
              <a:rPr lang="en-US" altLang="zh-CN" sz="3200" dirty="0" smtClean="0"/>
              <a:t>1</a:t>
            </a:r>
            <a:r>
              <a:rPr lang="zh-CN" altLang="en-US" sz="3200" dirty="0" smtClean="0"/>
              <a:t>）信息码为</a:t>
            </a:r>
            <a:r>
              <a:rPr lang="en-US" altLang="zh-CN" sz="3200" dirty="0" smtClean="0"/>
              <a:t>11001</a:t>
            </a:r>
            <a:r>
              <a:rPr lang="zh-CN" altLang="en-US" sz="3200" dirty="0" smtClean="0"/>
              <a:t>，则监督码为</a:t>
            </a:r>
            <a:r>
              <a:rPr lang="en-US" altLang="zh-CN" sz="3200" u="sng" dirty="0" smtClean="0"/>
              <a:t>11001</a:t>
            </a:r>
          </a:p>
          <a:p>
            <a:r>
              <a:rPr lang="en-US" altLang="zh-CN" sz="3200" dirty="0" smtClean="0"/>
              <a:t>             </a:t>
            </a:r>
            <a:r>
              <a:rPr lang="zh-CN" altLang="en-US" sz="3200" dirty="0" smtClean="0"/>
              <a:t>正反码为</a:t>
            </a:r>
            <a:r>
              <a:rPr lang="en-US" altLang="zh-CN" sz="3200" dirty="0" smtClean="0"/>
              <a:t>1100111001</a:t>
            </a:r>
          </a:p>
          <a:p>
            <a:r>
              <a:rPr lang="en-US" altLang="zh-CN" sz="3200" dirty="0" smtClean="0"/>
              <a:t>       2</a:t>
            </a:r>
            <a:r>
              <a:rPr lang="zh-CN" altLang="en-US" sz="3200" dirty="0" smtClean="0"/>
              <a:t>）信息码为</a:t>
            </a:r>
            <a:r>
              <a:rPr lang="en-US" altLang="zh-CN" sz="3200" dirty="0" smtClean="0"/>
              <a:t>10001</a:t>
            </a:r>
            <a:r>
              <a:rPr lang="zh-CN" altLang="en-US" sz="3200" dirty="0" smtClean="0"/>
              <a:t>，则监督码为</a:t>
            </a:r>
            <a:r>
              <a:rPr lang="en-US" altLang="zh-CN" sz="3200" u="sng" dirty="0" smtClean="0"/>
              <a:t>01110</a:t>
            </a:r>
          </a:p>
          <a:p>
            <a:r>
              <a:rPr lang="zh-CN" altLang="en-US" sz="3200" dirty="0" smtClean="0"/>
              <a:t>             正反码为</a:t>
            </a:r>
            <a:r>
              <a:rPr lang="en-US" altLang="zh-CN" sz="3200" dirty="0" smtClean="0"/>
              <a:t>1000101110</a:t>
            </a:r>
            <a:endParaRPr lang="zh-CN" altLang="en-US" sz="3200" dirty="0"/>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slide(fromLeft)">
                                      <p:cBhvr>
                                        <p:cTn id="7" dur="500"/>
                                        <p:tgtEl>
                                          <p:spTgt spid="6"/>
                                        </p:tgtEl>
                                      </p:cBhvr>
                                    </p:animEffect>
                                  </p:childTnLst>
                                </p:cTn>
                              </p:par>
                            </p:childTnLst>
                          </p:cTn>
                        </p:par>
                        <p:par>
                          <p:cTn id="8" fill="hold">
                            <p:stCondLst>
                              <p:cond delay="500"/>
                            </p:stCondLst>
                            <p:childTnLst>
                              <p:par>
                                <p:cTn id="9" presetID="27" presetClass="entr" presetSubtype="0" fill="hold" grpId="0" nodeType="afterEffect">
                                  <p:stCondLst>
                                    <p:cond delay="0"/>
                                  </p:stCondLst>
                                  <p:iterate type="lt">
                                    <p:tmPct val="50000"/>
                                  </p:iterate>
                                  <p:childTnLst>
                                    <p:set>
                                      <p:cBhvr>
                                        <p:cTn id="10" dur="1" fill="hold">
                                          <p:stCondLst>
                                            <p:cond delay="0"/>
                                          </p:stCondLst>
                                        </p:cTn>
                                        <p:tgtEl>
                                          <p:spTgt spid="94213"/>
                                        </p:tgtEl>
                                        <p:attrNameLst>
                                          <p:attrName>style.visibility</p:attrName>
                                        </p:attrNameLst>
                                      </p:cBhvr>
                                      <p:to>
                                        <p:strVal val="visible"/>
                                      </p:to>
                                    </p:set>
                                    <p:anim calcmode="discrete" valueType="clr">
                                      <p:cBhvr override="childStyle">
                                        <p:cTn id="11" dur="80"/>
                                        <p:tgtEl>
                                          <p:spTgt spid="94213"/>
                                        </p:tgtEl>
                                        <p:attrNameLst>
                                          <p:attrName>style.color</p:attrName>
                                        </p:attrNameLst>
                                      </p:cBhvr>
                                      <p:tavLst>
                                        <p:tav tm="0">
                                          <p:val>
                                            <p:clrVal>
                                              <a:schemeClr val="accent2"/>
                                            </p:clrVal>
                                          </p:val>
                                        </p:tav>
                                        <p:tav tm="50000">
                                          <p:val>
                                            <p:clrVal>
                                              <a:schemeClr val="hlink"/>
                                            </p:clrVal>
                                          </p:val>
                                        </p:tav>
                                      </p:tavLst>
                                    </p:anim>
                                    <p:anim calcmode="discrete" valueType="clr">
                                      <p:cBhvr>
                                        <p:cTn id="12" dur="80"/>
                                        <p:tgtEl>
                                          <p:spTgt spid="94213"/>
                                        </p:tgtEl>
                                        <p:attrNameLst>
                                          <p:attrName>fillcolor</p:attrName>
                                        </p:attrNameLst>
                                      </p:cBhvr>
                                      <p:tavLst>
                                        <p:tav tm="0">
                                          <p:val>
                                            <p:clrVal>
                                              <a:schemeClr val="accent2"/>
                                            </p:clrVal>
                                          </p:val>
                                        </p:tav>
                                        <p:tav tm="50000">
                                          <p:val>
                                            <p:clrVal>
                                              <a:schemeClr val="hlink"/>
                                            </p:clrVal>
                                          </p:val>
                                        </p:tav>
                                      </p:tavLst>
                                    </p:anim>
                                    <p:set>
                                      <p:cBhvr>
                                        <p:cTn id="13" dur="80"/>
                                        <p:tgtEl>
                                          <p:spTgt spid="94213"/>
                                        </p:tgtEl>
                                        <p:attrNameLst>
                                          <p:attrName>fill.type</p:attrName>
                                        </p:attrNameLst>
                                      </p:cBhvr>
                                      <p:to>
                                        <p:strVal val="solid"/>
                                      </p:to>
                                    </p:set>
                                  </p:childTnLst>
                                </p:cTn>
                              </p:par>
                              <p:par>
                                <p:cTn id="14" presetID="27" presetClass="entr" presetSubtype="0" fill="hold" grpId="0" nodeType="withEffect">
                                  <p:stCondLst>
                                    <p:cond delay="0"/>
                                  </p:stCondLst>
                                  <p:iterate type="lt">
                                    <p:tmPct val="50000"/>
                                  </p:iterate>
                                  <p:childTnLst>
                                    <p:set>
                                      <p:cBhvr>
                                        <p:cTn id="15" dur="1" fill="hold">
                                          <p:stCondLst>
                                            <p:cond delay="0"/>
                                          </p:stCondLst>
                                        </p:cTn>
                                        <p:tgtEl>
                                          <p:spTgt spid="94211"/>
                                        </p:tgtEl>
                                        <p:attrNameLst>
                                          <p:attrName>style.visibility</p:attrName>
                                        </p:attrNameLst>
                                      </p:cBhvr>
                                      <p:to>
                                        <p:strVal val="visible"/>
                                      </p:to>
                                    </p:set>
                                    <p:anim calcmode="discrete" valueType="clr">
                                      <p:cBhvr override="childStyle">
                                        <p:cTn id="16" dur="80"/>
                                        <p:tgtEl>
                                          <p:spTgt spid="94211"/>
                                        </p:tgtEl>
                                        <p:attrNameLst>
                                          <p:attrName>style.color</p:attrName>
                                        </p:attrNameLst>
                                      </p:cBhvr>
                                      <p:tavLst>
                                        <p:tav tm="0">
                                          <p:val>
                                            <p:clrVal>
                                              <a:schemeClr val="accent2"/>
                                            </p:clrVal>
                                          </p:val>
                                        </p:tav>
                                        <p:tav tm="50000">
                                          <p:val>
                                            <p:clrVal>
                                              <a:schemeClr val="hlink"/>
                                            </p:clrVal>
                                          </p:val>
                                        </p:tav>
                                      </p:tavLst>
                                    </p:anim>
                                    <p:anim calcmode="discrete" valueType="clr">
                                      <p:cBhvr>
                                        <p:cTn id="17" dur="80"/>
                                        <p:tgtEl>
                                          <p:spTgt spid="94211"/>
                                        </p:tgtEl>
                                        <p:attrNameLst>
                                          <p:attrName>fillcolor</p:attrName>
                                        </p:attrNameLst>
                                      </p:cBhvr>
                                      <p:tavLst>
                                        <p:tav tm="0">
                                          <p:val>
                                            <p:clrVal>
                                              <a:schemeClr val="accent2"/>
                                            </p:clrVal>
                                          </p:val>
                                        </p:tav>
                                        <p:tav tm="50000">
                                          <p:val>
                                            <p:clrVal>
                                              <a:schemeClr val="hlink"/>
                                            </p:clrVal>
                                          </p:val>
                                        </p:tav>
                                      </p:tavLst>
                                    </p:anim>
                                    <p:set>
                                      <p:cBhvr>
                                        <p:cTn id="18" dur="80"/>
                                        <p:tgtEl>
                                          <p:spTgt spid="94211"/>
                                        </p:tgtEl>
                                        <p:attrNameLst>
                                          <p:attrName>fill.type</p:attrName>
                                        </p:attrNameLst>
                                      </p:cBhvr>
                                      <p:to>
                                        <p:strVal val="solid"/>
                                      </p:to>
                                    </p:set>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5">
                                            <p:txEl>
                                              <p:pRg st="0" end="0"/>
                                            </p:txEl>
                                          </p:spTgt>
                                        </p:tgtEl>
                                        <p:attrNameLst>
                                          <p:attrName>style.visibility</p:attrName>
                                        </p:attrNameLst>
                                      </p:cBhvr>
                                      <p:to>
                                        <p:strVal val="visible"/>
                                      </p:to>
                                    </p:set>
                                    <p:anim calcmode="lin" valueType="num">
                                      <p:cBhvr additive="base">
                                        <p:cTn id="23"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nodeType="clickEffect">
                                  <p:stCondLst>
                                    <p:cond delay="0"/>
                                  </p:stCondLst>
                                  <p:childTnLst>
                                    <p:set>
                                      <p:cBhvr>
                                        <p:cTn id="28" dur="1" fill="hold">
                                          <p:stCondLst>
                                            <p:cond delay="0"/>
                                          </p:stCondLst>
                                        </p:cTn>
                                        <p:tgtEl>
                                          <p:spTgt spid="5">
                                            <p:txEl>
                                              <p:pRg st="1" end="1"/>
                                            </p:txEl>
                                          </p:spTgt>
                                        </p:tgtEl>
                                        <p:attrNameLst>
                                          <p:attrName>style.visibility</p:attrName>
                                        </p:attrNameLst>
                                      </p:cBhvr>
                                      <p:to>
                                        <p:strVal val="visible"/>
                                      </p:to>
                                    </p:set>
                                    <p:anim calcmode="lin" valueType="num">
                                      <p:cBhvr additive="base">
                                        <p:cTn id="29"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nodeType="clickEffect">
                                  <p:stCondLst>
                                    <p:cond delay="0"/>
                                  </p:stCondLst>
                                  <p:childTnLst>
                                    <p:set>
                                      <p:cBhvr>
                                        <p:cTn id="34" dur="1" fill="hold">
                                          <p:stCondLst>
                                            <p:cond delay="0"/>
                                          </p:stCondLst>
                                        </p:cTn>
                                        <p:tgtEl>
                                          <p:spTgt spid="5">
                                            <p:txEl>
                                              <p:pRg st="2" end="2"/>
                                            </p:txEl>
                                          </p:spTgt>
                                        </p:tgtEl>
                                        <p:attrNameLst>
                                          <p:attrName>style.visibility</p:attrName>
                                        </p:attrNameLst>
                                      </p:cBhvr>
                                      <p:to>
                                        <p:strVal val="visible"/>
                                      </p:to>
                                    </p:set>
                                    <p:anim calcmode="lin" valueType="num">
                                      <p:cBhvr additive="base">
                                        <p:cTn id="35"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nodeType="clickEffect">
                                  <p:stCondLst>
                                    <p:cond delay="0"/>
                                  </p:stCondLst>
                                  <p:childTnLst>
                                    <p:set>
                                      <p:cBhvr>
                                        <p:cTn id="40" dur="1" fill="hold">
                                          <p:stCondLst>
                                            <p:cond delay="0"/>
                                          </p:stCondLst>
                                        </p:cTn>
                                        <p:tgtEl>
                                          <p:spTgt spid="5">
                                            <p:txEl>
                                              <p:pRg st="3" end="3"/>
                                            </p:txEl>
                                          </p:spTgt>
                                        </p:tgtEl>
                                        <p:attrNameLst>
                                          <p:attrName>style.visibility</p:attrName>
                                        </p:attrNameLst>
                                      </p:cBhvr>
                                      <p:to>
                                        <p:strVal val="visible"/>
                                      </p:to>
                                    </p:set>
                                    <p:anim calcmode="lin" valueType="num">
                                      <p:cBhvr additive="base">
                                        <p:cTn id="41" dur="500" fill="hold"/>
                                        <p:tgtEl>
                                          <p:spTgt spid="5">
                                            <p:txEl>
                                              <p:pRg st="3" end="3"/>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5">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4211" grpId="0"/>
      <p:bldP spid="94213" grpId="0"/>
      <p:bldP spid="6" grpId="0" autoUpdateAnimBg="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5" name="Rectangle 3"/>
          <p:cNvSpPr>
            <a:spLocks noGrp="1" noChangeArrowheads="1"/>
          </p:cNvSpPr>
          <p:nvPr>
            <p:ph type="body" idx="1"/>
          </p:nvPr>
        </p:nvSpPr>
        <p:spPr>
          <a:xfrm>
            <a:off x="609600" y="1828800"/>
            <a:ext cx="8229600" cy="4228850"/>
          </a:xfrm>
          <a:noFill/>
        </p:spPr>
        <p:txBody>
          <a:bodyPr wrap="square">
            <a:spAutoFit/>
          </a:bodyPr>
          <a:lstStyle/>
          <a:p>
            <a:pPr marL="0" indent="0" eaLnBrk="1" hangingPunct="1">
              <a:lnSpc>
                <a:spcPct val="150000"/>
              </a:lnSpc>
              <a:buClr>
                <a:schemeClr val="bg2"/>
              </a:buClr>
              <a:buSzTx/>
              <a:buFont typeface="Wingdings" pitchFamily="2" charset="2"/>
              <a:buChar char="v"/>
            </a:pPr>
            <a:r>
              <a:rPr kumimoji="0" lang="en-US" altLang="zh-CN" sz="2800" u="sng" dirty="0" smtClean="0">
                <a:latin typeface="Times New Roman" pitchFamily="18" charset="0"/>
                <a:ea typeface="黑体" pitchFamily="2" charset="-122"/>
              </a:rPr>
              <a:t>  </a:t>
            </a:r>
            <a:r>
              <a:rPr kumimoji="0" lang="zh-CN" altLang="en-US" sz="2800" u="sng" dirty="0" smtClean="0">
                <a:latin typeface="Times New Roman" pitchFamily="18" charset="0"/>
                <a:ea typeface="黑体" pitchFamily="2" charset="-122"/>
              </a:rPr>
              <a:t>将接收码组中信息位与监督位按位模</a:t>
            </a:r>
            <a:r>
              <a:rPr kumimoji="0" lang="en-US" altLang="zh-CN" sz="2800" u="sng" dirty="0" smtClean="0">
                <a:latin typeface="Times New Roman" pitchFamily="18" charset="0"/>
                <a:ea typeface="黑体" pitchFamily="2" charset="-122"/>
              </a:rPr>
              <a:t>2</a:t>
            </a:r>
            <a:r>
              <a:rPr kumimoji="0" lang="zh-CN" altLang="en-US" sz="2800" u="sng" dirty="0" smtClean="0">
                <a:latin typeface="Times New Roman" pitchFamily="18" charset="0"/>
                <a:ea typeface="黑体" pitchFamily="2" charset="-122"/>
              </a:rPr>
              <a:t>加，得到合成码组</a:t>
            </a:r>
          </a:p>
          <a:p>
            <a:pPr marL="0" indent="0" eaLnBrk="1" hangingPunct="1">
              <a:lnSpc>
                <a:spcPct val="150000"/>
              </a:lnSpc>
              <a:buClr>
                <a:schemeClr val="bg2"/>
              </a:buClr>
              <a:buSzTx/>
              <a:buFont typeface="Wingdings" pitchFamily="2" charset="2"/>
              <a:buChar char="v"/>
            </a:pPr>
            <a:r>
              <a:rPr kumimoji="0" lang="zh-CN" altLang="en-US" sz="2800" u="sng" dirty="0" smtClean="0">
                <a:latin typeface="Times New Roman" pitchFamily="18" charset="0"/>
                <a:ea typeface="黑体" pitchFamily="2" charset="-122"/>
              </a:rPr>
              <a:t>  由合成码产生校验码组：</a:t>
            </a:r>
          </a:p>
          <a:p>
            <a:pPr marL="0" indent="0" eaLnBrk="1" hangingPunct="1">
              <a:lnSpc>
                <a:spcPct val="150000"/>
              </a:lnSpc>
              <a:buClr>
                <a:schemeClr val="bg2"/>
              </a:buClr>
              <a:buSzTx/>
              <a:buFont typeface="Wingdings" pitchFamily="2" charset="2"/>
              <a:buChar char="v"/>
            </a:pPr>
            <a:r>
              <a:rPr kumimoji="0" lang="zh-CN" altLang="en-US" sz="2800" u="sng" dirty="0" smtClean="0">
                <a:latin typeface="Times New Roman" pitchFamily="18" charset="0"/>
                <a:ea typeface="黑体" pitchFamily="2" charset="-122"/>
              </a:rPr>
              <a:t>  接收码组中信息码元有奇数个“</a:t>
            </a:r>
            <a:r>
              <a:rPr kumimoji="0" lang="en-US" altLang="zh-CN" sz="2800" u="sng" dirty="0" smtClean="0">
                <a:latin typeface="Times New Roman" pitchFamily="18" charset="0"/>
                <a:ea typeface="黑体" pitchFamily="2" charset="-122"/>
              </a:rPr>
              <a:t>1”</a:t>
            </a:r>
            <a:r>
              <a:rPr kumimoji="0" lang="zh-CN" altLang="en-US" sz="2800" u="sng" dirty="0" smtClean="0">
                <a:latin typeface="Times New Roman" pitchFamily="18" charset="0"/>
                <a:ea typeface="黑体" pitchFamily="2" charset="-122"/>
              </a:rPr>
              <a:t>，则校验码组</a:t>
            </a:r>
            <a:r>
              <a:rPr kumimoji="0" lang="en-US" altLang="zh-CN" sz="2800" u="sng" dirty="0" smtClean="0">
                <a:latin typeface="Times New Roman" pitchFamily="18" charset="0"/>
                <a:ea typeface="黑体" pitchFamily="2" charset="-122"/>
              </a:rPr>
              <a:t>=</a:t>
            </a:r>
            <a:r>
              <a:rPr kumimoji="0" lang="zh-CN" altLang="en-US" sz="2800" u="sng" dirty="0" smtClean="0">
                <a:latin typeface="Times New Roman" pitchFamily="18" charset="0"/>
                <a:ea typeface="黑体" pitchFamily="2" charset="-122"/>
              </a:rPr>
              <a:t>合成码组，否则校验码组</a:t>
            </a:r>
            <a:r>
              <a:rPr kumimoji="0" lang="en-US" altLang="zh-CN" sz="2800" u="sng" dirty="0" smtClean="0">
                <a:latin typeface="Times New Roman" pitchFamily="18" charset="0"/>
                <a:ea typeface="黑体" pitchFamily="2" charset="-122"/>
              </a:rPr>
              <a:t>=</a:t>
            </a:r>
            <a:r>
              <a:rPr kumimoji="0" lang="zh-CN" altLang="en-US" sz="2800" u="sng" dirty="0" smtClean="0">
                <a:latin typeface="Times New Roman" pitchFamily="18" charset="0"/>
                <a:ea typeface="黑体" pitchFamily="2" charset="-122"/>
              </a:rPr>
              <a:t>合成码组的反码</a:t>
            </a:r>
          </a:p>
          <a:p>
            <a:pPr marL="0" indent="0" eaLnBrk="1" hangingPunct="1">
              <a:lnSpc>
                <a:spcPct val="150000"/>
              </a:lnSpc>
              <a:buClr>
                <a:schemeClr val="bg2"/>
              </a:buClr>
              <a:buSzTx/>
              <a:buFont typeface="Wingdings" pitchFamily="2" charset="2"/>
              <a:buChar char="v"/>
            </a:pPr>
            <a:r>
              <a:rPr kumimoji="0" lang="zh-CN" altLang="en-US" sz="2800" u="sng" dirty="0" smtClean="0">
                <a:latin typeface="Times New Roman" pitchFamily="18" charset="0"/>
                <a:ea typeface="黑体" pitchFamily="2" charset="-122"/>
              </a:rPr>
              <a:t>  按照校验码组中“</a:t>
            </a:r>
            <a:r>
              <a:rPr kumimoji="0" lang="en-US" altLang="zh-CN" sz="2800" u="sng" dirty="0" smtClean="0">
                <a:latin typeface="Times New Roman" pitchFamily="18" charset="0"/>
                <a:ea typeface="黑体" pitchFamily="2" charset="-122"/>
              </a:rPr>
              <a:t>1”</a:t>
            </a:r>
            <a:r>
              <a:rPr kumimoji="0" lang="zh-CN" altLang="en-US" sz="2800" u="sng" dirty="0" smtClean="0">
                <a:latin typeface="Times New Roman" pitchFamily="18" charset="0"/>
                <a:ea typeface="黑体" pitchFamily="2" charset="-122"/>
              </a:rPr>
              <a:t>的个数进行判决及纠错（表）</a:t>
            </a:r>
          </a:p>
        </p:txBody>
      </p:sp>
      <p:sp>
        <p:nvSpPr>
          <p:cNvPr id="95237" name="Rectangle 6"/>
          <p:cNvSpPr>
            <a:spLocks noChangeArrowheads="1"/>
          </p:cNvSpPr>
          <p:nvPr/>
        </p:nvSpPr>
        <p:spPr bwMode="auto">
          <a:xfrm>
            <a:off x="304800" y="838200"/>
            <a:ext cx="4616450" cy="762000"/>
          </a:xfrm>
          <a:prstGeom prst="rect">
            <a:avLst/>
          </a:prstGeom>
          <a:noFill/>
          <a:ln w="9525">
            <a:noFill/>
            <a:miter lim="800000"/>
            <a:headEnd/>
            <a:tailEnd/>
          </a:ln>
        </p:spPr>
        <p:txBody>
          <a:bodyPr anchor="b"/>
          <a:lstStyle/>
          <a:p>
            <a:r>
              <a:rPr lang="zh-CN" altLang="en-US" sz="3200" b="1" u="sng" dirty="0">
                <a:ea typeface="黑体" pitchFamily="2" charset="-122"/>
              </a:rPr>
              <a:t>（</a:t>
            </a:r>
            <a:r>
              <a:rPr lang="en-US" altLang="zh-CN" sz="3200" b="1" u="sng" dirty="0">
                <a:ea typeface="黑体" pitchFamily="2" charset="-122"/>
              </a:rPr>
              <a:t>2</a:t>
            </a:r>
            <a:r>
              <a:rPr lang="zh-CN" altLang="en-US" sz="3200" b="1" u="sng" dirty="0">
                <a:ea typeface="黑体" pitchFamily="2" charset="-122"/>
              </a:rPr>
              <a:t>）接收端解码规则</a:t>
            </a:r>
          </a:p>
        </p:txBody>
      </p:sp>
      <p:sp>
        <p:nvSpPr>
          <p:cNvPr id="6" name="Text Box 26"/>
          <p:cNvSpPr txBox="1">
            <a:spLocks noChangeArrowheads="1"/>
          </p:cNvSpPr>
          <p:nvPr/>
        </p:nvSpPr>
        <p:spPr bwMode="auto">
          <a:xfrm>
            <a:off x="6019800" y="240268"/>
            <a:ext cx="2895600" cy="369332"/>
          </a:xfrm>
          <a:prstGeom prst="rect">
            <a:avLst/>
          </a:prstGeom>
          <a:noFill/>
          <a:ln w="9525">
            <a:noFill/>
            <a:miter lim="800000"/>
            <a:headEnd/>
            <a:tailEnd/>
          </a:ln>
        </p:spPr>
        <p:txBody>
          <a:bodyPr wrap="square">
            <a:spAutoFit/>
          </a:bodyPr>
          <a:lstStyle/>
          <a:p>
            <a:r>
              <a:rPr lang="en-US" altLang="zh-CN" b="1" dirty="0" smtClean="0">
                <a:solidFill>
                  <a:schemeClr val="bg1">
                    <a:lumMod val="95000"/>
                  </a:schemeClr>
                </a:solidFill>
              </a:rPr>
              <a:t>《</a:t>
            </a:r>
            <a:r>
              <a:rPr lang="zh-CN" altLang="en-US" b="1" dirty="0" smtClean="0">
                <a:solidFill>
                  <a:schemeClr val="bg1">
                    <a:lumMod val="95000"/>
                  </a:schemeClr>
                </a:solidFill>
              </a:rPr>
              <a:t>通信系统设计与应用</a:t>
            </a:r>
            <a:r>
              <a:rPr lang="en-US" altLang="zh-CN" b="1" dirty="0" smtClean="0">
                <a:solidFill>
                  <a:schemeClr val="bg1">
                    <a:lumMod val="95000"/>
                  </a:schemeClr>
                </a:solidFill>
              </a:rPr>
              <a:t>》</a:t>
            </a:r>
            <a:endParaRPr lang="zh-CN" altLang="en-US" b="1" dirty="0">
              <a:solidFill>
                <a:schemeClr val="bg1">
                  <a:lumMod val="95000"/>
                </a:schemeClr>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slide(fromLeft)">
                                      <p:cBhvr>
                                        <p:cTn id="7" dur="500"/>
                                        <p:tgtEl>
                                          <p:spTgt spid="6"/>
                                        </p:tgtEl>
                                      </p:cBhvr>
                                    </p:animEffect>
                                  </p:childTnLst>
                                </p:cTn>
                              </p:par>
                            </p:childTnLst>
                          </p:cTn>
                        </p:par>
                        <p:par>
                          <p:cTn id="8" fill="hold">
                            <p:stCondLst>
                              <p:cond delay="500"/>
                            </p:stCondLst>
                            <p:childTnLst>
                              <p:par>
                                <p:cTn id="9" presetID="26" presetClass="entr" presetSubtype="0" fill="hold" grpId="0" nodeType="afterEffect">
                                  <p:stCondLst>
                                    <p:cond delay="0"/>
                                  </p:stCondLst>
                                  <p:childTnLst>
                                    <p:set>
                                      <p:cBhvr>
                                        <p:cTn id="10" dur="1" fill="hold">
                                          <p:stCondLst>
                                            <p:cond delay="0"/>
                                          </p:stCondLst>
                                        </p:cTn>
                                        <p:tgtEl>
                                          <p:spTgt spid="95237"/>
                                        </p:tgtEl>
                                        <p:attrNameLst>
                                          <p:attrName>style.visibility</p:attrName>
                                        </p:attrNameLst>
                                      </p:cBhvr>
                                      <p:to>
                                        <p:strVal val="visible"/>
                                      </p:to>
                                    </p:set>
                                    <p:animEffect transition="in" filter="wipe(down)">
                                      <p:cBhvr>
                                        <p:cTn id="11" dur="580">
                                          <p:stCondLst>
                                            <p:cond delay="0"/>
                                          </p:stCondLst>
                                        </p:cTn>
                                        <p:tgtEl>
                                          <p:spTgt spid="95237"/>
                                        </p:tgtEl>
                                      </p:cBhvr>
                                    </p:animEffect>
                                    <p:anim calcmode="lin" valueType="num">
                                      <p:cBhvr>
                                        <p:cTn id="12" dur="1822" tmFilter="0,0; 0.14,0.36; 0.43,0.73; 0.71,0.91; 1.0,1.0">
                                          <p:stCondLst>
                                            <p:cond delay="0"/>
                                          </p:stCondLst>
                                        </p:cTn>
                                        <p:tgtEl>
                                          <p:spTgt spid="95237"/>
                                        </p:tgtEl>
                                        <p:attrNameLst>
                                          <p:attrName>ppt_x</p:attrName>
                                        </p:attrNameLst>
                                      </p:cBhvr>
                                      <p:tavLst>
                                        <p:tav tm="0">
                                          <p:val>
                                            <p:strVal val="#ppt_x-0.25"/>
                                          </p:val>
                                        </p:tav>
                                        <p:tav tm="100000">
                                          <p:val>
                                            <p:strVal val="#ppt_x"/>
                                          </p:val>
                                        </p:tav>
                                      </p:tavLst>
                                    </p:anim>
                                    <p:anim calcmode="lin" valueType="num">
                                      <p:cBhvr>
                                        <p:cTn id="13" dur="664" tmFilter="0.0,0.0; 0.25,0.07; 0.50,0.2; 0.75,0.467; 1.0,1.0">
                                          <p:stCondLst>
                                            <p:cond delay="0"/>
                                          </p:stCondLst>
                                        </p:cTn>
                                        <p:tgtEl>
                                          <p:spTgt spid="95237"/>
                                        </p:tgtEl>
                                        <p:attrNameLst>
                                          <p:attrName>ppt_y</p:attrName>
                                        </p:attrNameLst>
                                      </p:cBhvr>
                                      <p:tavLst>
                                        <p:tav tm="0" fmla="#ppt_y-sin(pi*$)/3">
                                          <p:val>
                                            <p:fltVal val="0.5"/>
                                          </p:val>
                                        </p:tav>
                                        <p:tav tm="100000">
                                          <p:val>
                                            <p:fltVal val="1"/>
                                          </p:val>
                                        </p:tav>
                                      </p:tavLst>
                                    </p:anim>
                                    <p:anim calcmode="lin" valueType="num">
                                      <p:cBhvr>
                                        <p:cTn id="14" dur="664" tmFilter="0, 0; 0.125,0.2665; 0.25,0.4; 0.375,0.465; 0.5,0.5;  0.625,0.535; 0.75,0.6; 0.875,0.7335; 1,1">
                                          <p:stCondLst>
                                            <p:cond delay="664"/>
                                          </p:stCondLst>
                                        </p:cTn>
                                        <p:tgtEl>
                                          <p:spTgt spid="95237"/>
                                        </p:tgtEl>
                                        <p:attrNameLst>
                                          <p:attrName>ppt_y</p:attrName>
                                        </p:attrNameLst>
                                      </p:cBhvr>
                                      <p:tavLst>
                                        <p:tav tm="0" fmla="#ppt_y-sin(pi*$)/9">
                                          <p:val>
                                            <p:fltVal val="0"/>
                                          </p:val>
                                        </p:tav>
                                        <p:tav tm="100000">
                                          <p:val>
                                            <p:fltVal val="1"/>
                                          </p:val>
                                        </p:tav>
                                      </p:tavLst>
                                    </p:anim>
                                    <p:anim calcmode="lin" valueType="num">
                                      <p:cBhvr>
                                        <p:cTn id="15" dur="332" tmFilter="0, 0; 0.125,0.2665; 0.25,0.4; 0.375,0.465; 0.5,0.5;  0.625,0.535; 0.75,0.6; 0.875,0.7335; 1,1">
                                          <p:stCondLst>
                                            <p:cond delay="1324"/>
                                          </p:stCondLst>
                                        </p:cTn>
                                        <p:tgtEl>
                                          <p:spTgt spid="95237"/>
                                        </p:tgtEl>
                                        <p:attrNameLst>
                                          <p:attrName>ppt_y</p:attrName>
                                        </p:attrNameLst>
                                      </p:cBhvr>
                                      <p:tavLst>
                                        <p:tav tm="0" fmla="#ppt_y-sin(pi*$)/27">
                                          <p:val>
                                            <p:fltVal val="0"/>
                                          </p:val>
                                        </p:tav>
                                        <p:tav tm="100000">
                                          <p:val>
                                            <p:fltVal val="1"/>
                                          </p:val>
                                        </p:tav>
                                      </p:tavLst>
                                    </p:anim>
                                    <p:anim calcmode="lin" valueType="num">
                                      <p:cBhvr>
                                        <p:cTn id="16" dur="164" tmFilter="0, 0; 0.125,0.2665; 0.25,0.4; 0.375,0.465; 0.5,0.5;  0.625,0.535; 0.75,0.6; 0.875,0.7335; 1,1">
                                          <p:stCondLst>
                                            <p:cond delay="1656"/>
                                          </p:stCondLst>
                                        </p:cTn>
                                        <p:tgtEl>
                                          <p:spTgt spid="95237"/>
                                        </p:tgtEl>
                                        <p:attrNameLst>
                                          <p:attrName>ppt_y</p:attrName>
                                        </p:attrNameLst>
                                      </p:cBhvr>
                                      <p:tavLst>
                                        <p:tav tm="0" fmla="#ppt_y-sin(pi*$)/81">
                                          <p:val>
                                            <p:fltVal val="0"/>
                                          </p:val>
                                        </p:tav>
                                        <p:tav tm="100000">
                                          <p:val>
                                            <p:fltVal val="1"/>
                                          </p:val>
                                        </p:tav>
                                      </p:tavLst>
                                    </p:anim>
                                    <p:animScale>
                                      <p:cBhvr>
                                        <p:cTn id="17" dur="26">
                                          <p:stCondLst>
                                            <p:cond delay="650"/>
                                          </p:stCondLst>
                                        </p:cTn>
                                        <p:tgtEl>
                                          <p:spTgt spid="95237"/>
                                        </p:tgtEl>
                                      </p:cBhvr>
                                      <p:to x="100000" y="60000"/>
                                    </p:animScale>
                                    <p:animScale>
                                      <p:cBhvr>
                                        <p:cTn id="18" dur="166" decel="50000">
                                          <p:stCondLst>
                                            <p:cond delay="676"/>
                                          </p:stCondLst>
                                        </p:cTn>
                                        <p:tgtEl>
                                          <p:spTgt spid="95237"/>
                                        </p:tgtEl>
                                      </p:cBhvr>
                                      <p:to x="100000" y="100000"/>
                                    </p:animScale>
                                    <p:animScale>
                                      <p:cBhvr>
                                        <p:cTn id="19" dur="26">
                                          <p:stCondLst>
                                            <p:cond delay="1312"/>
                                          </p:stCondLst>
                                        </p:cTn>
                                        <p:tgtEl>
                                          <p:spTgt spid="95237"/>
                                        </p:tgtEl>
                                      </p:cBhvr>
                                      <p:to x="100000" y="80000"/>
                                    </p:animScale>
                                    <p:animScale>
                                      <p:cBhvr>
                                        <p:cTn id="20" dur="166" decel="50000">
                                          <p:stCondLst>
                                            <p:cond delay="1338"/>
                                          </p:stCondLst>
                                        </p:cTn>
                                        <p:tgtEl>
                                          <p:spTgt spid="95237"/>
                                        </p:tgtEl>
                                      </p:cBhvr>
                                      <p:to x="100000" y="100000"/>
                                    </p:animScale>
                                    <p:animScale>
                                      <p:cBhvr>
                                        <p:cTn id="21" dur="26">
                                          <p:stCondLst>
                                            <p:cond delay="1642"/>
                                          </p:stCondLst>
                                        </p:cTn>
                                        <p:tgtEl>
                                          <p:spTgt spid="95237"/>
                                        </p:tgtEl>
                                      </p:cBhvr>
                                      <p:to x="100000" y="90000"/>
                                    </p:animScale>
                                    <p:animScale>
                                      <p:cBhvr>
                                        <p:cTn id="22" dur="166" decel="50000">
                                          <p:stCondLst>
                                            <p:cond delay="1668"/>
                                          </p:stCondLst>
                                        </p:cTn>
                                        <p:tgtEl>
                                          <p:spTgt spid="95237"/>
                                        </p:tgtEl>
                                      </p:cBhvr>
                                      <p:to x="100000" y="100000"/>
                                    </p:animScale>
                                    <p:animScale>
                                      <p:cBhvr>
                                        <p:cTn id="23" dur="26">
                                          <p:stCondLst>
                                            <p:cond delay="1808"/>
                                          </p:stCondLst>
                                        </p:cTn>
                                        <p:tgtEl>
                                          <p:spTgt spid="95237"/>
                                        </p:tgtEl>
                                      </p:cBhvr>
                                      <p:to x="100000" y="95000"/>
                                    </p:animScale>
                                    <p:animScale>
                                      <p:cBhvr>
                                        <p:cTn id="24" dur="166" decel="50000">
                                          <p:stCondLst>
                                            <p:cond delay="1834"/>
                                          </p:stCondLst>
                                        </p:cTn>
                                        <p:tgtEl>
                                          <p:spTgt spid="95237"/>
                                        </p:tgtEl>
                                      </p:cBhvr>
                                      <p:to x="100000" y="100000"/>
                                    </p:animScale>
                                  </p:childTnLst>
                                </p:cTn>
                              </p:par>
                              <p:par>
                                <p:cTn id="25" presetID="26" presetClass="entr" presetSubtype="0" fill="hold" grpId="0" nodeType="withEffect">
                                  <p:stCondLst>
                                    <p:cond delay="0"/>
                                  </p:stCondLst>
                                  <p:childTnLst>
                                    <p:set>
                                      <p:cBhvr>
                                        <p:cTn id="26" dur="1" fill="hold">
                                          <p:stCondLst>
                                            <p:cond delay="0"/>
                                          </p:stCondLst>
                                        </p:cTn>
                                        <p:tgtEl>
                                          <p:spTgt spid="95235">
                                            <p:txEl>
                                              <p:pRg st="0" end="0"/>
                                            </p:txEl>
                                          </p:spTgt>
                                        </p:tgtEl>
                                        <p:attrNameLst>
                                          <p:attrName>style.visibility</p:attrName>
                                        </p:attrNameLst>
                                      </p:cBhvr>
                                      <p:to>
                                        <p:strVal val="visible"/>
                                      </p:to>
                                    </p:set>
                                    <p:animEffect transition="in" filter="wipe(down)">
                                      <p:cBhvr>
                                        <p:cTn id="27" dur="580">
                                          <p:stCondLst>
                                            <p:cond delay="0"/>
                                          </p:stCondLst>
                                        </p:cTn>
                                        <p:tgtEl>
                                          <p:spTgt spid="95235">
                                            <p:txEl>
                                              <p:pRg st="0" end="0"/>
                                            </p:txEl>
                                          </p:spTgt>
                                        </p:tgtEl>
                                      </p:cBhvr>
                                    </p:animEffect>
                                    <p:anim calcmode="lin" valueType="num">
                                      <p:cBhvr>
                                        <p:cTn id="28" dur="1822" tmFilter="0,0; 0.14,0.36; 0.43,0.73; 0.71,0.91; 1.0,1.0">
                                          <p:stCondLst>
                                            <p:cond delay="0"/>
                                          </p:stCondLst>
                                        </p:cTn>
                                        <p:tgtEl>
                                          <p:spTgt spid="95235">
                                            <p:txEl>
                                              <p:pRg st="0" end="0"/>
                                            </p:txEl>
                                          </p:spTgt>
                                        </p:tgtEl>
                                        <p:attrNameLst>
                                          <p:attrName>ppt_x</p:attrName>
                                        </p:attrNameLst>
                                      </p:cBhvr>
                                      <p:tavLst>
                                        <p:tav tm="0">
                                          <p:val>
                                            <p:strVal val="#ppt_x-0.25"/>
                                          </p:val>
                                        </p:tav>
                                        <p:tav tm="100000">
                                          <p:val>
                                            <p:strVal val="#ppt_x"/>
                                          </p:val>
                                        </p:tav>
                                      </p:tavLst>
                                    </p:anim>
                                    <p:anim calcmode="lin" valueType="num">
                                      <p:cBhvr>
                                        <p:cTn id="29" dur="664" tmFilter="0.0,0.0; 0.25,0.07; 0.50,0.2; 0.75,0.467; 1.0,1.0">
                                          <p:stCondLst>
                                            <p:cond delay="0"/>
                                          </p:stCondLst>
                                        </p:cTn>
                                        <p:tgtEl>
                                          <p:spTgt spid="95235">
                                            <p:txEl>
                                              <p:pRg st="0" end="0"/>
                                            </p:txEl>
                                          </p:spTgt>
                                        </p:tgtEl>
                                        <p:attrNameLst>
                                          <p:attrName>ppt_y</p:attrName>
                                        </p:attrNameLst>
                                      </p:cBhvr>
                                      <p:tavLst>
                                        <p:tav tm="0" fmla="#ppt_y-sin(pi*$)/3">
                                          <p:val>
                                            <p:fltVal val="0.5"/>
                                          </p:val>
                                        </p:tav>
                                        <p:tav tm="100000">
                                          <p:val>
                                            <p:fltVal val="1"/>
                                          </p:val>
                                        </p:tav>
                                      </p:tavLst>
                                    </p:anim>
                                    <p:anim calcmode="lin" valueType="num">
                                      <p:cBhvr>
                                        <p:cTn id="30" dur="664" tmFilter="0, 0; 0.125,0.2665; 0.25,0.4; 0.375,0.465; 0.5,0.5;  0.625,0.535; 0.75,0.6; 0.875,0.7335; 1,1">
                                          <p:stCondLst>
                                            <p:cond delay="664"/>
                                          </p:stCondLst>
                                        </p:cTn>
                                        <p:tgtEl>
                                          <p:spTgt spid="95235">
                                            <p:txEl>
                                              <p:pRg st="0" end="0"/>
                                            </p:txEl>
                                          </p:spTgt>
                                        </p:tgtEl>
                                        <p:attrNameLst>
                                          <p:attrName>ppt_y</p:attrName>
                                        </p:attrNameLst>
                                      </p:cBhvr>
                                      <p:tavLst>
                                        <p:tav tm="0" fmla="#ppt_y-sin(pi*$)/9">
                                          <p:val>
                                            <p:fltVal val="0"/>
                                          </p:val>
                                        </p:tav>
                                        <p:tav tm="100000">
                                          <p:val>
                                            <p:fltVal val="1"/>
                                          </p:val>
                                        </p:tav>
                                      </p:tavLst>
                                    </p:anim>
                                    <p:anim calcmode="lin" valueType="num">
                                      <p:cBhvr>
                                        <p:cTn id="31" dur="332" tmFilter="0, 0; 0.125,0.2665; 0.25,0.4; 0.375,0.465; 0.5,0.5;  0.625,0.535; 0.75,0.6; 0.875,0.7335; 1,1">
                                          <p:stCondLst>
                                            <p:cond delay="1324"/>
                                          </p:stCondLst>
                                        </p:cTn>
                                        <p:tgtEl>
                                          <p:spTgt spid="95235">
                                            <p:txEl>
                                              <p:pRg st="0" end="0"/>
                                            </p:txEl>
                                          </p:spTgt>
                                        </p:tgtEl>
                                        <p:attrNameLst>
                                          <p:attrName>ppt_y</p:attrName>
                                        </p:attrNameLst>
                                      </p:cBhvr>
                                      <p:tavLst>
                                        <p:tav tm="0" fmla="#ppt_y-sin(pi*$)/27">
                                          <p:val>
                                            <p:fltVal val="0"/>
                                          </p:val>
                                        </p:tav>
                                        <p:tav tm="100000">
                                          <p:val>
                                            <p:fltVal val="1"/>
                                          </p:val>
                                        </p:tav>
                                      </p:tavLst>
                                    </p:anim>
                                    <p:anim calcmode="lin" valueType="num">
                                      <p:cBhvr>
                                        <p:cTn id="32" dur="164" tmFilter="0, 0; 0.125,0.2665; 0.25,0.4; 0.375,0.465; 0.5,0.5;  0.625,0.535; 0.75,0.6; 0.875,0.7335; 1,1">
                                          <p:stCondLst>
                                            <p:cond delay="1656"/>
                                          </p:stCondLst>
                                        </p:cTn>
                                        <p:tgtEl>
                                          <p:spTgt spid="95235">
                                            <p:txEl>
                                              <p:pRg st="0" end="0"/>
                                            </p:txEl>
                                          </p:spTgt>
                                        </p:tgtEl>
                                        <p:attrNameLst>
                                          <p:attrName>ppt_y</p:attrName>
                                        </p:attrNameLst>
                                      </p:cBhvr>
                                      <p:tavLst>
                                        <p:tav tm="0" fmla="#ppt_y-sin(pi*$)/81">
                                          <p:val>
                                            <p:fltVal val="0"/>
                                          </p:val>
                                        </p:tav>
                                        <p:tav tm="100000">
                                          <p:val>
                                            <p:fltVal val="1"/>
                                          </p:val>
                                        </p:tav>
                                      </p:tavLst>
                                    </p:anim>
                                    <p:animScale>
                                      <p:cBhvr>
                                        <p:cTn id="33" dur="26">
                                          <p:stCondLst>
                                            <p:cond delay="650"/>
                                          </p:stCondLst>
                                        </p:cTn>
                                        <p:tgtEl>
                                          <p:spTgt spid="95235">
                                            <p:txEl>
                                              <p:pRg st="0" end="0"/>
                                            </p:txEl>
                                          </p:spTgt>
                                        </p:tgtEl>
                                      </p:cBhvr>
                                      <p:to x="100000" y="60000"/>
                                    </p:animScale>
                                    <p:animScale>
                                      <p:cBhvr>
                                        <p:cTn id="34" dur="166" decel="50000">
                                          <p:stCondLst>
                                            <p:cond delay="676"/>
                                          </p:stCondLst>
                                        </p:cTn>
                                        <p:tgtEl>
                                          <p:spTgt spid="95235">
                                            <p:txEl>
                                              <p:pRg st="0" end="0"/>
                                            </p:txEl>
                                          </p:spTgt>
                                        </p:tgtEl>
                                      </p:cBhvr>
                                      <p:to x="100000" y="100000"/>
                                    </p:animScale>
                                    <p:animScale>
                                      <p:cBhvr>
                                        <p:cTn id="35" dur="26">
                                          <p:stCondLst>
                                            <p:cond delay="1312"/>
                                          </p:stCondLst>
                                        </p:cTn>
                                        <p:tgtEl>
                                          <p:spTgt spid="95235">
                                            <p:txEl>
                                              <p:pRg st="0" end="0"/>
                                            </p:txEl>
                                          </p:spTgt>
                                        </p:tgtEl>
                                      </p:cBhvr>
                                      <p:to x="100000" y="80000"/>
                                    </p:animScale>
                                    <p:animScale>
                                      <p:cBhvr>
                                        <p:cTn id="36" dur="166" decel="50000">
                                          <p:stCondLst>
                                            <p:cond delay="1338"/>
                                          </p:stCondLst>
                                        </p:cTn>
                                        <p:tgtEl>
                                          <p:spTgt spid="95235">
                                            <p:txEl>
                                              <p:pRg st="0" end="0"/>
                                            </p:txEl>
                                          </p:spTgt>
                                        </p:tgtEl>
                                      </p:cBhvr>
                                      <p:to x="100000" y="100000"/>
                                    </p:animScale>
                                    <p:animScale>
                                      <p:cBhvr>
                                        <p:cTn id="37" dur="26">
                                          <p:stCondLst>
                                            <p:cond delay="1642"/>
                                          </p:stCondLst>
                                        </p:cTn>
                                        <p:tgtEl>
                                          <p:spTgt spid="95235">
                                            <p:txEl>
                                              <p:pRg st="0" end="0"/>
                                            </p:txEl>
                                          </p:spTgt>
                                        </p:tgtEl>
                                      </p:cBhvr>
                                      <p:to x="100000" y="90000"/>
                                    </p:animScale>
                                    <p:animScale>
                                      <p:cBhvr>
                                        <p:cTn id="38" dur="166" decel="50000">
                                          <p:stCondLst>
                                            <p:cond delay="1668"/>
                                          </p:stCondLst>
                                        </p:cTn>
                                        <p:tgtEl>
                                          <p:spTgt spid="95235">
                                            <p:txEl>
                                              <p:pRg st="0" end="0"/>
                                            </p:txEl>
                                          </p:spTgt>
                                        </p:tgtEl>
                                      </p:cBhvr>
                                      <p:to x="100000" y="100000"/>
                                    </p:animScale>
                                    <p:animScale>
                                      <p:cBhvr>
                                        <p:cTn id="39" dur="26">
                                          <p:stCondLst>
                                            <p:cond delay="1808"/>
                                          </p:stCondLst>
                                        </p:cTn>
                                        <p:tgtEl>
                                          <p:spTgt spid="95235">
                                            <p:txEl>
                                              <p:pRg st="0" end="0"/>
                                            </p:txEl>
                                          </p:spTgt>
                                        </p:tgtEl>
                                      </p:cBhvr>
                                      <p:to x="100000" y="95000"/>
                                    </p:animScale>
                                    <p:animScale>
                                      <p:cBhvr>
                                        <p:cTn id="40" dur="166" decel="50000">
                                          <p:stCondLst>
                                            <p:cond delay="1834"/>
                                          </p:stCondLst>
                                        </p:cTn>
                                        <p:tgtEl>
                                          <p:spTgt spid="95235">
                                            <p:txEl>
                                              <p:pRg st="0" end="0"/>
                                            </p:txEl>
                                          </p:spTgt>
                                        </p:tgtEl>
                                      </p:cBhvr>
                                      <p:to x="100000" y="100000"/>
                                    </p:animScale>
                                  </p:childTnLst>
                                </p:cTn>
                              </p:par>
                            </p:childTnLst>
                          </p:cTn>
                        </p:par>
                      </p:childTnLst>
                    </p:cTn>
                  </p:par>
                  <p:par>
                    <p:cTn id="41" fill="hold">
                      <p:stCondLst>
                        <p:cond delay="indefinite"/>
                      </p:stCondLst>
                      <p:childTnLst>
                        <p:par>
                          <p:cTn id="42" fill="hold">
                            <p:stCondLst>
                              <p:cond delay="0"/>
                            </p:stCondLst>
                            <p:childTnLst>
                              <p:par>
                                <p:cTn id="43" presetID="26" presetClass="entr" presetSubtype="0" fill="hold" grpId="0" nodeType="clickEffect">
                                  <p:stCondLst>
                                    <p:cond delay="0"/>
                                  </p:stCondLst>
                                  <p:childTnLst>
                                    <p:set>
                                      <p:cBhvr>
                                        <p:cTn id="44" dur="1" fill="hold">
                                          <p:stCondLst>
                                            <p:cond delay="0"/>
                                          </p:stCondLst>
                                        </p:cTn>
                                        <p:tgtEl>
                                          <p:spTgt spid="95235">
                                            <p:txEl>
                                              <p:pRg st="1" end="1"/>
                                            </p:txEl>
                                          </p:spTgt>
                                        </p:tgtEl>
                                        <p:attrNameLst>
                                          <p:attrName>style.visibility</p:attrName>
                                        </p:attrNameLst>
                                      </p:cBhvr>
                                      <p:to>
                                        <p:strVal val="visible"/>
                                      </p:to>
                                    </p:set>
                                    <p:animEffect transition="in" filter="wipe(down)">
                                      <p:cBhvr>
                                        <p:cTn id="45" dur="580">
                                          <p:stCondLst>
                                            <p:cond delay="0"/>
                                          </p:stCondLst>
                                        </p:cTn>
                                        <p:tgtEl>
                                          <p:spTgt spid="95235">
                                            <p:txEl>
                                              <p:pRg st="1" end="1"/>
                                            </p:txEl>
                                          </p:spTgt>
                                        </p:tgtEl>
                                      </p:cBhvr>
                                    </p:animEffect>
                                    <p:anim calcmode="lin" valueType="num">
                                      <p:cBhvr>
                                        <p:cTn id="46" dur="1822" tmFilter="0,0; 0.14,0.36; 0.43,0.73; 0.71,0.91; 1.0,1.0">
                                          <p:stCondLst>
                                            <p:cond delay="0"/>
                                          </p:stCondLst>
                                        </p:cTn>
                                        <p:tgtEl>
                                          <p:spTgt spid="95235">
                                            <p:txEl>
                                              <p:pRg st="1" end="1"/>
                                            </p:txEl>
                                          </p:spTgt>
                                        </p:tgtEl>
                                        <p:attrNameLst>
                                          <p:attrName>ppt_x</p:attrName>
                                        </p:attrNameLst>
                                      </p:cBhvr>
                                      <p:tavLst>
                                        <p:tav tm="0">
                                          <p:val>
                                            <p:strVal val="#ppt_x-0.25"/>
                                          </p:val>
                                        </p:tav>
                                        <p:tav tm="100000">
                                          <p:val>
                                            <p:strVal val="#ppt_x"/>
                                          </p:val>
                                        </p:tav>
                                      </p:tavLst>
                                    </p:anim>
                                    <p:anim calcmode="lin" valueType="num">
                                      <p:cBhvr>
                                        <p:cTn id="47" dur="664" tmFilter="0.0,0.0; 0.25,0.07; 0.50,0.2; 0.75,0.467; 1.0,1.0">
                                          <p:stCondLst>
                                            <p:cond delay="0"/>
                                          </p:stCondLst>
                                        </p:cTn>
                                        <p:tgtEl>
                                          <p:spTgt spid="95235">
                                            <p:txEl>
                                              <p:pRg st="1" end="1"/>
                                            </p:txEl>
                                          </p:spTgt>
                                        </p:tgtEl>
                                        <p:attrNameLst>
                                          <p:attrName>ppt_y</p:attrName>
                                        </p:attrNameLst>
                                      </p:cBhvr>
                                      <p:tavLst>
                                        <p:tav tm="0" fmla="#ppt_y-sin(pi*$)/3">
                                          <p:val>
                                            <p:fltVal val="0.5"/>
                                          </p:val>
                                        </p:tav>
                                        <p:tav tm="100000">
                                          <p:val>
                                            <p:fltVal val="1"/>
                                          </p:val>
                                        </p:tav>
                                      </p:tavLst>
                                    </p:anim>
                                    <p:anim calcmode="lin" valueType="num">
                                      <p:cBhvr>
                                        <p:cTn id="48" dur="664" tmFilter="0, 0; 0.125,0.2665; 0.25,0.4; 0.375,0.465; 0.5,0.5;  0.625,0.535; 0.75,0.6; 0.875,0.7335; 1,1">
                                          <p:stCondLst>
                                            <p:cond delay="664"/>
                                          </p:stCondLst>
                                        </p:cTn>
                                        <p:tgtEl>
                                          <p:spTgt spid="95235">
                                            <p:txEl>
                                              <p:pRg st="1" end="1"/>
                                            </p:txEl>
                                          </p:spTgt>
                                        </p:tgtEl>
                                        <p:attrNameLst>
                                          <p:attrName>ppt_y</p:attrName>
                                        </p:attrNameLst>
                                      </p:cBhvr>
                                      <p:tavLst>
                                        <p:tav tm="0" fmla="#ppt_y-sin(pi*$)/9">
                                          <p:val>
                                            <p:fltVal val="0"/>
                                          </p:val>
                                        </p:tav>
                                        <p:tav tm="100000">
                                          <p:val>
                                            <p:fltVal val="1"/>
                                          </p:val>
                                        </p:tav>
                                      </p:tavLst>
                                    </p:anim>
                                    <p:anim calcmode="lin" valueType="num">
                                      <p:cBhvr>
                                        <p:cTn id="49" dur="332" tmFilter="0, 0; 0.125,0.2665; 0.25,0.4; 0.375,0.465; 0.5,0.5;  0.625,0.535; 0.75,0.6; 0.875,0.7335; 1,1">
                                          <p:stCondLst>
                                            <p:cond delay="1324"/>
                                          </p:stCondLst>
                                        </p:cTn>
                                        <p:tgtEl>
                                          <p:spTgt spid="95235">
                                            <p:txEl>
                                              <p:pRg st="1" end="1"/>
                                            </p:txEl>
                                          </p:spTgt>
                                        </p:tgtEl>
                                        <p:attrNameLst>
                                          <p:attrName>ppt_y</p:attrName>
                                        </p:attrNameLst>
                                      </p:cBhvr>
                                      <p:tavLst>
                                        <p:tav tm="0" fmla="#ppt_y-sin(pi*$)/27">
                                          <p:val>
                                            <p:fltVal val="0"/>
                                          </p:val>
                                        </p:tav>
                                        <p:tav tm="100000">
                                          <p:val>
                                            <p:fltVal val="1"/>
                                          </p:val>
                                        </p:tav>
                                      </p:tavLst>
                                    </p:anim>
                                    <p:anim calcmode="lin" valueType="num">
                                      <p:cBhvr>
                                        <p:cTn id="50" dur="164" tmFilter="0, 0; 0.125,0.2665; 0.25,0.4; 0.375,0.465; 0.5,0.5;  0.625,0.535; 0.75,0.6; 0.875,0.7335; 1,1">
                                          <p:stCondLst>
                                            <p:cond delay="1656"/>
                                          </p:stCondLst>
                                        </p:cTn>
                                        <p:tgtEl>
                                          <p:spTgt spid="95235">
                                            <p:txEl>
                                              <p:pRg st="1" end="1"/>
                                            </p:txEl>
                                          </p:spTgt>
                                        </p:tgtEl>
                                        <p:attrNameLst>
                                          <p:attrName>ppt_y</p:attrName>
                                        </p:attrNameLst>
                                      </p:cBhvr>
                                      <p:tavLst>
                                        <p:tav tm="0" fmla="#ppt_y-sin(pi*$)/81">
                                          <p:val>
                                            <p:fltVal val="0"/>
                                          </p:val>
                                        </p:tav>
                                        <p:tav tm="100000">
                                          <p:val>
                                            <p:fltVal val="1"/>
                                          </p:val>
                                        </p:tav>
                                      </p:tavLst>
                                    </p:anim>
                                    <p:animScale>
                                      <p:cBhvr>
                                        <p:cTn id="51" dur="26">
                                          <p:stCondLst>
                                            <p:cond delay="650"/>
                                          </p:stCondLst>
                                        </p:cTn>
                                        <p:tgtEl>
                                          <p:spTgt spid="95235">
                                            <p:txEl>
                                              <p:pRg st="1" end="1"/>
                                            </p:txEl>
                                          </p:spTgt>
                                        </p:tgtEl>
                                      </p:cBhvr>
                                      <p:to x="100000" y="60000"/>
                                    </p:animScale>
                                    <p:animScale>
                                      <p:cBhvr>
                                        <p:cTn id="52" dur="166" decel="50000">
                                          <p:stCondLst>
                                            <p:cond delay="676"/>
                                          </p:stCondLst>
                                        </p:cTn>
                                        <p:tgtEl>
                                          <p:spTgt spid="95235">
                                            <p:txEl>
                                              <p:pRg st="1" end="1"/>
                                            </p:txEl>
                                          </p:spTgt>
                                        </p:tgtEl>
                                      </p:cBhvr>
                                      <p:to x="100000" y="100000"/>
                                    </p:animScale>
                                    <p:animScale>
                                      <p:cBhvr>
                                        <p:cTn id="53" dur="26">
                                          <p:stCondLst>
                                            <p:cond delay="1312"/>
                                          </p:stCondLst>
                                        </p:cTn>
                                        <p:tgtEl>
                                          <p:spTgt spid="95235">
                                            <p:txEl>
                                              <p:pRg st="1" end="1"/>
                                            </p:txEl>
                                          </p:spTgt>
                                        </p:tgtEl>
                                      </p:cBhvr>
                                      <p:to x="100000" y="80000"/>
                                    </p:animScale>
                                    <p:animScale>
                                      <p:cBhvr>
                                        <p:cTn id="54" dur="166" decel="50000">
                                          <p:stCondLst>
                                            <p:cond delay="1338"/>
                                          </p:stCondLst>
                                        </p:cTn>
                                        <p:tgtEl>
                                          <p:spTgt spid="95235">
                                            <p:txEl>
                                              <p:pRg st="1" end="1"/>
                                            </p:txEl>
                                          </p:spTgt>
                                        </p:tgtEl>
                                      </p:cBhvr>
                                      <p:to x="100000" y="100000"/>
                                    </p:animScale>
                                    <p:animScale>
                                      <p:cBhvr>
                                        <p:cTn id="55" dur="26">
                                          <p:stCondLst>
                                            <p:cond delay="1642"/>
                                          </p:stCondLst>
                                        </p:cTn>
                                        <p:tgtEl>
                                          <p:spTgt spid="95235">
                                            <p:txEl>
                                              <p:pRg st="1" end="1"/>
                                            </p:txEl>
                                          </p:spTgt>
                                        </p:tgtEl>
                                      </p:cBhvr>
                                      <p:to x="100000" y="90000"/>
                                    </p:animScale>
                                    <p:animScale>
                                      <p:cBhvr>
                                        <p:cTn id="56" dur="166" decel="50000">
                                          <p:stCondLst>
                                            <p:cond delay="1668"/>
                                          </p:stCondLst>
                                        </p:cTn>
                                        <p:tgtEl>
                                          <p:spTgt spid="95235">
                                            <p:txEl>
                                              <p:pRg st="1" end="1"/>
                                            </p:txEl>
                                          </p:spTgt>
                                        </p:tgtEl>
                                      </p:cBhvr>
                                      <p:to x="100000" y="100000"/>
                                    </p:animScale>
                                    <p:animScale>
                                      <p:cBhvr>
                                        <p:cTn id="57" dur="26">
                                          <p:stCondLst>
                                            <p:cond delay="1808"/>
                                          </p:stCondLst>
                                        </p:cTn>
                                        <p:tgtEl>
                                          <p:spTgt spid="95235">
                                            <p:txEl>
                                              <p:pRg st="1" end="1"/>
                                            </p:txEl>
                                          </p:spTgt>
                                        </p:tgtEl>
                                      </p:cBhvr>
                                      <p:to x="100000" y="95000"/>
                                    </p:animScale>
                                    <p:animScale>
                                      <p:cBhvr>
                                        <p:cTn id="58" dur="166" decel="50000">
                                          <p:stCondLst>
                                            <p:cond delay="1834"/>
                                          </p:stCondLst>
                                        </p:cTn>
                                        <p:tgtEl>
                                          <p:spTgt spid="95235">
                                            <p:txEl>
                                              <p:pRg st="1" end="1"/>
                                            </p:txEl>
                                          </p:spTgt>
                                        </p:tgtEl>
                                      </p:cBhvr>
                                      <p:to x="100000" y="100000"/>
                                    </p:animScale>
                                  </p:childTnLst>
                                </p:cTn>
                              </p:par>
                            </p:childTnLst>
                          </p:cTn>
                        </p:par>
                      </p:childTnLst>
                    </p:cTn>
                  </p:par>
                  <p:par>
                    <p:cTn id="59" fill="hold">
                      <p:stCondLst>
                        <p:cond delay="indefinite"/>
                      </p:stCondLst>
                      <p:childTnLst>
                        <p:par>
                          <p:cTn id="60" fill="hold">
                            <p:stCondLst>
                              <p:cond delay="0"/>
                            </p:stCondLst>
                            <p:childTnLst>
                              <p:par>
                                <p:cTn id="61" presetID="26" presetClass="entr" presetSubtype="0" fill="hold" grpId="0" nodeType="clickEffect">
                                  <p:stCondLst>
                                    <p:cond delay="0"/>
                                  </p:stCondLst>
                                  <p:childTnLst>
                                    <p:set>
                                      <p:cBhvr>
                                        <p:cTn id="62" dur="1" fill="hold">
                                          <p:stCondLst>
                                            <p:cond delay="0"/>
                                          </p:stCondLst>
                                        </p:cTn>
                                        <p:tgtEl>
                                          <p:spTgt spid="95235">
                                            <p:txEl>
                                              <p:pRg st="2" end="2"/>
                                            </p:txEl>
                                          </p:spTgt>
                                        </p:tgtEl>
                                        <p:attrNameLst>
                                          <p:attrName>style.visibility</p:attrName>
                                        </p:attrNameLst>
                                      </p:cBhvr>
                                      <p:to>
                                        <p:strVal val="visible"/>
                                      </p:to>
                                    </p:set>
                                    <p:animEffect transition="in" filter="wipe(down)">
                                      <p:cBhvr>
                                        <p:cTn id="63" dur="580">
                                          <p:stCondLst>
                                            <p:cond delay="0"/>
                                          </p:stCondLst>
                                        </p:cTn>
                                        <p:tgtEl>
                                          <p:spTgt spid="95235">
                                            <p:txEl>
                                              <p:pRg st="2" end="2"/>
                                            </p:txEl>
                                          </p:spTgt>
                                        </p:tgtEl>
                                      </p:cBhvr>
                                    </p:animEffect>
                                    <p:anim calcmode="lin" valueType="num">
                                      <p:cBhvr>
                                        <p:cTn id="64" dur="1822" tmFilter="0,0; 0.14,0.36; 0.43,0.73; 0.71,0.91; 1.0,1.0">
                                          <p:stCondLst>
                                            <p:cond delay="0"/>
                                          </p:stCondLst>
                                        </p:cTn>
                                        <p:tgtEl>
                                          <p:spTgt spid="95235">
                                            <p:txEl>
                                              <p:pRg st="2" end="2"/>
                                            </p:txEl>
                                          </p:spTgt>
                                        </p:tgtEl>
                                        <p:attrNameLst>
                                          <p:attrName>ppt_x</p:attrName>
                                        </p:attrNameLst>
                                      </p:cBhvr>
                                      <p:tavLst>
                                        <p:tav tm="0">
                                          <p:val>
                                            <p:strVal val="#ppt_x-0.25"/>
                                          </p:val>
                                        </p:tav>
                                        <p:tav tm="100000">
                                          <p:val>
                                            <p:strVal val="#ppt_x"/>
                                          </p:val>
                                        </p:tav>
                                      </p:tavLst>
                                    </p:anim>
                                    <p:anim calcmode="lin" valueType="num">
                                      <p:cBhvr>
                                        <p:cTn id="65" dur="664" tmFilter="0.0,0.0; 0.25,0.07; 0.50,0.2; 0.75,0.467; 1.0,1.0">
                                          <p:stCondLst>
                                            <p:cond delay="0"/>
                                          </p:stCondLst>
                                        </p:cTn>
                                        <p:tgtEl>
                                          <p:spTgt spid="95235">
                                            <p:txEl>
                                              <p:pRg st="2" end="2"/>
                                            </p:txEl>
                                          </p:spTgt>
                                        </p:tgtEl>
                                        <p:attrNameLst>
                                          <p:attrName>ppt_y</p:attrName>
                                        </p:attrNameLst>
                                      </p:cBhvr>
                                      <p:tavLst>
                                        <p:tav tm="0" fmla="#ppt_y-sin(pi*$)/3">
                                          <p:val>
                                            <p:fltVal val="0.5"/>
                                          </p:val>
                                        </p:tav>
                                        <p:tav tm="100000">
                                          <p:val>
                                            <p:fltVal val="1"/>
                                          </p:val>
                                        </p:tav>
                                      </p:tavLst>
                                    </p:anim>
                                    <p:anim calcmode="lin" valueType="num">
                                      <p:cBhvr>
                                        <p:cTn id="66" dur="664" tmFilter="0, 0; 0.125,0.2665; 0.25,0.4; 0.375,0.465; 0.5,0.5;  0.625,0.535; 0.75,0.6; 0.875,0.7335; 1,1">
                                          <p:stCondLst>
                                            <p:cond delay="664"/>
                                          </p:stCondLst>
                                        </p:cTn>
                                        <p:tgtEl>
                                          <p:spTgt spid="95235">
                                            <p:txEl>
                                              <p:pRg st="2" end="2"/>
                                            </p:txEl>
                                          </p:spTgt>
                                        </p:tgtEl>
                                        <p:attrNameLst>
                                          <p:attrName>ppt_y</p:attrName>
                                        </p:attrNameLst>
                                      </p:cBhvr>
                                      <p:tavLst>
                                        <p:tav tm="0" fmla="#ppt_y-sin(pi*$)/9">
                                          <p:val>
                                            <p:fltVal val="0"/>
                                          </p:val>
                                        </p:tav>
                                        <p:tav tm="100000">
                                          <p:val>
                                            <p:fltVal val="1"/>
                                          </p:val>
                                        </p:tav>
                                      </p:tavLst>
                                    </p:anim>
                                    <p:anim calcmode="lin" valueType="num">
                                      <p:cBhvr>
                                        <p:cTn id="67" dur="332" tmFilter="0, 0; 0.125,0.2665; 0.25,0.4; 0.375,0.465; 0.5,0.5;  0.625,0.535; 0.75,0.6; 0.875,0.7335; 1,1">
                                          <p:stCondLst>
                                            <p:cond delay="1324"/>
                                          </p:stCondLst>
                                        </p:cTn>
                                        <p:tgtEl>
                                          <p:spTgt spid="95235">
                                            <p:txEl>
                                              <p:pRg st="2" end="2"/>
                                            </p:txEl>
                                          </p:spTgt>
                                        </p:tgtEl>
                                        <p:attrNameLst>
                                          <p:attrName>ppt_y</p:attrName>
                                        </p:attrNameLst>
                                      </p:cBhvr>
                                      <p:tavLst>
                                        <p:tav tm="0" fmla="#ppt_y-sin(pi*$)/27">
                                          <p:val>
                                            <p:fltVal val="0"/>
                                          </p:val>
                                        </p:tav>
                                        <p:tav tm="100000">
                                          <p:val>
                                            <p:fltVal val="1"/>
                                          </p:val>
                                        </p:tav>
                                      </p:tavLst>
                                    </p:anim>
                                    <p:anim calcmode="lin" valueType="num">
                                      <p:cBhvr>
                                        <p:cTn id="68" dur="164" tmFilter="0, 0; 0.125,0.2665; 0.25,0.4; 0.375,0.465; 0.5,0.5;  0.625,0.535; 0.75,0.6; 0.875,0.7335; 1,1">
                                          <p:stCondLst>
                                            <p:cond delay="1656"/>
                                          </p:stCondLst>
                                        </p:cTn>
                                        <p:tgtEl>
                                          <p:spTgt spid="95235">
                                            <p:txEl>
                                              <p:pRg st="2" end="2"/>
                                            </p:txEl>
                                          </p:spTgt>
                                        </p:tgtEl>
                                        <p:attrNameLst>
                                          <p:attrName>ppt_y</p:attrName>
                                        </p:attrNameLst>
                                      </p:cBhvr>
                                      <p:tavLst>
                                        <p:tav tm="0" fmla="#ppt_y-sin(pi*$)/81">
                                          <p:val>
                                            <p:fltVal val="0"/>
                                          </p:val>
                                        </p:tav>
                                        <p:tav tm="100000">
                                          <p:val>
                                            <p:fltVal val="1"/>
                                          </p:val>
                                        </p:tav>
                                      </p:tavLst>
                                    </p:anim>
                                    <p:animScale>
                                      <p:cBhvr>
                                        <p:cTn id="69" dur="26">
                                          <p:stCondLst>
                                            <p:cond delay="650"/>
                                          </p:stCondLst>
                                        </p:cTn>
                                        <p:tgtEl>
                                          <p:spTgt spid="95235">
                                            <p:txEl>
                                              <p:pRg st="2" end="2"/>
                                            </p:txEl>
                                          </p:spTgt>
                                        </p:tgtEl>
                                      </p:cBhvr>
                                      <p:to x="100000" y="60000"/>
                                    </p:animScale>
                                    <p:animScale>
                                      <p:cBhvr>
                                        <p:cTn id="70" dur="166" decel="50000">
                                          <p:stCondLst>
                                            <p:cond delay="676"/>
                                          </p:stCondLst>
                                        </p:cTn>
                                        <p:tgtEl>
                                          <p:spTgt spid="95235">
                                            <p:txEl>
                                              <p:pRg st="2" end="2"/>
                                            </p:txEl>
                                          </p:spTgt>
                                        </p:tgtEl>
                                      </p:cBhvr>
                                      <p:to x="100000" y="100000"/>
                                    </p:animScale>
                                    <p:animScale>
                                      <p:cBhvr>
                                        <p:cTn id="71" dur="26">
                                          <p:stCondLst>
                                            <p:cond delay="1312"/>
                                          </p:stCondLst>
                                        </p:cTn>
                                        <p:tgtEl>
                                          <p:spTgt spid="95235">
                                            <p:txEl>
                                              <p:pRg st="2" end="2"/>
                                            </p:txEl>
                                          </p:spTgt>
                                        </p:tgtEl>
                                      </p:cBhvr>
                                      <p:to x="100000" y="80000"/>
                                    </p:animScale>
                                    <p:animScale>
                                      <p:cBhvr>
                                        <p:cTn id="72" dur="166" decel="50000">
                                          <p:stCondLst>
                                            <p:cond delay="1338"/>
                                          </p:stCondLst>
                                        </p:cTn>
                                        <p:tgtEl>
                                          <p:spTgt spid="95235">
                                            <p:txEl>
                                              <p:pRg st="2" end="2"/>
                                            </p:txEl>
                                          </p:spTgt>
                                        </p:tgtEl>
                                      </p:cBhvr>
                                      <p:to x="100000" y="100000"/>
                                    </p:animScale>
                                    <p:animScale>
                                      <p:cBhvr>
                                        <p:cTn id="73" dur="26">
                                          <p:stCondLst>
                                            <p:cond delay="1642"/>
                                          </p:stCondLst>
                                        </p:cTn>
                                        <p:tgtEl>
                                          <p:spTgt spid="95235">
                                            <p:txEl>
                                              <p:pRg st="2" end="2"/>
                                            </p:txEl>
                                          </p:spTgt>
                                        </p:tgtEl>
                                      </p:cBhvr>
                                      <p:to x="100000" y="90000"/>
                                    </p:animScale>
                                    <p:animScale>
                                      <p:cBhvr>
                                        <p:cTn id="74" dur="166" decel="50000">
                                          <p:stCondLst>
                                            <p:cond delay="1668"/>
                                          </p:stCondLst>
                                        </p:cTn>
                                        <p:tgtEl>
                                          <p:spTgt spid="95235">
                                            <p:txEl>
                                              <p:pRg st="2" end="2"/>
                                            </p:txEl>
                                          </p:spTgt>
                                        </p:tgtEl>
                                      </p:cBhvr>
                                      <p:to x="100000" y="100000"/>
                                    </p:animScale>
                                    <p:animScale>
                                      <p:cBhvr>
                                        <p:cTn id="75" dur="26">
                                          <p:stCondLst>
                                            <p:cond delay="1808"/>
                                          </p:stCondLst>
                                        </p:cTn>
                                        <p:tgtEl>
                                          <p:spTgt spid="95235">
                                            <p:txEl>
                                              <p:pRg st="2" end="2"/>
                                            </p:txEl>
                                          </p:spTgt>
                                        </p:tgtEl>
                                      </p:cBhvr>
                                      <p:to x="100000" y="95000"/>
                                    </p:animScale>
                                    <p:animScale>
                                      <p:cBhvr>
                                        <p:cTn id="76" dur="166" decel="50000">
                                          <p:stCondLst>
                                            <p:cond delay="1834"/>
                                          </p:stCondLst>
                                        </p:cTn>
                                        <p:tgtEl>
                                          <p:spTgt spid="95235">
                                            <p:txEl>
                                              <p:pRg st="2" end="2"/>
                                            </p:txEl>
                                          </p:spTgt>
                                        </p:tgtEl>
                                      </p:cBhvr>
                                      <p:to x="100000" y="100000"/>
                                    </p:animScale>
                                  </p:childTnLst>
                                </p:cTn>
                              </p:par>
                            </p:childTnLst>
                          </p:cTn>
                        </p:par>
                      </p:childTnLst>
                    </p:cTn>
                  </p:par>
                  <p:par>
                    <p:cTn id="77" fill="hold">
                      <p:stCondLst>
                        <p:cond delay="indefinite"/>
                      </p:stCondLst>
                      <p:childTnLst>
                        <p:par>
                          <p:cTn id="78" fill="hold">
                            <p:stCondLst>
                              <p:cond delay="0"/>
                            </p:stCondLst>
                            <p:childTnLst>
                              <p:par>
                                <p:cTn id="79" presetID="26" presetClass="entr" presetSubtype="0" fill="hold" grpId="0" nodeType="clickEffect">
                                  <p:stCondLst>
                                    <p:cond delay="0"/>
                                  </p:stCondLst>
                                  <p:childTnLst>
                                    <p:set>
                                      <p:cBhvr>
                                        <p:cTn id="80" dur="1" fill="hold">
                                          <p:stCondLst>
                                            <p:cond delay="0"/>
                                          </p:stCondLst>
                                        </p:cTn>
                                        <p:tgtEl>
                                          <p:spTgt spid="95235">
                                            <p:txEl>
                                              <p:pRg st="3" end="3"/>
                                            </p:txEl>
                                          </p:spTgt>
                                        </p:tgtEl>
                                        <p:attrNameLst>
                                          <p:attrName>style.visibility</p:attrName>
                                        </p:attrNameLst>
                                      </p:cBhvr>
                                      <p:to>
                                        <p:strVal val="visible"/>
                                      </p:to>
                                    </p:set>
                                    <p:animEffect transition="in" filter="wipe(down)">
                                      <p:cBhvr>
                                        <p:cTn id="81" dur="580">
                                          <p:stCondLst>
                                            <p:cond delay="0"/>
                                          </p:stCondLst>
                                        </p:cTn>
                                        <p:tgtEl>
                                          <p:spTgt spid="95235">
                                            <p:txEl>
                                              <p:pRg st="3" end="3"/>
                                            </p:txEl>
                                          </p:spTgt>
                                        </p:tgtEl>
                                      </p:cBhvr>
                                    </p:animEffect>
                                    <p:anim calcmode="lin" valueType="num">
                                      <p:cBhvr>
                                        <p:cTn id="82" dur="1822" tmFilter="0,0; 0.14,0.36; 0.43,0.73; 0.71,0.91; 1.0,1.0">
                                          <p:stCondLst>
                                            <p:cond delay="0"/>
                                          </p:stCondLst>
                                        </p:cTn>
                                        <p:tgtEl>
                                          <p:spTgt spid="95235">
                                            <p:txEl>
                                              <p:pRg st="3" end="3"/>
                                            </p:txEl>
                                          </p:spTgt>
                                        </p:tgtEl>
                                        <p:attrNameLst>
                                          <p:attrName>ppt_x</p:attrName>
                                        </p:attrNameLst>
                                      </p:cBhvr>
                                      <p:tavLst>
                                        <p:tav tm="0">
                                          <p:val>
                                            <p:strVal val="#ppt_x-0.25"/>
                                          </p:val>
                                        </p:tav>
                                        <p:tav tm="100000">
                                          <p:val>
                                            <p:strVal val="#ppt_x"/>
                                          </p:val>
                                        </p:tav>
                                      </p:tavLst>
                                    </p:anim>
                                    <p:anim calcmode="lin" valueType="num">
                                      <p:cBhvr>
                                        <p:cTn id="83" dur="664" tmFilter="0.0,0.0; 0.25,0.07; 0.50,0.2; 0.75,0.467; 1.0,1.0">
                                          <p:stCondLst>
                                            <p:cond delay="0"/>
                                          </p:stCondLst>
                                        </p:cTn>
                                        <p:tgtEl>
                                          <p:spTgt spid="95235">
                                            <p:txEl>
                                              <p:pRg st="3" end="3"/>
                                            </p:txEl>
                                          </p:spTgt>
                                        </p:tgtEl>
                                        <p:attrNameLst>
                                          <p:attrName>ppt_y</p:attrName>
                                        </p:attrNameLst>
                                      </p:cBhvr>
                                      <p:tavLst>
                                        <p:tav tm="0" fmla="#ppt_y-sin(pi*$)/3">
                                          <p:val>
                                            <p:fltVal val="0.5"/>
                                          </p:val>
                                        </p:tav>
                                        <p:tav tm="100000">
                                          <p:val>
                                            <p:fltVal val="1"/>
                                          </p:val>
                                        </p:tav>
                                      </p:tavLst>
                                    </p:anim>
                                    <p:anim calcmode="lin" valueType="num">
                                      <p:cBhvr>
                                        <p:cTn id="84" dur="664" tmFilter="0, 0; 0.125,0.2665; 0.25,0.4; 0.375,0.465; 0.5,0.5;  0.625,0.535; 0.75,0.6; 0.875,0.7335; 1,1">
                                          <p:stCondLst>
                                            <p:cond delay="664"/>
                                          </p:stCondLst>
                                        </p:cTn>
                                        <p:tgtEl>
                                          <p:spTgt spid="95235">
                                            <p:txEl>
                                              <p:pRg st="3" end="3"/>
                                            </p:txEl>
                                          </p:spTgt>
                                        </p:tgtEl>
                                        <p:attrNameLst>
                                          <p:attrName>ppt_y</p:attrName>
                                        </p:attrNameLst>
                                      </p:cBhvr>
                                      <p:tavLst>
                                        <p:tav tm="0" fmla="#ppt_y-sin(pi*$)/9">
                                          <p:val>
                                            <p:fltVal val="0"/>
                                          </p:val>
                                        </p:tav>
                                        <p:tav tm="100000">
                                          <p:val>
                                            <p:fltVal val="1"/>
                                          </p:val>
                                        </p:tav>
                                      </p:tavLst>
                                    </p:anim>
                                    <p:anim calcmode="lin" valueType="num">
                                      <p:cBhvr>
                                        <p:cTn id="85" dur="332" tmFilter="0, 0; 0.125,0.2665; 0.25,0.4; 0.375,0.465; 0.5,0.5;  0.625,0.535; 0.75,0.6; 0.875,0.7335; 1,1">
                                          <p:stCondLst>
                                            <p:cond delay="1324"/>
                                          </p:stCondLst>
                                        </p:cTn>
                                        <p:tgtEl>
                                          <p:spTgt spid="95235">
                                            <p:txEl>
                                              <p:pRg st="3" end="3"/>
                                            </p:txEl>
                                          </p:spTgt>
                                        </p:tgtEl>
                                        <p:attrNameLst>
                                          <p:attrName>ppt_y</p:attrName>
                                        </p:attrNameLst>
                                      </p:cBhvr>
                                      <p:tavLst>
                                        <p:tav tm="0" fmla="#ppt_y-sin(pi*$)/27">
                                          <p:val>
                                            <p:fltVal val="0"/>
                                          </p:val>
                                        </p:tav>
                                        <p:tav tm="100000">
                                          <p:val>
                                            <p:fltVal val="1"/>
                                          </p:val>
                                        </p:tav>
                                      </p:tavLst>
                                    </p:anim>
                                    <p:anim calcmode="lin" valueType="num">
                                      <p:cBhvr>
                                        <p:cTn id="86" dur="164" tmFilter="0, 0; 0.125,0.2665; 0.25,0.4; 0.375,0.465; 0.5,0.5;  0.625,0.535; 0.75,0.6; 0.875,0.7335; 1,1">
                                          <p:stCondLst>
                                            <p:cond delay="1656"/>
                                          </p:stCondLst>
                                        </p:cTn>
                                        <p:tgtEl>
                                          <p:spTgt spid="95235">
                                            <p:txEl>
                                              <p:pRg st="3" end="3"/>
                                            </p:txEl>
                                          </p:spTgt>
                                        </p:tgtEl>
                                        <p:attrNameLst>
                                          <p:attrName>ppt_y</p:attrName>
                                        </p:attrNameLst>
                                      </p:cBhvr>
                                      <p:tavLst>
                                        <p:tav tm="0" fmla="#ppt_y-sin(pi*$)/81">
                                          <p:val>
                                            <p:fltVal val="0"/>
                                          </p:val>
                                        </p:tav>
                                        <p:tav tm="100000">
                                          <p:val>
                                            <p:fltVal val="1"/>
                                          </p:val>
                                        </p:tav>
                                      </p:tavLst>
                                    </p:anim>
                                    <p:animScale>
                                      <p:cBhvr>
                                        <p:cTn id="87" dur="26">
                                          <p:stCondLst>
                                            <p:cond delay="650"/>
                                          </p:stCondLst>
                                        </p:cTn>
                                        <p:tgtEl>
                                          <p:spTgt spid="95235">
                                            <p:txEl>
                                              <p:pRg st="3" end="3"/>
                                            </p:txEl>
                                          </p:spTgt>
                                        </p:tgtEl>
                                      </p:cBhvr>
                                      <p:to x="100000" y="60000"/>
                                    </p:animScale>
                                    <p:animScale>
                                      <p:cBhvr>
                                        <p:cTn id="88" dur="166" decel="50000">
                                          <p:stCondLst>
                                            <p:cond delay="676"/>
                                          </p:stCondLst>
                                        </p:cTn>
                                        <p:tgtEl>
                                          <p:spTgt spid="95235">
                                            <p:txEl>
                                              <p:pRg st="3" end="3"/>
                                            </p:txEl>
                                          </p:spTgt>
                                        </p:tgtEl>
                                      </p:cBhvr>
                                      <p:to x="100000" y="100000"/>
                                    </p:animScale>
                                    <p:animScale>
                                      <p:cBhvr>
                                        <p:cTn id="89" dur="26">
                                          <p:stCondLst>
                                            <p:cond delay="1312"/>
                                          </p:stCondLst>
                                        </p:cTn>
                                        <p:tgtEl>
                                          <p:spTgt spid="95235">
                                            <p:txEl>
                                              <p:pRg st="3" end="3"/>
                                            </p:txEl>
                                          </p:spTgt>
                                        </p:tgtEl>
                                      </p:cBhvr>
                                      <p:to x="100000" y="80000"/>
                                    </p:animScale>
                                    <p:animScale>
                                      <p:cBhvr>
                                        <p:cTn id="90" dur="166" decel="50000">
                                          <p:stCondLst>
                                            <p:cond delay="1338"/>
                                          </p:stCondLst>
                                        </p:cTn>
                                        <p:tgtEl>
                                          <p:spTgt spid="95235">
                                            <p:txEl>
                                              <p:pRg st="3" end="3"/>
                                            </p:txEl>
                                          </p:spTgt>
                                        </p:tgtEl>
                                      </p:cBhvr>
                                      <p:to x="100000" y="100000"/>
                                    </p:animScale>
                                    <p:animScale>
                                      <p:cBhvr>
                                        <p:cTn id="91" dur="26">
                                          <p:stCondLst>
                                            <p:cond delay="1642"/>
                                          </p:stCondLst>
                                        </p:cTn>
                                        <p:tgtEl>
                                          <p:spTgt spid="95235">
                                            <p:txEl>
                                              <p:pRg st="3" end="3"/>
                                            </p:txEl>
                                          </p:spTgt>
                                        </p:tgtEl>
                                      </p:cBhvr>
                                      <p:to x="100000" y="90000"/>
                                    </p:animScale>
                                    <p:animScale>
                                      <p:cBhvr>
                                        <p:cTn id="92" dur="166" decel="50000">
                                          <p:stCondLst>
                                            <p:cond delay="1668"/>
                                          </p:stCondLst>
                                        </p:cTn>
                                        <p:tgtEl>
                                          <p:spTgt spid="95235">
                                            <p:txEl>
                                              <p:pRg st="3" end="3"/>
                                            </p:txEl>
                                          </p:spTgt>
                                        </p:tgtEl>
                                      </p:cBhvr>
                                      <p:to x="100000" y="100000"/>
                                    </p:animScale>
                                    <p:animScale>
                                      <p:cBhvr>
                                        <p:cTn id="93" dur="26">
                                          <p:stCondLst>
                                            <p:cond delay="1808"/>
                                          </p:stCondLst>
                                        </p:cTn>
                                        <p:tgtEl>
                                          <p:spTgt spid="95235">
                                            <p:txEl>
                                              <p:pRg st="3" end="3"/>
                                            </p:txEl>
                                          </p:spTgt>
                                        </p:tgtEl>
                                      </p:cBhvr>
                                      <p:to x="100000" y="95000"/>
                                    </p:animScale>
                                    <p:animScale>
                                      <p:cBhvr>
                                        <p:cTn id="94" dur="166" decel="50000">
                                          <p:stCondLst>
                                            <p:cond delay="1834"/>
                                          </p:stCondLst>
                                        </p:cTn>
                                        <p:tgtEl>
                                          <p:spTgt spid="95235">
                                            <p:txEl>
                                              <p:pRg st="3" end="3"/>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5235" grpId="0" build="p"/>
      <p:bldP spid="95237" grpId="0"/>
      <p:bldP spid="6" grpId="0" autoUpdateAnimBg="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13045" name="Group 1077"/>
          <p:cNvGraphicFramePr>
            <a:graphicFrameLocks noGrp="1"/>
          </p:cNvGraphicFramePr>
          <p:nvPr/>
        </p:nvGraphicFramePr>
        <p:xfrm>
          <a:off x="685800" y="1397000"/>
          <a:ext cx="8001000" cy="4851337"/>
        </p:xfrm>
        <a:graphic>
          <a:graphicData uri="http://schemas.openxmlformats.org/drawingml/2006/table">
            <a:tbl>
              <a:tblPr/>
              <a:tblGrid>
                <a:gridCol w="2870200">
                  <a:extLst>
                    <a:ext uri="{9D8B030D-6E8A-4147-A177-3AD203B41FA5}">
                      <a16:colId xmlns:a16="http://schemas.microsoft.com/office/drawing/2014/main" xmlns="" val="20000"/>
                    </a:ext>
                  </a:extLst>
                </a:gridCol>
                <a:gridCol w="5130800">
                  <a:extLst>
                    <a:ext uri="{9D8B030D-6E8A-4147-A177-3AD203B41FA5}">
                      <a16:colId xmlns:a16="http://schemas.microsoft.com/office/drawing/2014/main" xmlns="" val="20001"/>
                    </a:ext>
                  </a:extLst>
                </a:gridCol>
              </a:tblGrid>
              <a:tr h="812800">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1" lang="zh-CN" altLang="en-US" sz="2800" b="1" i="0" u="none" strike="noStrike" cap="none" normalizeH="0" baseline="0" smtClean="0">
                          <a:ln>
                            <a:noFill/>
                          </a:ln>
                          <a:solidFill>
                            <a:schemeClr val="tx1"/>
                          </a:solidFill>
                          <a:effectLst/>
                          <a:latin typeface="Tahoma" pitchFamily="34" charset="0"/>
                          <a:ea typeface="宋体" pitchFamily="2" charset="-122"/>
                        </a:rPr>
                        <a:t>校验码组组成</a:t>
                      </a:r>
                    </a:p>
                  </a:txBody>
                  <a:tcP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1" lang="zh-CN" altLang="en-US" sz="2800" b="1" i="0" u="none" strike="noStrike" cap="none" normalizeH="0" baseline="0" smtClean="0">
                          <a:ln>
                            <a:noFill/>
                          </a:ln>
                          <a:solidFill>
                            <a:schemeClr val="tx1"/>
                          </a:solidFill>
                          <a:effectLst/>
                          <a:latin typeface="Tahoma" pitchFamily="34" charset="0"/>
                          <a:ea typeface="宋体" pitchFamily="2" charset="-122"/>
                        </a:rPr>
                        <a:t>误码情况</a:t>
                      </a:r>
                    </a:p>
                  </a:txBody>
                  <a:tcP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xmlns="" val="10000"/>
                  </a:ext>
                </a:extLst>
              </a:tr>
              <a:tr h="812800">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1" lang="zh-CN" altLang="en-US" sz="2800" b="1" i="0" u="none" strike="noStrike" cap="none" normalizeH="0" baseline="0" smtClean="0">
                          <a:ln>
                            <a:noFill/>
                          </a:ln>
                          <a:solidFill>
                            <a:schemeClr val="tx1"/>
                          </a:solidFill>
                          <a:effectLst/>
                          <a:latin typeface="Tahoma" pitchFamily="34" charset="0"/>
                          <a:ea typeface="宋体" pitchFamily="2" charset="-122"/>
                        </a:rPr>
                        <a:t>全为</a:t>
                      </a:r>
                      <a:r>
                        <a:rPr kumimoji="1" lang="en-US" altLang="zh-CN" sz="2800" b="1" i="0" u="none" strike="noStrike" cap="none" normalizeH="0" baseline="0" smtClean="0">
                          <a:ln>
                            <a:noFill/>
                          </a:ln>
                          <a:solidFill>
                            <a:schemeClr val="tx1"/>
                          </a:solidFill>
                          <a:effectLst/>
                          <a:latin typeface="Tahoma" pitchFamily="34" charset="0"/>
                          <a:ea typeface="宋体" pitchFamily="2" charset="-122"/>
                        </a:rPr>
                        <a:t>0</a:t>
                      </a:r>
                    </a:p>
                  </a:txBody>
                  <a:tcP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1" lang="zh-CN" altLang="en-US" sz="2800" b="1" i="0" u="none" strike="noStrike" cap="none" normalizeH="0" baseline="0" smtClean="0">
                          <a:ln>
                            <a:noFill/>
                          </a:ln>
                          <a:solidFill>
                            <a:schemeClr val="tx1"/>
                          </a:solidFill>
                          <a:effectLst/>
                          <a:latin typeface="Tahoma" pitchFamily="34" charset="0"/>
                          <a:ea typeface="宋体" pitchFamily="2" charset="-122"/>
                        </a:rPr>
                        <a:t>无误码</a:t>
                      </a:r>
                    </a:p>
                  </a:txBody>
                  <a:tcP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xmlns="" val="10001"/>
                  </a:ext>
                </a:extLst>
              </a:tr>
              <a:tr h="812800">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1" lang="en-US" altLang="zh-CN" sz="2800" b="1" i="0" u="none" strike="noStrike" cap="none" normalizeH="0" baseline="0" smtClean="0">
                          <a:ln>
                            <a:noFill/>
                          </a:ln>
                          <a:solidFill>
                            <a:schemeClr val="tx1"/>
                          </a:solidFill>
                          <a:effectLst/>
                          <a:latin typeface="Tahoma" pitchFamily="34" charset="0"/>
                          <a:ea typeface="宋体" pitchFamily="2" charset="-122"/>
                        </a:rPr>
                        <a:t>4</a:t>
                      </a:r>
                      <a:r>
                        <a:rPr kumimoji="1" lang="zh-CN" altLang="en-US" sz="2800" b="1" i="0" u="none" strike="noStrike" cap="none" normalizeH="0" baseline="0" smtClean="0">
                          <a:ln>
                            <a:noFill/>
                          </a:ln>
                          <a:solidFill>
                            <a:schemeClr val="tx1"/>
                          </a:solidFill>
                          <a:effectLst/>
                          <a:latin typeface="Tahoma" pitchFamily="34" charset="0"/>
                          <a:ea typeface="宋体" pitchFamily="2" charset="-122"/>
                        </a:rPr>
                        <a:t>个</a:t>
                      </a:r>
                      <a:r>
                        <a:rPr kumimoji="1" lang="zh-CN" altLang="en-US" sz="2800" b="1" i="0" u="none" strike="noStrike" cap="none" normalizeH="0" baseline="0" smtClean="0">
                          <a:ln>
                            <a:noFill/>
                          </a:ln>
                          <a:solidFill>
                            <a:schemeClr val="tx1"/>
                          </a:solidFill>
                          <a:effectLst/>
                          <a:latin typeface="Times New Roman"/>
                          <a:ea typeface="宋体" pitchFamily="2" charset="-122"/>
                        </a:rPr>
                        <a:t>“</a:t>
                      </a:r>
                      <a:r>
                        <a:rPr kumimoji="1" lang="en-US" altLang="zh-CN" sz="2800" b="1" i="0" u="none" strike="noStrike" cap="none" normalizeH="0" baseline="0" smtClean="0">
                          <a:ln>
                            <a:noFill/>
                          </a:ln>
                          <a:solidFill>
                            <a:schemeClr val="tx1"/>
                          </a:solidFill>
                          <a:effectLst/>
                          <a:latin typeface="Tahoma" pitchFamily="34" charset="0"/>
                          <a:ea typeface="宋体" pitchFamily="2" charset="-122"/>
                        </a:rPr>
                        <a:t>1</a:t>
                      </a:r>
                      <a:r>
                        <a:rPr kumimoji="1" lang="en-US" altLang="zh-CN" sz="2800" b="1" i="0" u="none" strike="noStrike" cap="none" normalizeH="0" baseline="0" smtClean="0">
                          <a:ln>
                            <a:noFill/>
                          </a:ln>
                          <a:solidFill>
                            <a:schemeClr val="tx1"/>
                          </a:solidFill>
                          <a:effectLst/>
                          <a:latin typeface="Times New Roman"/>
                          <a:ea typeface="宋体" pitchFamily="2" charset="-122"/>
                        </a:rPr>
                        <a:t>”</a:t>
                      </a:r>
                      <a:r>
                        <a:rPr kumimoji="1" lang="zh-CN" altLang="en-US" sz="2800" b="1" i="0" u="none" strike="noStrike" cap="none" normalizeH="0" baseline="0" smtClean="0">
                          <a:ln>
                            <a:noFill/>
                          </a:ln>
                          <a:solidFill>
                            <a:schemeClr val="tx1"/>
                          </a:solidFill>
                          <a:effectLst/>
                          <a:latin typeface="Tahoma" pitchFamily="34" charset="0"/>
                          <a:ea typeface="宋体" pitchFamily="2" charset="-122"/>
                        </a:rPr>
                        <a:t>，</a:t>
                      </a:r>
                      <a:r>
                        <a:rPr kumimoji="1" lang="en-US" altLang="zh-CN" sz="2800" b="1" i="0" u="none" strike="noStrike" cap="none" normalizeH="0" baseline="0" smtClean="0">
                          <a:ln>
                            <a:noFill/>
                          </a:ln>
                          <a:solidFill>
                            <a:schemeClr val="tx1"/>
                          </a:solidFill>
                          <a:effectLst/>
                          <a:latin typeface="Tahoma" pitchFamily="34" charset="0"/>
                          <a:ea typeface="宋体" pitchFamily="2" charset="-122"/>
                        </a:rPr>
                        <a:t>1</a:t>
                      </a:r>
                      <a:r>
                        <a:rPr kumimoji="1" lang="zh-CN" altLang="en-US" sz="2800" b="1" i="0" u="none" strike="noStrike" cap="none" normalizeH="0" baseline="0" smtClean="0">
                          <a:ln>
                            <a:noFill/>
                          </a:ln>
                          <a:solidFill>
                            <a:schemeClr val="tx1"/>
                          </a:solidFill>
                          <a:effectLst/>
                          <a:latin typeface="Tahoma" pitchFamily="34" charset="0"/>
                          <a:ea typeface="宋体" pitchFamily="2" charset="-122"/>
                        </a:rPr>
                        <a:t>个</a:t>
                      </a:r>
                      <a:r>
                        <a:rPr kumimoji="1" lang="zh-CN" altLang="en-US" sz="2800" b="1" i="0" u="none" strike="noStrike" cap="none" normalizeH="0" baseline="0" smtClean="0">
                          <a:ln>
                            <a:noFill/>
                          </a:ln>
                          <a:solidFill>
                            <a:schemeClr val="tx1"/>
                          </a:solidFill>
                          <a:effectLst/>
                          <a:latin typeface="Times New Roman"/>
                          <a:ea typeface="宋体" pitchFamily="2" charset="-122"/>
                        </a:rPr>
                        <a:t>“</a:t>
                      </a:r>
                      <a:r>
                        <a:rPr kumimoji="1" lang="en-US" altLang="zh-CN" sz="2800" b="1" i="0" u="none" strike="noStrike" cap="none" normalizeH="0" baseline="0" smtClean="0">
                          <a:ln>
                            <a:noFill/>
                          </a:ln>
                          <a:solidFill>
                            <a:schemeClr val="tx1"/>
                          </a:solidFill>
                          <a:effectLst/>
                          <a:latin typeface="Tahoma" pitchFamily="34" charset="0"/>
                          <a:ea typeface="宋体" pitchFamily="2" charset="-122"/>
                        </a:rPr>
                        <a:t>0</a:t>
                      </a:r>
                      <a:r>
                        <a:rPr kumimoji="1" lang="en-US" altLang="zh-CN" sz="2800" b="1" i="0" u="none" strike="noStrike" cap="none" normalizeH="0" baseline="0" smtClean="0">
                          <a:ln>
                            <a:noFill/>
                          </a:ln>
                          <a:solidFill>
                            <a:schemeClr val="tx1"/>
                          </a:solidFill>
                          <a:effectLst/>
                          <a:latin typeface="Times New Roman"/>
                          <a:ea typeface="宋体" pitchFamily="2" charset="-122"/>
                        </a:rPr>
                        <a:t>”</a:t>
                      </a:r>
                      <a:endParaRPr kumimoji="1" lang="en-US" altLang="zh-CN" sz="2800" b="1" i="0" u="none" strike="noStrike" cap="none" normalizeH="0" baseline="0" smtClean="0">
                        <a:ln>
                          <a:noFill/>
                        </a:ln>
                        <a:solidFill>
                          <a:schemeClr val="tx1"/>
                        </a:solidFill>
                        <a:effectLst/>
                        <a:latin typeface="Tahoma" pitchFamily="34" charset="0"/>
                        <a:ea typeface="宋体" pitchFamily="2" charset="-122"/>
                      </a:endParaRPr>
                    </a:p>
                  </a:txBody>
                  <a:tcP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1" lang="zh-CN" altLang="en-US" sz="2800" b="1" i="0" u="none" strike="noStrike" cap="none" normalizeH="0" baseline="0" smtClean="0">
                          <a:ln>
                            <a:noFill/>
                          </a:ln>
                          <a:solidFill>
                            <a:schemeClr val="tx1"/>
                          </a:solidFill>
                          <a:effectLst/>
                          <a:latin typeface="Tahoma" pitchFamily="34" charset="0"/>
                          <a:ea typeface="宋体" pitchFamily="2" charset="-122"/>
                        </a:rPr>
                        <a:t>信息码有一个错码，位置对应校验码组中</a:t>
                      </a:r>
                      <a:r>
                        <a:rPr kumimoji="1" lang="zh-CN" altLang="en-US" sz="2800" b="1" i="0" u="none" strike="noStrike" cap="none" normalizeH="0" baseline="0" smtClean="0">
                          <a:ln>
                            <a:noFill/>
                          </a:ln>
                          <a:solidFill>
                            <a:schemeClr val="tx1"/>
                          </a:solidFill>
                          <a:effectLst/>
                          <a:latin typeface="Times New Roman"/>
                          <a:ea typeface="宋体" pitchFamily="2" charset="-122"/>
                        </a:rPr>
                        <a:t>“</a:t>
                      </a:r>
                      <a:r>
                        <a:rPr kumimoji="1" lang="en-US" altLang="zh-CN" sz="2800" b="1" i="0" u="none" strike="noStrike" cap="none" normalizeH="0" baseline="0" smtClean="0">
                          <a:ln>
                            <a:noFill/>
                          </a:ln>
                          <a:solidFill>
                            <a:schemeClr val="tx1"/>
                          </a:solidFill>
                          <a:effectLst/>
                          <a:latin typeface="Tahoma" pitchFamily="34" charset="0"/>
                          <a:ea typeface="宋体" pitchFamily="2" charset="-122"/>
                        </a:rPr>
                        <a:t>0</a:t>
                      </a:r>
                      <a:r>
                        <a:rPr kumimoji="1" lang="en-US" altLang="zh-CN" sz="2800" b="1" i="0" u="none" strike="noStrike" cap="none" normalizeH="0" baseline="0" smtClean="0">
                          <a:ln>
                            <a:noFill/>
                          </a:ln>
                          <a:solidFill>
                            <a:schemeClr val="tx1"/>
                          </a:solidFill>
                          <a:effectLst/>
                          <a:latin typeface="Times New Roman"/>
                          <a:ea typeface="宋体" pitchFamily="2" charset="-122"/>
                        </a:rPr>
                        <a:t>”</a:t>
                      </a:r>
                      <a:r>
                        <a:rPr kumimoji="1" lang="zh-CN" altLang="en-US" sz="2800" b="1" i="0" u="none" strike="noStrike" cap="none" normalizeH="0" baseline="0" smtClean="0">
                          <a:ln>
                            <a:noFill/>
                          </a:ln>
                          <a:solidFill>
                            <a:schemeClr val="tx1"/>
                          </a:solidFill>
                          <a:effectLst/>
                          <a:latin typeface="Tahoma" pitchFamily="34" charset="0"/>
                          <a:ea typeface="宋体" pitchFamily="2" charset="-122"/>
                        </a:rPr>
                        <a:t>的位置</a:t>
                      </a:r>
                    </a:p>
                  </a:txBody>
                  <a:tcP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xmlns="" val="10002"/>
                  </a:ext>
                </a:extLst>
              </a:tr>
              <a:tr h="812800">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1" lang="en-US" altLang="zh-CN" sz="2800" b="1" i="0" u="none" strike="noStrike" cap="none" normalizeH="0" baseline="0" smtClean="0">
                          <a:ln>
                            <a:noFill/>
                          </a:ln>
                          <a:solidFill>
                            <a:schemeClr val="tx1"/>
                          </a:solidFill>
                          <a:effectLst/>
                          <a:latin typeface="Tahoma" pitchFamily="34" charset="0"/>
                          <a:ea typeface="宋体" pitchFamily="2" charset="-122"/>
                        </a:rPr>
                        <a:t>1</a:t>
                      </a:r>
                      <a:r>
                        <a:rPr kumimoji="1" lang="zh-CN" altLang="en-US" sz="2800" b="1" i="0" u="none" strike="noStrike" cap="none" normalizeH="0" baseline="0" smtClean="0">
                          <a:ln>
                            <a:noFill/>
                          </a:ln>
                          <a:solidFill>
                            <a:schemeClr val="tx1"/>
                          </a:solidFill>
                          <a:effectLst/>
                          <a:latin typeface="Tahoma" pitchFamily="34" charset="0"/>
                          <a:ea typeface="宋体" pitchFamily="2" charset="-122"/>
                        </a:rPr>
                        <a:t>个</a:t>
                      </a:r>
                      <a:r>
                        <a:rPr kumimoji="1" lang="zh-CN" altLang="en-US" sz="2800" b="1" i="0" u="none" strike="noStrike" cap="none" normalizeH="0" baseline="0" smtClean="0">
                          <a:ln>
                            <a:noFill/>
                          </a:ln>
                          <a:solidFill>
                            <a:schemeClr val="tx1"/>
                          </a:solidFill>
                          <a:effectLst/>
                          <a:latin typeface="Times New Roman"/>
                          <a:ea typeface="宋体" pitchFamily="2" charset="-122"/>
                        </a:rPr>
                        <a:t>“</a:t>
                      </a:r>
                      <a:r>
                        <a:rPr kumimoji="1" lang="en-US" altLang="zh-CN" sz="2800" b="1" i="0" u="none" strike="noStrike" cap="none" normalizeH="0" baseline="0" smtClean="0">
                          <a:ln>
                            <a:noFill/>
                          </a:ln>
                          <a:solidFill>
                            <a:schemeClr val="tx1"/>
                          </a:solidFill>
                          <a:effectLst/>
                          <a:latin typeface="Tahoma" pitchFamily="34" charset="0"/>
                          <a:ea typeface="宋体" pitchFamily="2" charset="-122"/>
                        </a:rPr>
                        <a:t>1</a:t>
                      </a:r>
                      <a:r>
                        <a:rPr kumimoji="1" lang="en-US" altLang="zh-CN" sz="2800" b="1" i="0" u="none" strike="noStrike" cap="none" normalizeH="0" baseline="0" smtClean="0">
                          <a:ln>
                            <a:noFill/>
                          </a:ln>
                          <a:solidFill>
                            <a:schemeClr val="tx1"/>
                          </a:solidFill>
                          <a:effectLst/>
                          <a:latin typeface="Times New Roman"/>
                          <a:ea typeface="宋体" pitchFamily="2" charset="-122"/>
                        </a:rPr>
                        <a:t>”</a:t>
                      </a:r>
                      <a:r>
                        <a:rPr kumimoji="1" lang="zh-CN" altLang="en-US" sz="2800" b="1" i="0" u="none" strike="noStrike" cap="none" normalizeH="0" baseline="0" smtClean="0">
                          <a:ln>
                            <a:noFill/>
                          </a:ln>
                          <a:solidFill>
                            <a:schemeClr val="tx1"/>
                          </a:solidFill>
                          <a:effectLst/>
                          <a:latin typeface="Tahoma" pitchFamily="34" charset="0"/>
                          <a:ea typeface="宋体" pitchFamily="2" charset="-122"/>
                        </a:rPr>
                        <a:t>，</a:t>
                      </a:r>
                      <a:r>
                        <a:rPr kumimoji="1" lang="en-US" altLang="zh-CN" sz="2800" b="1" i="0" u="none" strike="noStrike" cap="none" normalizeH="0" baseline="0" smtClean="0">
                          <a:ln>
                            <a:noFill/>
                          </a:ln>
                          <a:solidFill>
                            <a:schemeClr val="tx1"/>
                          </a:solidFill>
                          <a:effectLst/>
                          <a:latin typeface="Tahoma" pitchFamily="34" charset="0"/>
                          <a:ea typeface="宋体" pitchFamily="2" charset="-122"/>
                        </a:rPr>
                        <a:t>4</a:t>
                      </a:r>
                      <a:r>
                        <a:rPr kumimoji="1" lang="zh-CN" altLang="en-US" sz="2800" b="1" i="0" u="none" strike="noStrike" cap="none" normalizeH="0" baseline="0" smtClean="0">
                          <a:ln>
                            <a:noFill/>
                          </a:ln>
                          <a:solidFill>
                            <a:schemeClr val="tx1"/>
                          </a:solidFill>
                          <a:effectLst/>
                          <a:latin typeface="Tahoma" pitchFamily="34" charset="0"/>
                          <a:ea typeface="宋体" pitchFamily="2" charset="-122"/>
                        </a:rPr>
                        <a:t>个</a:t>
                      </a:r>
                      <a:r>
                        <a:rPr kumimoji="1" lang="zh-CN" altLang="en-US" sz="2800" b="1" i="0" u="none" strike="noStrike" cap="none" normalizeH="0" baseline="0" smtClean="0">
                          <a:ln>
                            <a:noFill/>
                          </a:ln>
                          <a:solidFill>
                            <a:schemeClr val="tx1"/>
                          </a:solidFill>
                          <a:effectLst/>
                          <a:latin typeface="Times New Roman"/>
                          <a:ea typeface="宋体" pitchFamily="2" charset="-122"/>
                        </a:rPr>
                        <a:t>“</a:t>
                      </a:r>
                      <a:r>
                        <a:rPr kumimoji="1" lang="en-US" altLang="zh-CN" sz="2800" b="1" i="0" u="none" strike="noStrike" cap="none" normalizeH="0" baseline="0" smtClean="0">
                          <a:ln>
                            <a:noFill/>
                          </a:ln>
                          <a:solidFill>
                            <a:schemeClr val="tx1"/>
                          </a:solidFill>
                          <a:effectLst/>
                          <a:latin typeface="Tahoma" pitchFamily="34" charset="0"/>
                          <a:ea typeface="宋体" pitchFamily="2" charset="-122"/>
                        </a:rPr>
                        <a:t>0</a:t>
                      </a:r>
                      <a:r>
                        <a:rPr kumimoji="1" lang="en-US" altLang="zh-CN" sz="2800" b="1" i="0" u="none" strike="noStrike" cap="none" normalizeH="0" baseline="0" smtClean="0">
                          <a:ln>
                            <a:noFill/>
                          </a:ln>
                          <a:solidFill>
                            <a:schemeClr val="tx1"/>
                          </a:solidFill>
                          <a:effectLst/>
                          <a:latin typeface="Times New Roman"/>
                          <a:ea typeface="宋体" pitchFamily="2" charset="-122"/>
                        </a:rPr>
                        <a:t>”</a:t>
                      </a:r>
                      <a:endParaRPr kumimoji="1" lang="en-US" altLang="zh-CN" sz="2800" b="1" i="0" u="none" strike="noStrike" cap="none" normalizeH="0" baseline="0" smtClean="0">
                        <a:ln>
                          <a:noFill/>
                        </a:ln>
                        <a:solidFill>
                          <a:schemeClr val="tx1"/>
                        </a:solidFill>
                        <a:effectLst/>
                        <a:latin typeface="Tahoma" pitchFamily="34" charset="0"/>
                        <a:ea typeface="宋体" pitchFamily="2" charset="-122"/>
                      </a:endParaRPr>
                    </a:p>
                  </a:txBody>
                  <a:tcP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1" lang="zh-CN" altLang="en-US" sz="2800" b="1" i="0" u="none" strike="noStrike" cap="none" normalizeH="0" baseline="0" smtClean="0">
                          <a:ln>
                            <a:noFill/>
                          </a:ln>
                          <a:solidFill>
                            <a:schemeClr val="tx1"/>
                          </a:solidFill>
                          <a:effectLst/>
                          <a:latin typeface="Tahoma" pitchFamily="34" charset="0"/>
                          <a:ea typeface="宋体" pitchFamily="2" charset="-122"/>
                        </a:rPr>
                        <a:t>监督码有一个错码，位置对应校验码组中</a:t>
                      </a:r>
                      <a:r>
                        <a:rPr kumimoji="1" lang="zh-CN" altLang="en-US" sz="2800" b="1" i="0" u="none" strike="noStrike" cap="none" normalizeH="0" baseline="0" smtClean="0">
                          <a:ln>
                            <a:noFill/>
                          </a:ln>
                          <a:solidFill>
                            <a:schemeClr val="tx1"/>
                          </a:solidFill>
                          <a:effectLst/>
                          <a:latin typeface="Times New Roman"/>
                          <a:ea typeface="宋体" pitchFamily="2" charset="-122"/>
                        </a:rPr>
                        <a:t>“</a:t>
                      </a:r>
                      <a:r>
                        <a:rPr kumimoji="1" lang="en-US" altLang="zh-CN" sz="2800" b="1" i="0" u="none" strike="noStrike" cap="none" normalizeH="0" baseline="0" smtClean="0">
                          <a:ln>
                            <a:noFill/>
                          </a:ln>
                          <a:solidFill>
                            <a:schemeClr val="tx1"/>
                          </a:solidFill>
                          <a:effectLst/>
                          <a:latin typeface="Tahoma" pitchFamily="34" charset="0"/>
                          <a:ea typeface="宋体" pitchFamily="2" charset="-122"/>
                        </a:rPr>
                        <a:t>1</a:t>
                      </a:r>
                      <a:r>
                        <a:rPr kumimoji="1" lang="en-US" altLang="zh-CN" sz="2800" b="1" i="0" u="none" strike="noStrike" cap="none" normalizeH="0" baseline="0" smtClean="0">
                          <a:ln>
                            <a:noFill/>
                          </a:ln>
                          <a:solidFill>
                            <a:schemeClr val="tx1"/>
                          </a:solidFill>
                          <a:effectLst/>
                          <a:latin typeface="Times New Roman"/>
                          <a:ea typeface="宋体" pitchFamily="2" charset="-122"/>
                        </a:rPr>
                        <a:t>”</a:t>
                      </a:r>
                      <a:r>
                        <a:rPr kumimoji="1" lang="zh-CN" altLang="en-US" sz="2800" b="1" i="0" u="none" strike="noStrike" cap="none" normalizeH="0" baseline="0" smtClean="0">
                          <a:ln>
                            <a:noFill/>
                          </a:ln>
                          <a:solidFill>
                            <a:schemeClr val="tx1"/>
                          </a:solidFill>
                          <a:effectLst/>
                          <a:latin typeface="Tahoma" pitchFamily="34" charset="0"/>
                          <a:ea typeface="宋体" pitchFamily="2" charset="-122"/>
                        </a:rPr>
                        <a:t>的位置</a:t>
                      </a:r>
                    </a:p>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endParaRPr kumimoji="1" lang="en-US" altLang="zh-CN" sz="2800" b="1" i="0" u="none" strike="noStrike" cap="none" normalizeH="0" baseline="0" smtClean="0">
                        <a:ln>
                          <a:noFill/>
                        </a:ln>
                        <a:solidFill>
                          <a:schemeClr val="tx1"/>
                        </a:solidFill>
                        <a:effectLst/>
                        <a:latin typeface="Tahoma" pitchFamily="34" charset="0"/>
                        <a:ea typeface="宋体" pitchFamily="2" charset="-122"/>
                      </a:endParaRPr>
                    </a:p>
                  </a:txBody>
                  <a:tcP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xmlns="" val="10003"/>
                  </a:ext>
                </a:extLst>
              </a:tr>
              <a:tr h="823913">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1" lang="zh-CN" altLang="en-US" sz="2800" b="1" i="0" u="none" strike="noStrike" cap="none" normalizeH="0" baseline="0" smtClean="0">
                          <a:ln>
                            <a:noFill/>
                          </a:ln>
                          <a:solidFill>
                            <a:schemeClr val="tx1"/>
                          </a:solidFill>
                          <a:effectLst/>
                          <a:latin typeface="Tahoma" pitchFamily="34" charset="0"/>
                          <a:ea typeface="宋体" pitchFamily="2" charset="-122"/>
                        </a:rPr>
                        <a:t>其它</a:t>
                      </a:r>
                    </a:p>
                  </a:txBody>
                  <a:tcP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1" lang="zh-CN" altLang="en-US" sz="2800" b="1" i="0" u="none" strike="noStrike" cap="none" normalizeH="0" baseline="0" dirty="0" smtClean="0">
                          <a:ln>
                            <a:noFill/>
                          </a:ln>
                          <a:solidFill>
                            <a:schemeClr val="tx1"/>
                          </a:solidFill>
                          <a:effectLst/>
                          <a:latin typeface="Tahoma" pitchFamily="34" charset="0"/>
                          <a:ea typeface="宋体" pitchFamily="2" charset="-122"/>
                        </a:rPr>
                        <a:t>错码多于</a:t>
                      </a:r>
                      <a:r>
                        <a:rPr kumimoji="1" lang="en-US" altLang="zh-CN" sz="2800" b="1" i="0" u="none" strike="noStrike" cap="none" normalizeH="0" baseline="0" dirty="0" smtClean="0">
                          <a:ln>
                            <a:noFill/>
                          </a:ln>
                          <a:solidFill>
                            <a:schemeClr val="tx1"/>
                          </a:solidFill>
                          <a:effectLst/>
                          <a:latin typeface="Tahoma" pitchFamily="34" charset="0"/>
                          <a:ea typeface="宋体" pitchFamily="2" charset="-122"/>
                        </a:rPr>
                        <a:t>1</a:t>
                      </a:r>
                      <a:r>
                        <a:rPr kumimoji="1" lang="zh-CN" altLang="en-US" sz="2800" b="1" i="0" u="none" strike="noStrike" cap="none" normalizeH="0" baseline="0" dirty="0" smtClean="0">
                          <a:ln>
                            <a:noFill/>
                          </a:ln>
                          <a:solidFill>
                            <a:schemeClr val="tx1"/>
                          </a:solidFill>
                          <a:effectLst/>
                          <a:latin typeface="Tahoma" pitchFamily="34" charset="0"/>
                          <a:ea typeface="宋体" pitchFamily="2" charset="-122"/>
                        </a:rPr>
                        <a:t>个</a:t>
                      </a:r>
                    </a:p>
                  </a:txBody>
                  <a:tcP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96278" name="Text Box 1075"/>
          <p:cNvSpPr txBox="1">
            <a:spLocks noChangeArrowheads="1"/>
          </p:cNvSpPr>
          <p:nvPr/>
        </p:nvSpPr>
        <p:spPr bwMode="auto">
          <a:xfrm>
            <a:off x="609600" y="700087"/>
            <a:ext cx="7391400" cy="519113"/>
          </a:xfrm>
          <a:prstGeom prst="rect">
            <a:avLst/>
          </a:prstGeom>
          <a:noFill/>
          <a:ln w="9525">
            <a:noFill/>
            <a:miter lim="800000"/>
            <a:headEnd type="none" w="sm" len="sm"/>
            <a:tailEnd type="none" w="sm" len="sm"/>
          </a:ln>
        </p:spPr>
        <p:txBody>
          <a:bodyPr>
            <a:spAutoFit/>
          </a:bodyPr>
          <a:lstStyle/>
          <a:p>
            <a:pPr algn="ctr" eaLnBrk="0" hangingPunct="0">
              <a:spcBef>
                <a:spcPct val="50000"/>
              </a:spcBef>
            </a:pPr>
            <a:r>
              <a:rPr lang="zh-CN" altLang="en-US" sz="2800" b="1" dirty="0" smtClean="0">
                <a:latin typeface="Times New Roman" pitchFamily="18" charset="0"/>
              </a:rPr>
              <a:t>正</a:t>
            </a:r>
            <a:r>
              <a:rPr lang="zh-CN" altLang="en-US" sz="2800" b="1" dirty="0">
                <a:latin typeface="Times New Roman" pitchFamily="18" charset="0"/>
              </a:rPr>
              <a:t>反码检错纠错判决规则</a:t>
            </a:r>
          </a:p>
        </p:txBody>
      </p:sp>
      <p:sp>
        <p:nvSpPr>
          <p:cNvPr id="4" name="Text Box 26"/>
          <p:cNvSpPr txBox="1">
            <a:spLocks noChangeArrowheads="1"/>
          </p:cNvSpPr>
          <p:nvPr/>
        </p:nvSpPr>
        <p:spPr bwMode="auto">
          <a:xfrm>
            <a:off x="6019800" y="240268"/>
            <a:ext cx="2895600" cy="369332"/>
          </a:xfrm>
          <a:prstGeom prst="rect">
            <a:avLst/>
          </a:prstGeom>
          <a:noFill/>
          <a:ln w="9525">
            <a:noFill/>
            <a:miter lim="800000"/>
            <a:headEnd/>
            <a:tailEnd/>
          </a:ln>
        </p:spPr>
        <p:txBody>
          <a:bodyPr wrap="square">
            <a:spAutoFit/>
          </a:bodyPr>
          <a:lstStyle/>
          <a:p>
            <a:r>
              <a:rPr lang="en-US" altLang="zh-CN" b="1" dirty="0" smtClean="0">
                <a:solidFill>
                  <a:schemeClr val="bg1">
                    <a:lumMod val="95000"/>
                  </a:schemeClr>
                </a:solidFill>
              </a:rPr>
              <a:t>《</a:t>
            </a:r>
            <a:r>
              <a:rPr lang="zh-CN" altLang="en-US" b="1" dirty="0" smtClean="0">
                <a:solidFill>
                  <a:schemeClr val="bg1">
                    <a:lumMod val="95000"/>
                  </a:schemeClr>
                </a:solidFill>
              </a:rPr>
              <a:t>通信系统设计与应用</a:t>
            </a:r>
            <a:r>
              <a:rPr lang="en-US" altLang="zh-CN" b="1" dirty="0" smtClean="0">
                <a:solidFill>
                  <a:schemeClr val="bg1">
                    <a:lumMod val="95000"/>
                  </a:schemeClr>
                </a:solidFill>
              </a:rPr>
              <a:t>》</a:t>
            </a:r>
            <a:endParaRPr lang="zh-CN" altLang="en-US" b="1" dirty="0">
              <a:solidFill>
                <a:schemeClr val="bg1">
                  <a:lumMod val="95000"/>
                </a:schemeClr>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slide(from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2" presetClass="emph" presetSubtype="0" fill="hold" nodeType="clickEffect">
                                  <p:stCondLst>
                                    <p:cond delay="0"/>
                                  </p:stCondLst>
                                  <p:childTnLst>
                                    <p:animClr clrSpc="rgb" dir="cw">
                                      <p:cBhvr override="childStyle">
                                        <p:cTn id="11" dur="100" fill="hold"/>
                                        <p:tgtEl>
                                          <p:spTgt spid="213045"/>
                                        </p:tgtEl>
                                        <p:attrNameLst>
                                          <p:attrName>style.color</p:attrName>
                                        </p:attrNameLst>
                                      </p:cBhvr>
                                      <p:to>
                                        <a:schemeClr val="accent2"/>
                                      </p:to>
                                    </p:animClr>
                                    <p:animClr clrSpc="rgb" dir="cw">
                                      <p:cBhvr>
                                        <p:cTn id="12" dur="100" fill="hold"/>
                                        <p:tgtEl>
                                          <p:spTgt spid="213045"/>
                                        </p:tgtEl>
                                        <p:attrNameLst>
                                          <p:attrName>fillcolor</p:attrName>
                                        </p:attrNameLst>
                                      </p:cBhvr>
                                      <p:to>
                                        <a:schemeClr val="accent2"/>
                                      </p:to>
                                    </p:animClr>
                                    <p:set>
                                      <p:cBhvr>
                                        <p:cTn id="13" dur="100" fill="hold"/>
                                        <p:tgtEl>
                                          <p:spTgt spid="213045"/>
                                        </p:tgtEl>
                                        <p:attrNameLst>
                                          <p:attrName>fill.type</p:attrName>
                                        </p:attrNameLst>
                                      </p:cBhvr>
                                      <p:to>
                                        <p:strVal val="solid"/>
                                      </p:to>
                                    </p:set>
                                    <p:set>
                                      <p:cBhvr>
                                        <p:cTn id="14" dur="100" fill="hold"/>
                                        <p:tgtEl>
                                          <p:spTgt spid="213045"/>
                                        </p:tgtEl>
                                        <p:attrNameLst>
                                          <p:attrName>fill.on</p:attrName>
                                        </p:attrNameLst>
                                      </p:cBhvr>
                                      <p:to>
                                        <p:strVal val="true"/>
                                      </p:to>
                                    </p:set>
                                    <p:animRot by="120000">
                                      <p:cBhvr>
                                        <p:cTn id="15" dur="100" fill="hold">
                                          <p:stCondLst>
                                            <p:cond delay="0"/>
                                          </p:stCondLst>
                                        </p:cTn>
                                        <p:tgtEl>
                                          <p:spTgt spid="213045"/>
                                        </p:tgtEl>
                                        <p:attrNameLst>
                                          <p:attrName>r</p:attrName>
                                        </p:attrNameLst>
                                      </p:cBhvr>
                                    </p:animRot>
                                    <p:animRot by="-240000">
                                      <p:cBhvr>
                                        <p:cTn id="16" dur="200" fill="hold">
                                          <p:stCondLst>
                                            <p:cond delay="200"/>
                                          </p:stCondLst>
                                        </p:cTn>
                                        <p:tgtEl>
                                          <p:spTgt spid="213045"/>
                                        </p:tgtEl>
                                        <p:attrNameLst>
                                          <p:attrName>r</p:attrName>
                                        </p:attrNameLst>
                                      </p:cBhvr>
                                    </p:animRot>
                                    <p:animRot by="240000">
                                      <p:cBhvr>
                                        <p:cTn id="17" dur="200" fill="hold">
                                          <p:stCondLst>
                                            <p:cond delay="400"/>
                                          </p:stCondLst>
                                        </p:cTn>
                                        <p:tgtEl>
                                          <p:spTgt spid="213045"/>
                                        </p:tgtEl>
                                        <p:attrNameLst>
                                          <p:attrName>r</p:attrName>
                                        </p:attrNameLst>
                                      </p:cBhvr>
                                    </p:animRot>
                                    <p:animRot by="-240000">
                                      <p:cBhvr>
                                        <p:cTn id="18" dur="200" fill="hold">
                                          <p:stCondLst>
                                            <p:cond delay="600"/>
                                          </p:stCondLst>
                                        </p:cTn>
                                        <p:tgtEl>
                                          <p:spTgt spid="213045"/>
                                        </p:tgtEl>
                                        <p:attrNameLst>
                                          <p:attrName>r</p:attrName>
                                        </p:attrNameLst>
                                      </p:cBhvr>
                                    </p:animRot>
                                    <p:animRot by="120000">
                                      <p:cBhvr>
                                        <p:cTn id="19" dur="200" fill="hold">
                                          <p:stCondLst>
                                            <p:cond delay="800"/>
                                          </p:stCondLst>
                                        </p:cTn>
                                        <p:tgtEl>
                                          <p:spTgt spid="21304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utoUpdateAnimBg="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1973" name="Text Box 5"/>
          <p:cNvSpPr txBox="1">
            <a:spLocks noChangeArrowheads="1"/>
          </p:cNvSpPr>
          <p:nvPr/>
        </p:nvSpPr>
        <p:spPr bwMode="auto">
          <a:xfrm>
            <a:off x="152400" y="2406650"/>
            <a:ext cx="8915400" cy="3765550"/>
          </a:xfrm>
          <a:prstGeom prst="rect">
            <a:avLst/>
          </a:prstGeom>
          <a:noFill/>
          <a:ln w="9525">
            <a:noFill/>
            <a:miter lim="800000"/>
            <a:headEnd type="none" w="sm" len="sm"/>
            <a:tailEnd type="none" w="sm" len="sm"/>
          </a:ln>
          <a:effectLst/>
        </p:spPr>
        <p:txBody>
          <a:bodyPr>
            <a:spAutoFit/>
          </a:bodyPr>
          <a:lstStyle/>
          <a:p>
            <a:pPr>
              <a:lnSpc>
                <a:spcPct val="90000"/>
              </a:lnSpc>
              <a:spcBef>
                <a:spcPct val="20000"/>
              </a:spcBef>
              <a:buClr>
                <a:srgbClr val="FF0000"/>
              </a:buClr>
              <a:buSzPct val="75000"/>
              <a:buFont typeface="Wingdings" pitchFamily="2" charset="2"/>
              <a:buNone/>
              <a:defRPr/>
            </a:pPr>
            <a:r>
              <a:rPr kumimoji="0" lang="en-US" altLang="zh-CN" sz="2800" dirty="0">
                <a:effectLst>
                  <a:outerShdw blurRad="38100" dist="38100" dir="2700000" algn="tl">
                    <a:srgbClr val="C0C0C0"/>
                  </a:outerShdw>
                </a:effectLst>
                <a:latin typeface="Times New Roman" pitchFamily="18" charset="0"/>
                <a:ea typeface="黑体" pitchFamily="2" charset="-122"/>
              </a:rPr>
              <a:t>(1)</a:t>
            </a:r>
            <a:r>
              <a:rPr kumimoji="0" lang="zh-CN" altLang="en-US" sz="2800" dirty="0">
                <a:effectLst>
                  <a:outerShdw blurRad="38100" dist="38100" dir="2700000" algn="tl">
                    <a:srgbClr val="C0C0C0"/>
                  </a:outerShdw>
                </a:effectLst>
                <a:latin typeface="Times New Roman" pitchFamily="18" charset="0"/>
                <a:ea typeface="黑体" pitchFamily="2" charset="-122"/>
              </a:rPr>
              <a:t>若接收码组为</a:t>
            </a:r>
            <a:r>
              <a:rPr kumimoji="0" lang="en-US" altLang="zh-CN" sz="2800" dirty="0">
                <a:effectLst>
                  <a:outerShdw blurRad="38100" dist="38100" dir="2700000" algn="tl">
                    <a:srgbClr val="C0C0C0"/>
                  </a:outerShdw>
                </a:effectLst>
                <a:latin typeface="Times New Roman" pitchFamily="18" charset="0"/>
                <a:ea typeface="黑体" pitchFamily="2" charset="-122"/>
              </a:rPr>
              <a:t>1100111001</a:t>
            </a:r>
          </a:p>
          <a:p>
            <a:pPr lvl="1">
              <a:lnSpc>
                <a:spcPct val="90000"/>
              </a:lnSpc>
              <a:spcBef>
                <a:spcPct val="20000"/>
              </a:spcBef>
              <a:buClr>
                <a:srgbClr val="FF0000"/>
              </a:buClr>
              <a:buSzPct val="75000"/>
              <a:buFont typeface="Wingdings" pitchFamily="2" charset="2"/>
              <a:buNone/>
              <a:defRPr/>
            </a:pPr>
            <a:r>
              <a:rPr kumimoji="0" lang="zh-CN" altLang="en-US" sz="2800" dirty="0">
                <a:effectLst>
                  <a:outerShdw blurRad="38100" dist="38100" dir="2700000" algn="tl">
                    <a:srgbClr val="C0C0C0"/>
                  </a:outerShdw>
                </a:effectLst>
                <a:latin typeface="Times New Roman" pitchFamily="18" charset="0"/>
                <a:ea typeface="黑体" pitchFamily="2" charset="-122"/>
              </a:rPr>
              <a:t>合成码组为</a:t>
            </a:r>
            <a:r>
              <a:rPr kumimoji="0" lang="en-US" altLang="zh-CN" sz="2800" dirty="0">
                <a:effectLst>
                  <a:outerShdw blurRad="38100" dist="38100" dir="2700000" algn="tl">
                    <a:srgbClr val="C0C0C0"/>
                  </a:outerShdw>
                </a:effectLst>
                <a:latin typeface="Times New Roman" pitchFamily="18" charset="0"/>
                <a:ea typeface="黑体" pitchFamily="2" charset="-122"/>
              </a:rPr>
              <a:t>11001   </a:t>
            </a:r>
            <a:r>
              <a:rPr kumimoji="0" lang="en-US" altLang="zh-CN" sz="2800" dirty="0" smtClean="0">
                <a:effectLst>
                  <a:outerShdw blurRad="38100" dist="38100" dir="2700000" algn="tl">
                    <a:srgbClr val="C0C0C0"/>
                  </a:outerShdw>
                </a:effectLst>
                <a:latin typeface="Times New Roman" pitchFamily="18" charset="0"/>
                <a:ea typeface="黑体" pitchFamily="2" charset="-122"/>
              </a:rPr>
              <a:t>  11001=00000</a:t>
            </a:r>
            <a:endParaRPr kumimoji="0" lang="en-US" altLang="zh-CN" sz="2800" dirty="0">
              <a:effectLst>
                <a:outerShdw blurRad="38100" dist="38100" dir="2700000" algn="tl">
                  <a:srgbClr val="C0C0C0"/>
                </a:outerShdw>
              </a:effectLst>
              <a:latin typeface="Times New Roman" pitchFamily="18" charset="0"/>
              <a:ea typeface="黑体" pitchFamily="2" charset="-122"/>
            </a:endParaRPr>
          </a:p>
          <a:p>
            <a:pPr lvl="1">
              <a:lnSpc>
                <a:spcPct val="90000"/>
              </a:lnSpc>
              <a:spcBef>
                <a:spcPct val="20000"/>
              </a:spcBef>
              <a:buClr>
                <a:srgbClr val="FF0000"/>
              </a:buClr>
              <a:buSzPct val="75000"/>
              <a:buFont typeface="Wingdings" pitchFamily="2" charset="2"/>
              <a:buNone/>
              <a:defRPr/>
            </a:pPr>
            <a:r>
              <a:rPr kumimoji="0" lang="zh-CN" altLang="en-US" sz="2800" dirty="0">
                <a:effectLst>
                  <a:outerShdw blurRad="38100" dist="38100" dir="2700000" algn="tl">
                    <a:srgbClr val="C0C0C0"/>
                  </a:outerShdw>
                </a:effectLst>
                <a:latin typeface="Times New Roman" pitchFamily="18" charset="0"/>
                <a:ea typeface="黑体" pitchFamily="2" charset="-122"/>
              </a:rPr>
              <a:t>因码组中信息码元有奇数个“</a:t>
            </a:r>
            <a:r>
              <a:rPr kumimoji="0" lang="en-US" altLang="zh-CN" sz="2800" dirty="0">
                <a:effectLst>
                  <a:outerShdw blurRad="38100" dist="38100" dir="2700000" algn="tl">
                    <a:srgbClr val="C0C0C0"/>
                  </a:outerShdw>
                </a:effectLst>
                <a:latin typeface="Times New Roman" pitchFamily="18" charset="0"/>
                <a:ea typeface="黑体" pitchFamily="2" charset="-122"/>
              </a:rPr>
              <a:t>1”</a:t>
            </a:r>
            <a:r>
              <a:rPr kumimoji="0" lang="zh-CN" altLang="en-US" sz="2800" dirty="0">
                <a:effectLst>
                  <a:outerShdw blurRad="38100" dist="38100" dir="2700000" algn="tl">
                    <a:srgbClr val="C0C0C0"/>
                  </a:outerShdw>
                </a:effectLst>
                <a:latin typeface="Times New Roman" pitchFamily="18" charset="0"/>
                <a:ea typeface="黑体" pitchFamily="2" charset="-122"/>
              </a:rPr>
              <a:t>，校验码</a:t>
            </a:r>
            <a:r>
              <a:rPr kumimoji="0" lang="en-US" altLang="zh-CN" sz="2800" dirty="0">
                <a:effectLst>
                  <a:outerShdw blurRad="38100" dist="38100" dir="2700000" algn="tl">
                    <a:srgbClr val="C0C0C0"/>
                  </a:outerShdw>
                </a:effectLst>
                <a:latin typeface="Times New Roman" pitchFamily="18" charset="0"/>
                <a:ea typeface="黑体" pitchFamily="2" charset="-122"/>
              </a:rPr>
              <a:t>=00000</a:t>
            </a:r>
          </a:p>
          <a:p>
            <a:pPr lvl="1">
              <a:lnSpc>
                <a:spcPct val="90000"/>
              </a:lnSpc>
              <a:spcBef>
                <a:spcPct val="20000"/>
              </a:spcBef>
              <a:buClr>
                <a:srgbClr val="FF0000"/>
              </a:buClr>
              <a:buSzPct val="75000"/>
              <a:buFont typeface="Wingdings" pitchFamily="2" charset="2"/>
              <a:buNone/>
              <a:defRPr/>
            </a:pPr>
            <a:r>
              <a:rPr kumimoji="0" lang="zh-CN" altLang="en-US" sz="2800" dirty="0">
                <a:effectLst>
                  <a:outerShdw blurRad="38100" dist="38100" dir="2700000" algn="tl">
                    <a:srgbClr val="C0C0C0"/>
                  </a:outerShdw>
                </a:effectLst>
                <a:latin typeface="Times New Roman" pitchFamily="18" charset="0"/>
                <a:ea typeface="黑体" pitchFamily="2" charset="-122"/>
              </a:rPr>
              <a:t>判决为无错传输</a:t>
            </a:r>
          </a:p>
          <a:p>
            <a:pPr>
              <a:lnSpc>
                <a:spcPct val="90000"/>
              </a:lnSpc>
              <a:spcBef>
                <a:spcPct val="20000"/>
              </a:spcBef>
              <a:buClr>
                <a:srgbClr val="FF0000"/>
              </a:buClr>
              <a:buSzPct val="75000"/>
              <a:buFont typeface="Wingdings" pitchFamily="2" charset="2"/>
              <a:buNone/>
              <a:defRPr/>
            </a:pPr>
            <a:r>
              <a:rPr kumimoji="0" lang="en-US" altLang="zh-CN" sz="2800" dirty="0">
                <a:effectLst>
                  <a:outerShdw blurRad="38100" dist="38100" dir="2700000" algn="tl">
                    <a:srgbClr val="C0C0C0"/>
                  </a:outerShdw>
                </a:effectLst>
                <a:latin typeface="Times New Roman" pitchFamily="18" charset="0"/>
                <a:ea typeface="黑体" pitchFamily="2" charset="-122"/>
              </a:rPr>
              <a:t>(2)</a:t>
            </a:r>
            <a:r>
              <a:rPr kumimoji="0" lang="zh-CN" altLang="en-US" sz="2800" dirty="0">
                <a:effectLst>
                  <a:outerShdw blurRad="38100" dist="38100" dir="2700000" algn="tl">
                    <a:srgbClr val="C0C0C0"/>
                  </a:outerShdw>
                </a:effectLst>
                <a:latin typeface="Times New Roman" pitchFamily="18" charset="0"/>
                <a:ea typeface="黑体" pitchFamily="2" charset="-122"/>
              </a:rPr>
              <a:t>若接收码组为</a:t>
            </a:r>
            <a:r>
              <a:rPr kumimoji="0" lang="en-US" altLang="zh-CN" sz="2800" dirty="0">
                <a:effectLst>
                  <a:outerShdw blurRad="38100" dist="38100" dir="2700000" algn="tl">
                    <a:srgbClr val="C0C0C0"/>
                  </a:outerShdw>
                </a:effectLst>
                <a:latin typeface="Times New Roman" pitchFamily="18" charset="0"/>
                <a:ea typeface="黑体" pitchFamily="2" charset="-122"/>
              </a:rPr>
              <a:t>1000111001</a:t>
            </a:r>
          </a:p>
          <a:p>
            <a:pPr>
              <a:lnSpc>
                <a:spcPct val="90000"/>
              </a:lnSpc>
              <a:spcBef>
                <a:spcPct val="20000"/>
              </a:spcBef>
              <a:buClr>
                <a:srgbClr val="FF0000"/>
              </a:buClr>
              <a:buSzPct val="75000"/>
              <a:buFont typeface="Wingdings" pitchFamily="2" charset="2"/>
              <a:buNone/>
              <a:defRPr/>
            </a:pPr>
            <a:r>
              <a:rPr kumimoji="0" lang="en-US" altLang="zh-CN" sz="2800" dirty="0">
                <a:effectLst>
                  <a:outerShdw blurRad="38100" dist="38100" dir="2700000" algn="tl">
                    <a:srgbClr val="C0C0C0"/>
                  </a:outerShdw>
                </a:effectLst>
                <a:latin typeface="Times New Roman" pitchFamily="18" charset="0"/>
                <a:ea typeface="黑体" pitchFamily="2" charset="-122"/>
              </a:rPr>
              <a:t>     </a:t>
            </a:r>
            <a:r>
              <a:rPr kumimoji="0" lang="zh-CN" altLang="en-US" sz="2800" dirty="0">
                <a:effectLst>
                  <a:outerShdw blurRad="38100" dist="38100" dir="2700000" algn="tl">
                    <a:srgbClr val="C0C0C0"/>
                  </a:outerShdw>
                </a:effectLst>
                <a:latin typeface="Times New Roman" pitchFamily="18" charset="0"/>
                <a:ea typeface="黑体" pitchFamily="2" charset="-122"/>
              </a:rPr>
              <a:t>合成码组</a:t>
            </a:r>
            <a:r>
              <a:rPr kumimoji="0" lang="en-US" altLang="zh-CN" sz="2800" dirty="0">
                <a:effectLst>
                  <a:outerShdw blurRad="38100" dist="38100" dir="2700000" algn="tl">
                    <a:srgbClr val="C0C0C0"/>
                  </a:outerShdw>
                </a:effectLst>
                <a:latin typeface="Times New Roman" pitchFamily="18" charset="0"/>
                <a:ea typeface="黑体" pitchFamily="2" charset="-122"/>
              </a:rPr>
              <a:t>10001    </a:t>
            </a:r>
            <a:r>
              <a:rPr kumimoji="0" lang="en-US" altLang="zh-CN" sz="2800" dirty="0" smtClean="0">
                <a:effectLst>
                  <a:outerShdw blurRad="38100" dist="38100" dir="2700000" algn="tl">
                    <a:srgbClr val="C0C0C0"/>
                  </a:outerShdw>
                </a:effectLst>
                <a:latin typeface="Times New Roman" pitchFamily="18" charset="0"/>
                <a:ea typeface="黑体" pitchFamily="2" charset="-122"/>
              </a:rPr>
              <a:t>  11001=01000</a:t>
            </a:r>
            <a:endParaRPr kumimoji="0" lang="en-US" altLang="zh-CN" sz="2800" dirty="0">
              <a:effectLst>
                <a:outerShdw blurRad="38100" dist="38100" dir="2700000" algn="tl">
                  <a:srgbClr val="C0C0C0"/>
                </a:outerShdw>
              </a:effectLst>
              <a:latin typeface="Times New Roman" pitchFamily="18" charset="0"/>
              <a:ea typeface="黑体" pitchFamily="2" charset="-122"/>
            </a:endParaRPr>
          </a:p>
          <a:p>
            <a:pPr>
              <a:lnSpc>
                <a:spcPct val="90000"/>
              </a:lnSpc>
              <a:spcBef>
                <a:spcPct val="20000"/>
              </a:spcBef>
              <a:buClr>
                <a:srgbClr val="FF0000"/>
              </a:buClr>
              <a:buSzPct val="75000"/>
              <a:buFont typeface="Wingdings" pitchFamily="2" charset="2"/>
              <a:buNone/>
              <a:defRPr/>
            </a:pPr>
            <a:r>
              <a:rPr kumimoji="0" lang="en-US" altLang="zh-CN" sz="2800" dirty="0">
                <a:effectLst>
                  <a:outerShdw blurRad="38100" dist="38100" dir="2700000" algn="tl">
                    <a:srgbClr val="C0C0C0"/>
                  </a:outerShdw>
                </a:effectLst>
                <a:latin typeface="Times New Roman" pitchFamily="18" charset="0"/>
                <a:ea typeface="黑体" pitchFamily="2" charset="-122"/>
              </a:rPr>
              <a:t>    </a:t>
            </a:r>
            <a:r>
              <a:rPr kumimoji="0" lang="zh-CN" altLang="en-US" sz="2800" dirty="0">
                <a:effectLst>
                  <a:outerShdw blurRad="38100" dist="38100" dir="2700000" algn="tl">
                    <a:srgbClr val="C0C0C0"/>
                  </a:outerShdw>
                </a:effectLst>
                <a:latin typeface="Times New Roman" pitchFamily="18" charset="0"/>
                <a:ea typeface="黑体" pitchFamily="2" charset="-122"/>
              </a:rPr>
              <a:t>因码组中信息码元有偶数个“</a:t>
            </a:r>
            <a:r>
              <a:rPr kumimoji="0" lang="en-US" altLang="zh-CN" sz="2800" dirty="0">
                <a:effectLst>
                  <a:outerShdw blurRad="38100" dist="38100" dir="2700000" algn="tl">
                    <a:srgbClr val="C0C0C0"/>
                  </a:outerShdw>
                </a:effectLst>
                <a:latin typeface="Times New Roman" pitchFamily="18" charset="0"/>
                <a:ea typeface="黑体" pitchFamily="2" charset="-122"/>
              </a:rPr>
              <a:t>1”</a:t>
            </a:r>
            <a:r>
              <a:rPr kumimoji="0" lang="zh-CN" altLang="en-US" sz="2800" dirty="0">
                <a:effectLst>
                  <a:outerShdw blurRad="38100" dist="38100" dir="2700000" algn="tl">
                    <a:srgbClr val="C0C0C0"/>
                  </a:outerShdw>
                </a:effectLst>
                <a:latin typeface="Times New Roman" pitchFamily="18" charset="0"/>
                <a:ea typeface="黑体" pitchFamily="2" charset="-122"/>
              </a:rPr>
              <a:t>，则校验码组为</a:t>
            </a:r>
            <a:r>
              <a:rPr kumimoji="0" lang="en-US" altLang="zh-CN" sz="2800" dirty="0">
                <a:effectLst>
                  <a:outerShdw blurRad="38100" dist="38100" dir="2700000" algn="tl">
                    <a:srgbClr val="C0C0C0"/>
                  </a:outerShdw>
                </a:effectLst>
                <a:latin typeface="Times New Roman" pitchFamily="18" charset="0"/>
                <a:ea typeface="黑体" pitchFamily="2" charset="-122"/>
              </a:rPr>
              <a:t>10111</a:t>
            </a:r>
            <a:r>
              <a:rPr kumimoji="0" lang="zh-CN" altLang="en-US" sz="2800" dirty="0">
                <a:effectLst>
                  <a:outerShdw blurRad="38100" dist="38100" dir="2700000" algn="tl">
                    <a:srgbClr val="C0C0C0"/>
                  </a:outerShdw>
                </a:effectLst>
                <a:latin typeface="Times New Roman" pitchFamily="18" charset="0"/>
                <a:ea typeface="黑体" pitchFamily="2" charset="-122"/>
              </a:rPr>
              <a:t>；</a:t>
            </a:r>
          </a:p>
          <a:p>
            <a:pPr>
              <a:lnSpc>
                <a:spcPct val="90000"/>
              </a:lnSpc>
              <a:spcBef>
                <a:spcPct val="20000"/>
              </a:spcBef>
              <a:buClr>
                <a:srgbClr val="FF0000"/>
              </a:buClr>
              <a:buSzPct val="75000"/>
              <a:buFont typeface="Wingdings" pitchFamily="2" charset="2"/>
              <a:buNone/>
              <a:defRPr/>
            </a:pPr>
            <a:r>
              <a:rPr kumimoji="0" lang="zh-CN" altLang="en-US" sz="2800" dirty="0">
                <a:effectLst>
                  <a:outerShdw blurRad="38100" dist="38100" dir="2700000" algn="tl">
                    <a:srgbClr val="C0C0C0"/>
                  </a:outerShdw>
                </a:effectLst>
                <a:latin typeface="Times New Roman" pitchFamily="18" charset="0"/>
                <a:ea typeface="黑体" pitchFamily="2" charset="-122"/>
              </a:rPr>
              <a:t>    说明信息码元中第二位错码，给以纠正为</a:t>
            </a:r>
            <a:r>
              <a:rPr kumimoji="0" lang="en-US" altLang="zh-CN" sz="2800" dirty="0">
                <a:effectLst>
                  <a:outerShdw blurRad="38100" dist="38100" dir="2700000" algn="tl">
                    <a:srgbClr val="C0C0C0"/>
                  </a:outerShdw>
                </a:effectLst>
                <a:latin typeface="Times New Roman" pitchFamily="18" charset="0"/>
                <a:ea typeface="黑体" pitchFamily="2" charset="-122"/>
              </a:rPr>
              <a:t>1</a:t>
            </a:r>
            <a:r>
              <a:rPr kumimoji="0" lang="en-US" altLang="zh-CN" sz="2800" dirty="0">
                <a:solidFill>
                  <a:srgbClr val="FF0000"/>
                </a:solidFill>
                <a:effectLst>
                  <a:outerShdw blurRad="38100" dist="38100" dir="2700000" algn="tl">
                    <a:srgbClr val="C0C0C0"/>
                  </a:outerShdw>
                </a:effectLst>
                <a:latin typeface="Times New Roman" pitchFamily="18" charset="0"/>
                <a:ea typeface="黑体" pitchFamily="2" charset="-122"/>
              </a:rPr>
              <a:t>1</a:t>
            </a:r>
            <a:r>
              <a:rPr kumimoji="0" lang="en-US" altLang="zh-CN" sz="2800" dirty="0">
                <a:effectLst>
                  <a:outerShdw blurRad="38100" dist="38100" dir="2700000" algn="tl">
                    <a:srgbClr val="C0C0C0"/>
                  </a:outerShdw>
                </a:effectLst>
                <a:latin typeface="Times New Roman" pitchFamily="18" charset="0"/>
                <a:ea typeface="黑体" pitchFamily="2" charset="-122"/>
              </a:rPr>
              <a:t>00111001</a:t>
            </a:r>
            <a:endParaRPr lang="en-US" altLang="zh-CN" sz="2800" dirty="0">
              <a:effectLst>
                <a:outerShdw blurRad="38100" dist="38100" dir="2700000" algn="tl">
                  <a:srgbClr val="C0C0C0"/>
                </a:outerShdw>
              </a:effectLst>
              <a:latin typeface="Times New Roman" pitchFamily="18" charset="0"/>
              <a:ea typeface="黑体" pitchFamily="2" charset="-122"/>
            </a:endParaRPr>
          </a:p>
        </p:txBody>
      </p:sp>
      <p:sp>
        <p:nvSpPr>
          <p:cNvPr id="14342" name="Text Box 2"/>
          <p:cNvSpPr txBox="1">
            <a:spLocks noChangeArrowheads="1"/>
          </p:cNvSpPr>
          <p:nvPr/>
        </p:nvSpPr>
        <p:spPr bwMode="auto">
          <a:xfrm>
            <a:off x="152400" y="990600"/>
            <a:ext cx="8839200" cy="1066800"/>
          </a:xfrm>
          <a:prstGeom prst="rect">
            <a:avLst/>
          </a:prstGeom>
          <a:noFill/>
          <a:ln w="9525">
            <a:noFill/>
            <a:miter lim="800000"/>
            <a:headEnd type="none" w="sm" len="sm"/>
            <a:tailEnd type="none" w="sm" len="sm"/>
          </a:ln>
        </p:spPr>
        <p:txBody>
          <a:bodyPr wrap="square">
            <a:spAutoFit/>
          </a:bodyPr>
          <a:lstStyle/>
          <a:p>
            <a:pPr marL="190500" lvl="1">
              <a:spcBef>
                <a:spcPct val="50000"/>
              </a:spcBef>
            </a:pPr>
            <a:r>
              <a:rPr lang="zh-CN" altLang="en-US" sz="3200" b="1" dirty="0" smtClean="0">
                <a:latin typeface="Times New Roman" pitchFamily="18" charset="0"/>
                <a:ea typeface="黑体" pitchFamily="2" charset="-122"/>
              </a:rPr>
              <a:t>例</a:t>
            </a:r>
            <a:r>
              <a:rPr lang="en-US" altLang="zh-CN" sz="3200" b="1" dirty="0" smtClean="0">
                <a:latin typeface="Times New Roman" pitchFamily="18" charset="0"/>
                <a:ea typeface="黑体" pitchFamily="2" charset="-122"/>
              </a:rPr>
              <a:t>2</a:t>
            </a:r>
            <a:r>
              <a:rPr lang="zh-CN" altLang="en-US" sz="3200" b="1" dirty="0" smtClean="0">
                <a:latin typeface="Times New Roman" pitchFamily="18" charset="0"/>
                <a:ea typeface="黑体" pitchFamily="2" charset="-122"/>
              </a:rPr>
              <a:t>：假设</a:t>
            </a:r>
            <a:r>
              <a:rPr lang="zh-CN" altLang="en-US" sz="3200" b="1" dirty="0">
                <a:latin typeface="Times New Roman" pitchFamily="18" charset="0"/>
                <a:ea typeface="黑体" pitchFamily="2" charset="-122"/>
              </a:rPr>
              <a:t>发送码组为</a:t>
            </a:r>
            <a:r>
              <a:rPr lang="en-US" altLang="zh-CN" sz="3200" b="1" dirty="0">
                <a:latin typeface="Times New Roman" pitchFamily="18" charset="0"/>
                <a:ea typeface="黑体" pitchFamily="2" charset="-122"/>
              </a:rPr>
              <a:t>1100111001</a:t>
            </a:r>
            <a:r>
              <a:rPr lang="zh-CN" altLang="en-US" sz="3200" b="1" dirty="0">
                <a:latin typeface="Times New Roman" pitchFamily="18" charset="0"/>
                <a:ea typeface="黑体" pitchFamily="2" charset="-122"/>
              </a:rPr>
              <a:t>，分析各种正反码判决纠错情况。</a:t>
            </a:r>
          </a:p>
        </p:txBody>
      </p:sp>
      <p:graphicFrame>
        <p:nvGraphicFramePr>
          <p:cNvPr id="14338" name="Object 3"/>
          <p:cNvGraphicFramePr>
            <a:graphicFrameLocks noChangeAspect="1"/>
          </p:cNvGraphicFramePr>
          <p:nvPr/>
        </p:nvGraphicFramePr>
        <p:xfrm>
          <a:off x="3352800" y="2895600"/>
          <a:ext cx="457200" cy="457200"/>
        </p:xfrm>
        <a:graphic>
          <a:graphicData uri="http://schemas.openxmlformats.org/presentationml/2006/ole">
            <mc:AlternateContent xmlns:mc="http://schemas.openxmlformats.org/markup-compatibility/2006">
              <mc:Choice xmlns:v="urn:schemas-microsoft-com:vml" Requires="v">
                <p:oleObj spid="_x0000_s8218" name="Equation" r:id="rId3" imgW="152280" imgH="152280" progId="">
                  <p:embed/>
                </p:oleObj>
              </mc:Choice>
              <mc:Fallback>
                <p:oleObj name="Equation" r:id="rId3" imgW="152280" imgH="152280" progId="">
                  <p:embed/>
                  <p:pic>
                    <p:nvPicPr>
                      <p:cNvPr id="0" name="Object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52800" y="2895600"/>
                        <a:ext cx="457200" cy="4572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4339" name="Object 4"/>
          <p:cNvGraphicFramePr>
            <a:graphicFrameLocks noChangeAspect="1"/>
          </p:cNvGraphicFramePr>
          <p:nvPr/>
        </p:nvGraphicFramePr>
        <p:xfrm>
          <a:off x="3048000" y="4800600"/>
          <a:ext cx="457200" cy="457200"/>
        </p:xfrm>
        <a:graphic>
          <a:graphicData uri="http://schemas.openxmlformats.org/presentationml/2006/ole">
            <mc:AlternateContent xmlns:mc="http://schemas.openxmlformats.org/markup-compatibility/2006">
              <mc:Choice xmlns:v="urn:schemas-microsoft-com:vml" Requires="v">
                <p:oleObj spid="_x0000_s8219" name="Equation" r:id="rId5" imgW="152280" imgH="152280" progId="">
                  <p:embed/>
                </p:oleObj>
              </mc:Choice>
              <mc:Fallback>
                <p:oleObj name="Equation" r:id="rId5" imgW="152280" imgH="152280" progId="">
                  <p:embed/>
                  <p:pic>
                    <p:nvPicPr>
                      <p:cNvPr id="0"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48000" y="4800600"/>
                        <a:ext cx="457200" cy="4572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8" name="Text Box 26"/>
          <p:cNvSpPr txBox="1">
            <a:spLocks noChangeArrowheads="1"/>
          </p:cNvSpPr>
          <p:nvPr/>
        </p:nvSpPr>
        <p:spPr bwMode="auto">
          <a:xfrm>
            <a:off x="6019800" y="240268"/>
            <a:ext cx="2895600" cy="369332"/>
          </a:xfrm>
          <a:prstGeom prst="rect">
            <a:avLst/>
          </a:prstGeom>
          <a:noFill/>
          <a:ln w="9525">
            <a:noFill/>
            <a:miter lim="800000"/>
            <a:headEnd/>
            <a:tailEnd/>
          </a:ln>
        </p:spPr>
        <p:txBody>
          <a:bodyPr wrap="square">
            <a:spAutoFit/>
          </a:bodyPr>
          <a:lstStyle/>
          <a:p>
            <a:r>
              <a:rPr lang="en-US" altLang="zh-CN" b="1" dirty="0" smtClean="0">
                <a:solidFill>
                  <a:schemeClr val="bg1">
                    <a:lumMod val="95000"/>
                  </a:schemeClr>
                </a:solidFill>
              </a:rPr>
              <a:t>《</a:t>
            </a:r>
            <a:r>
              <a:rPr lang="zh-CN" altLang="en-US" b="1" dirty="0" smtClean="0">
                <a:solidFill>
                  <a:schemeClr val="bg1">
                    <a:lumMod val="95000"/>
                  </a:schemeClr>
                </a:solidFill>
              </a:rPr>
              <a:t>通信系统设计与应用</a:t>
            </a:r>
            <a:r>
              <a:rPr lang="en-US" altLang="zh-CN" b="1" dirty="0" smtClean="0">
                <a:solidFill>
                  <a:schemeClr val="bg1">
                    <a:lumMod val="95000"/>
                  </a:schemeClr>
                </a:solidFill>
              </a:rPr>
              <a:t>》</a:t>
            </a:r>
            <a:endParaRPr lang="zh-CN" altLang="en-US" b="1" dirty="0">
              <a:solidFill>
                <a:schemeClr val="bg1">
                  <a:lumMod val="95000"/>
                </a:schemeClr>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slide(fromLeft)">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211973">
                                            <p:txEl>
                                              <p:pRg st="4" end="4"/>
                                            </p:txEl>
                                          </p:spTgt>
                                        </p:tgtEl>
                                        <p:attrNameLst>
                                          <p:attrName>style.visibility</p:attrName>
                                        </p:attrNameLst>
                                      </p:cBhvr>
                                      <p:to>
                                        <p:strVal val="visible"/>
                                      </p:to>
                                    </p:set>
                                    <p:anim calcmode="lin" valueType="num">
                                      <p:cBhvr additive="base">
                                        <p:cTn id="12" dur="500" fill="hold"/>
                                        <p:tgtEl>
                                          <p:spTgt spid="211973">
                                            <p:txEl>
                                              <p:pRg st="4" end="4"/>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211973">
                                            <p:txEl>
                                              <p:pRg st="4" end="4"/>
                                            </p:txEl>
                                          </p:spTgt>
                                        </p:tgtEl>
                                        <p:attrNameLst>
                                          <p:attrName>ppt_y</p:attrName>
                                        </p:attrNameLst>
                                      </p:cBhvr>
                                      <p:tavLst>
                                        <p:tav tm="0">
                                          <p:val>
                                            <p:strVal val="1+#ppt_h/2"/>
                                          </p:val>
                                        </p:tav>
                                        <p:tav tm="100000">
                                          <p:val>
                                            <p:strVal val="#ppt_y"/>
                                          </p:val>
                                        </p:tav>
                                      </p:tavLst>
                                    </p:anim>
                                  </p:childTnLst>
                                </p:cTn>
                              </p:par>
                              <p:par>
                                <p:cTn id="14" presetID="2" presetClass="entr" presetSubtype="4" fill="hold" nodeType="withEffect">
                                  <p:stCondLst>
                                    <p:cond delay="0"/>
                                  </p:stCondLst>
                                  <p:childTnLst>
                                    <p:set>
                                      <p:cBhvr>
                                        <p:cTn id="15" dur="1" fill="hold">
                                          <p:stCondLst>
                                            <p:cond delay="0"/>
                                          </p:stCondLst>
                                        </p:cTn>
                                        <p:tgtEl>
                                          <p:spTgt spid="211973">
                                            <p:txEl>
                                              <p:pRg st="5" end="5"/>
                                            </p:txEl>
                                          </p:spTgt>
                                        </p:tgtEl>
                                        <p:attrNameLst>
                                          <p:attrName>style.visibility</p:attrName>
                                        </p:attrNameLst>
                                      </p:cBhvr>
                                      <p:to>
                                        <p:strVal val="visible"/>
                                      </p:to>
                                    </p:set>
                                    <p:anim calcmode="lin" valueType="num">
                                      <p:cBhvr additive="base">
                                        <p:cTn id="16" dur="500" fill="hold"/>
                                        <p:tgtEl>
                                          <p:spTgt spid="211973">
                                            <p:txEl>
                                              <p:pRg st="5" end="5"/>
                                            </p:txEl>
                                          </p:spTgt>
                                        </p:tgtEl>
                                        <p:attrNameLst>
                                          <p:attrName>ppt_x</p:attrName>
                                        </p:attrNameLst>
                                      </p:cBhvr>
                                      <p:tavLst>
                                        <p:tav tm="0">
                                          <p:val>
                                            <p:strVal val="#ppt_x"/>
                                          </p:val>
                                        </p:tav>
                                        <p:tav tm="100000">
                                          <p:val>
                                            <p:strVal val="#ppt_x"/>
                                          </p:val>
                                        </p:tav>
                                      </p:tavLst>
                                    </p:anim>
                                    <p:anim calcmode="lin" valueType="num">
                                      <p:cBhvr additive="base">
                                        <p:cTn id="17" dur="500" fill="hold"/>
                                        <p:tgtEl>
                                          <p:spTgt spid="211973">
                                            <p:txEl>
                                              <p:pRg st="5" end="5"/>
                                            </p:txEl>
                                          </p:spTgt>
                                        </p:tgtEl>
                                        <p:attrNameLst>
                                          <p:attrName>ppt_y</p:attrName>
                                        </p:attrNameLst>
                                      </p:cBhvr>
                                      <p:tavLst>
                                        <p:tav tm="0">
                                          <p:val>
                                            <p:strVal val="1+#ppt_h/2"/>
                                          </p:val>
                                        </p:tav>
                                        <p:tav tm="100000">
                                          <p:val>
                                            <p:strVal val="#ppt_y"/>
                                          </p:val>
                                        </p:tav>
                                      </p:tavLst>
                                    </p:anim>
                                  </p:childTnLst>
                                </p:cTn>
                              </p:par>
                              <p:par>
                                <p:cTn id="18" presetID="2" presetClass="entr" presetSubtype="4" fill="hold" nodeType="withEffect">
                                  <p:stCondLst>
                                    <p:cond delay="0"/>
                                  </p:stCondLst>
                                  <p:childTnLst>
                                    <p:set>
                                      <p:cBhvr>
                                        <p:cTn id="19" dur="1" fill="hold">
                                          <p:stCondLst>
                                            <p:cond delay="0"/>
                                          </p:stCondLst>
                                        </p:cTn>
                                        <p:tgtEl>
                                          <p:spTgt spid="211973">
                                            <p:txEl>
                                              <p:pRg st="6" end="6"/>
                                            </p:txEl>
                                          </p:spTgt>
                                        </p:tgtEl>
                                        <p:attrNameLst>
                                          <p:attrName>style.visibility</p:attrName>
                                        </p:attrNameLst>
                                      </p:cBhvr>
                                      <p:to>
                                        <p:strVal val="visible"/>
                                      </p:to>
                                    </p:set>
                                    <p:anim calcmode="lin" valueType="num">
                                      <p:cBhvr additive="base">
                                        <p:cTn id="20" dur="500" fill="hold"/>
                                        <p:tgtEl>
                                          <p:spTgt spid="211973">
                                            <p:txEl>
                                              <p:pRg st="6" end="6"/>
                                            </p:txEl>
                                          </p:spTgt>
                                        </p:tgtEl>
                                        <p:attrNameLst>
                                          <p:attrName>ppt_x</p:attrName>
                                        </p:attrNameLst>
                                      </p:cBhvr>
                                      <p:tavLst>
                                        <p:tav tm="0">
                                          <p:val>
                                            <p:strVal val="#ppt_x"/>
                                          </p:val>
                                        </p:tav>
                                        <p:tav tm="100000">
                                          <p:val>
                                            <p:strVal val="#ppt_x"/>
                                          </p:val>
                                        </p:tav>
                                      </p:tavLst>
                                    </p:anim>
                                    <p:anim calcmode="lin" valueType="num">
                                      <p:cBhvr additive="base">
                                        <p:cTn id="21" dur="500" fill="hold"/>
                                        <p:tgtEl>
                                          <p:spTgt spid="211973">
                                            <p:txEl>
                                              <p:pRg st="6" end="6"/>
                                            </p:txEl>
                                          </p:spTgt>
                                        </p:tgtEl>
                                        <p:attrNameLst>
                                          <p:attrName>ppt_y</p:attrName>
                                        </p:attrNameLst>
                                      </p:cBhvr>
                                      <p:tavLst>
                                        <p:tav tm="0">
                                          <p:val>
                                            <p:strVal val="1+#ppt_h/2"/>
                                          </p:val>
                                        </p:tav>
                                        <p:tav tm="100000">
                                          <p:val>
                                            <p:strVal val="#ppt_y"/>
                                          </p:val>
                                        </p:tav>
                                      </p:tavLst>
                                    </p:anim>
                                  </p:childTnLst>
                                </p:cTn>
                              </p:par>
                              <p:par>
                                <p:cTn id="22" presetID="2" presetClass="entr" presetSubtype="4" fill="hold" nodeType="withEffect">
                                  <p:stCondLst>
                                    <p:cond delay="0"/>
                                  </p:stCondLst>
                                  <p:childTnLst>
                                    <p:set>
                                      <p:cBhvr>
                                        <p:cTn id="23" dur="1" fill="hold">
                                          <p:stCondLst>
                                            <p:cond delay="0"/>
                                          </p:stCondLst>
                                        </p:cTn>
                                        <p:tgtEl>
                                          <p:spTgt spid="211973">
                                            <p:txEl>
                                              <p:pRg st="7" end="7"/>
                                            </p:txEl>
                                          </p:spTgt>
                                        </p:tgtEl>
                                        <p:attrNameLst>
                                          <p:attrName>style.visibility</p:attrName>
                                        </p:attrNameLst>
                                      </p:cBhvr>
                                      <p:to>
                                        <p:strVal val="visible"/>
                                      </p:to>
                                    </p:set>
                                    <p:anim calcmode="lin" valueType="num">
                                      <p:cBhvr additive="base">
                                        <p:cTn id="24" dur="500" fill="hold"/>
                                        <p:tgtEl>
                                          <p:spTgt spid="211973">
                                            <p:txEl>
                                              <p:pRg st="7" end="7"/>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211973">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utoUpdateAnimBg="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9" name="Rectangle 3"/>
          <p:cNvSpPr>
            <a:spLocks noGrp="1" noChangeArrowheads="1"/>
          </p:cNvSpPr>
          <p:nvPr>
            <p:ph type="body" idx="1"/>
          </p:nvPr>
        </p:nvSpPr>
        <p:spPr>
          <a:xfrm>
            <a:off x="381000" y="828675"/>
            <a:ext cx="8382000" cy="4962525"/>
          </a:xfrm>
        </p:spPr>
        <p:txBody>
          <a:bodyPr>
            <a:spAutoFit/>
          </a:bodyPr>
          <a:lstStyle/>
          <a:p>
            <a:pPr marL="381000" lvl="2" indent="0" eaLnBrk="1" hangingPunct="1">
              <a:buClr>
                <a:srgbClr val="FF0000"/>
              </a:buClr>
              <a:buSzPct val="75000"/>
              <a:buFont typeface="Wingdings" pitchFamily="2" charset="2"/>
              <a:buNone/>
              <a:defRPr/>
            </a:pPr>
            <a:r>
              <a:rPr kumimoji="0" lang="en-US" altLang="zh-CN" sz="2800" dirty="0" smtClean="0">
                <a:effectLst>
                  <a:outerShdw blurRad="38100" dist="38100" dir="2700000" algn="tl">
                    <a:srgbClr val="C0C0C0"/>
                  </a:outerShdw>
                </a:effectLst>
                <a:latin typeface="Times New Roman" pitchFamily="18" charset="0"/>
                <a:ea typeface="黑体" pitchFamily="2" charset="-122"/>
              </a:rPr>
              <a:t>(3)</a:t>
            </a:r>
            <a:r>
              <a:rPr kumimoji="0" lang="zh-CN" altLang="en-US" sz="2800" dirty="0" smtClean="0">
                <a:effectLst>
                  <a:outerShdw blurRad="38100" dist="38100" dir="2700000" algn="tl">
                    <a:srgbClr val="C0C0C0"/>
                  </a:outerShdw>
                </a:effectLst>
                <a:latin typeface="Times New Roman" pitchFamily="18" charset="0"/>
                <a:ea typeface="黑体" pitchFamily="2" charset="-122"/>
              </a:rPr>
              <a:t>若接收码组为</a:t>
            </a:r>
            <a:r>
              <a:rPr kumimoji="0" lang="en-US" altLang="zh-CN" sz="2800" dirty="0" smtClean="0">
                <a:effectLst>
                  <a:outerShdw blurRad="38100" dist="38100" dir="2700000" algn="tl">
                    <a:srgbClr val="C0C0C0"/>
                  </a:outerShdw>
                </a:effectLst>
                <a:latin typeface="Times New Roman" pitchFamily="18" charset="0"/>
                <a:ea typeface="黑体" pitchFamily="2" charset="-122"/>
              </a:rPr>
              <a:t>1100101001</a:t>
            </a:r>
            <a:r>
              <a:rPr kumimoji="0" lang="zh-CN" altLang="en-US" sz="2800" dirty="0" smtClean="0">
                <a:effectLst>
                  <a:outerShdw blurRad="38100" dist="38100" dir="2700000" algn="tl">
                    <a:srgbClr val="C0C0C0"/>
                  </a:outerShdw>
                </a:effectLst>
                <a:latin typeface="Times New Roman" pitchFamily="18" charset="0"/>
                <a:ea typeface="黑体" pitchFamily="2" charset="-122"/>
              </a:rPr>
              <a:t>：</a:t>
            </a:r>
          </a:p>
          <a:p>
            <a:pPr marL="381000" lvl="2" indent="0" eaLnBrk="1" hangingPunct="1">
              <a:buClr>
                <a:srgbClr val="FF0000"/>
              </a:buClr>
              <a:buSzPct val="75000"/>
              <a:buFont typeface="Wingdings" pitchFamily="2" charset="2"/>
              <a:buNone/>
              <a:defRPr/>
            </a:pPr>
            <a:r>
              <a:rPr kumimoji="0" lang="zh-CN" altLang="en-US" sz="2800" dirty="0" smtClean="0">
                <a:effectLst>
                  <a:outerShdw blurRad="38100" dist="38100" dir="2700000" algn="tl">
                    <a:srgbClr val="C0C0C0"/>
                  </a:outerShdw>
                </a:effectLst>
                <a:latin typeface="Times New Roman" pitchFamily="18" charset="0"/>
                <a:ea typeface="黑体" pitchFamily="2" charset="-122"/>
              </a:rPr>
              <a:t>合成码组</a:t>
            </a:r>
            <a:r>
              <a:rPr kumimoji="0" lang="en-US" altLang="zh-CN" sz="2800" dirty="0" smtClean="0">
                <a:effectLst>
                  <a:outerShdw blurRad="38100" dist="38100" dir="2700000" algn="tl">
                    <a:srgbClr val="C0C0C0"/>
                  </a:outerShdw>
                </a:effectLst>
                <a:latin typeface="Times New Roman" pitchFamily="18" charset="0"/>
                <a:ea typeface="黑体" pitchFamily="2" charset="-122"/>
              </a:rPr>
              <a:t>10000</a:t>
            </a:r>
            <a:r>
              <a:rPr kumimoji="0" lang="zh-CN" altLang="en-US" sz="2800" dirty="0" smtClean="0">
                <a:effectLst>
                  <a:outerShdw blurRad="38100" dist="38100" dir="2700000" algn="tl">
                    <a:srgbClr val="C0C0C0"/>
                  </a:outerShdw>
                </a:effectLst>
                <a:latin typeface="Times New Roman" pitchFamily="18" charset="0"/>
                <a:ea typeface="黑体" pitchFamily="2" charset="-122"/>
              </a:rPr>
              <a:t>；</a:t>
            </a:r>
          </a:p>
          <a:p>
            <a:pPr marL="381000" lvl="2" indent="0" eaLnBrk="1" hangingPunct="1">
              <a:buClr>
                <a:srgbClr val="FF0000"/>
              </a:buClr>
              <a:buSzPct val="75000"/>
              <a:buFont typeface="Wingdings" pitchFamily="2" charset="2"/>
              <a:buNone/>
              <a:defRPr/>
            </a:pPr>
            <a:r>
              <a:rPr kumimoji="0" lang="zh-CN" altLang="en-US" sz="2800" dirty="0" smtClean="0">
                <a:effectLst>
                  <a:outerShdw blurRad="38100" dist="38100" dir="2700000" algn="tl">
                    <a:srgbClr val="C0C0C0"/>
                  </a:outerShdw>
                </a:effectLst>
                <a:latin typeface="Times New Roman" pitchFamily="18" charset="0"/>
                <a:ea typeface="黑体" pitchFamily="2" charset="-122"/>
              </a:rPr>
              <a:t>因码组中信息码元有奇数个“</a:t>
            </a:r>
            <a:r>
              <a:rPr kumimoji="0" lang="en-US" altLang="zh-CN" sz="2800" dirty="0" smtClean="0">
                <a:effectLst>
                  <a:outerShdw blurRad="38100" dist="38100" dir="2700000" algn="tl">
                    <a:srgbClr val="C0C0C0"/>
                  </a:outerShdw>
                </a:effectLst>
                <a:latin typeface="Times New Roman" pitchFamily="18" charset="0"/>
                <a:ea typeface="黑体" pitchFamily="2" charset="-122"/>
              </a:rPr>
              <a:t>1”</a:t>
            </a:r>
            <a:r>
              <a:rPr kumimoji="0" lang="zh-CN" altLang="en-US" sz="2800" dirty="0" smtClean="0">
                <a:effectLst>
                  <a:outerShdw blurRad="38100" dist="38100" dir="2700000" algn="tl">
                    <a:srgbClr val="C0C0C0"/>
                  </a:outerShdw>
                </a:effectLst>
                <a:latin typeface="Times New Roman" pitchFamily="18" charset="0"/>
                <a:ea typeface="黑体" pitchFamily="2" charset="-122"/>
              </a:rPr>
              <a:t>，则校验码组为</a:t>
            </a:r>
            <a:r>
              <a:rPr kumimoji="0" lang="en-US" altLang="zh-CN" sz="2800" dirty="0" smtClean="0">
                <a:effectLst>
                  <a:outerShdw blurRad="38100" dist="38100" dir="2700000" algn="tl">
                    <a:srgbClr val="C0C0C0"/>
                  </a:outerShdw>
                </a:effectLst>
                <a:latin typeface="Times New Roman" pitchFamily="18" charset="0"/>
                <a:ea typeface="黑体" pitchFamily="2" charset="-122"/>
              </a:rPr>
              <a:t>10000 </a:t>
            </a:r>
          </a:p>
          <a:p>
            <a:pPr marL="381000" lvl="2" indent="0" eaLnBrk="1" hangingPunct="1">
              <a:buClr>
                <a:srgbClr val="FF0000"/>
              </a:buClr>
              <a:buSzPct val="75000"/>
              <a:buFont typeface="Wingdings" pitchFamily="2" charset="2"/>
              <a:buNone/>
              <a:defRPr/>
            </a:pPr>
            <a:r>
              <a:rPr kumimoji="0" lang="zh-CN" altLang="en-US" sz="2800" dirty="0" smtClean="0">
                <a:effectLst>
                  <a:outerShdw blurRad="38100" dist="38100" dir="2700000" algn="tl">
                    <a:srgbClr val="C0C0C0"/>
                  </a:outerShdw>
                </a:effectLst>
                <a:latin typeface="Times New Roman" pitchFamily="18" charset="0"/>
                <a:ea typeface="黑体" pitchFamily="2" charset="-122"/>
              </a:rPr>
              <a:t>说明监督码元中第一位错码</a:t>
            </a:r>
          </a:p>
          <a:p>
            <a:pPr marL="381000" lvl="2" indent="0" eaLnBrk="1" hangingPunct="1">
              <a:buClr>
                <a:srgbClr val="FF0000"/>
              </a:buClr>
              <a:buSzPct val="75000"/>
              <a:buFont typeface="Wingdings" pitchFamily="2" charset="2"/>
              <a:buNone/>
              <a:defRPr/>
            </a:pPr>
            <a:r>
              <a:rPr kumimoji="0" lang="en-US" altLang="zh-CN" sz="2800" dirty="0" smtClean="0">
                <a:effectLst>
                  <a:outerShdw blurRad="38100" dist="38100" dir="2700000" algn="tl">
                    <a:srgbClr val="C0C0C0"/>
                  </a:outerShdw>
                </a:effectLst>
                <a:latin typeface="Times New Roman" pitchFamily="18" charset="0"/>
                <a:ea typeface="黑体" pitchFamily="2" charset="-122"/>
              </a:rPr>
              <a:t>(4)</a:t>
            </a:r>
            <a:r>
              <a:rPr kumimoji="0" lang="zh-CN" altLang="en-US" sz="2800" dirty="0" smtClean="0">
                <a:effectLst>
                  <a:outerShdw blurRad="38100" dist="38100" dir="2700000" algn="tl">
                    <a:srgbClr val="C0C0C0"/>
                  </a:outerShdw>
                </a:effectLst>
                <a:latin typeface="Times New Roman" pitchFamily="18" charset="0"/>
                <a:ea typeface="黑体" pitchFamily="2" charset="-122"/>
              </a:rPr>
              <a:t>若接收码组为</a:t>
            </a:r>
            <a:r>
              <a:rPr kumimoji="0" lang="en-US" altLang="zh-CN" sz="2800" dirty="0" smtClean="0">
                <a:effectLst>
                  <a:outerShdw blurRad="38100" dist="38100" dir="2700000" algn="tl">
                    <a:srgbClr val="C0C0C0"/>
                  </a:outerShdw>
                </a:effectLst>
                <a:latin typeface="Times New Roman" pitchFamily="18" charset="0"/>
                <a:ea typeface="黑体" pitchFamily="2" charset="-122"/>
              </a:rPr>
              <a:t>1001111001</a:t>
            </a:r>
            <a:r>
              <a:rPr kumimoji="0" lang="zh-CN" altLang="en-US" sz="2800" dirty="0" smtClean="0">
                <a:effectLst>
                  <a:outerShdw blurRad="38100" dist="38100" dir="2700000" algn="tl">
                    <a:srgbClr val="C0C0C0"/>
                  </a:outerShdw>
                </a:effectLst>
                <a:latin typeface="Times New Roman" pitchFamily="18" charset="0"/>
                <a:ea typeface="黑体" pitchFamily="2" charset="-122"/>
              </a:rPr>
              <a:t>：</a:t>
            </a:r>
          </a:p>
          <a:p>
            <a:pPr marL="381000" lvl="2" indent="0" eaLnBrk="1" hangingPunct="1">
              <a:buClr>
                <a:srgbClr val="FF0000"/>
              </a:buClr>
              <a:buSzPct val="75000"/>
              <a:buFont typeface="Wingdings" pitchFamily="2" charset="2"/>
              <a:buNone/>
              <a:defRPr/>
            </a:pPr>
            <a:r>
              <a:rPr kumimoji="0" lang="zh-CN" altLang="en-US" sz="2800" dirty="0" smtClean="0">
                <a:effectLst>
                  <a:outerShdw blurRad="38100" dist="38100" dir="2700000" algn="tl">
                    <a:srgbClr val="C0C0C0"/>
                  </a:outerShdw>
                </a:effectLst>
                <a:latin typeface="Times New Roman" pitchFamily="18" charset="0"/>
                <a:ea typeface="黑体" pitchFamily="2" charset="-122"/>
              </a:rPr>
              <a:t>合成码组</a:t>
            </a:r>
            <a:r>
              <a:rPr kumimoji="0" lang="en-US" altLang="zh-CN" sz="2800" dirty="0" smtClean="0">
                <a:effectLst>
                  <a:outerShdw blurRad="38100" dist="38100" dir="2700000" algn="tl">
                    <a:srgbClr val="C0C0C0"/>
                  </a:outerShdw>
                </a:effectLst>
                <a:latin typeface="Times New Roman" pitchFamily="18" charset="0"/>
                <a:ea typeface="黑体" pitchFamily="2" charset="-122"/>
              </a:rPr>
              <a:t>01010</a:t>
            </a:r>
            <a:r>
              <a:rPr kumimoji="0" lang="zh-CN" altLang="en-US" sz="2800" dirty="0" smtClean="0">
                <a:effectLst>
                  <a:outerShdw blurRad="38100" dist="38100" dir="2700000" algn="tl">
                    <a:srgbClr val="C0C0C0"/>
                  </a:outerShdw>
                </a:effectLst>
                <a:latin typeface="Times New Roman" pitchFamily="18" charset="0"/>
                <a:ea typeface="黑体" pitchFamily="2" charset="-122"/>
              </a:rPr>
              <a:t>；</a:t>
            </a:r>
          </a:p>
          <a:p>
            <a:pPr marL="381000" lvl="2" indent="0" eaLnBrk="1" hangingPunct="1">
              <a:buClr>
                <a:srgbClr val="FF0000"/>
              </a:buClr>
              <a:buSzPct val="75000"/>
              <a:buFont typeface="Wingdings" pitchFamily="2" charset="2"/>
              <a:buNone/>
              <a:defRPr/>
            </a:pPr>
            <a:r>
              <a:rPr kumimoji="0" lang="zh-CN" altLang="en-US" sz="2800" dirty="0" smtClean="0">
                <a:effectLst>
                  <a:outerShdw blurRad="38100" dist="38100" dir="2700000" algn="tl">
                    <a:srgbClr val="C0C0C0"/>
                  </a:outerShdw>
                </a:effectLst>
                <a:latin typeface="Times New Roman" pitchFamily="18" charset="0"/>
                <a:ea typeface="黑体" pitchFamily="2" charset="-122"/>
              </a:rPr>
              <a:t>因码组中信息码元有奇数个“</a:t>
            </a:r>
            <a:r>
              <a:rPr kumimoji="0" lang="en-US" altLang="zh-CN" sz="2800" dirty="0" smtClean="0">
                <a:effectLst>
                  <a:outerShdw blurRad="38100" dist="38100" dir="2700000" algn="tl">
                    <a:srgbClr val="C0C0C0"/>
                  </a:outerShdw>
                </a:effectLst>
                <a:latin typeface="Times New Roman" pitchFamily="18" charset="0"/>
                <a:ea typeface="黑体" pitchFamily="2" charset="-122"/>
              </a:rPr>
              <a:t>1”</a:t>
            </a:r>
            <a:r>
              <a:rPr kumimoji="0" lang="zh-CN" altLang="en-US" sz="2800" dirty="0" smtClean="0">
                <a:effectLst>
                  <a:outerShdw blurRad="38100" dist="38100" dir="2700000" algn="tl">
                    <a:srgbClr val="C0C0C0"/>
                  </a:outerShdw>
                </a:effectLst>
                <a:latin typeface="Times New Roman" pitchFamily="18" charset="0"/>
                <a:ea typeface="黑体" pitchFamily="2" charset="-122"/>
              </a:rPr>
              <a:t>，则校验码组为</a:t>
            </a:r>
            <a:r>
              <a:rPr kumimoji="0" lang="en-US" altLang="zh-CN" sz="2800" dirty="0" smtClean="0">
                <a:effectLst>
                  <a:outerShdw blurRad="38100" dist="38100" dir="2700000" algn="tl">
                    <a:srgbClr val="C0C0C0"/>
                  </a:outerShdw>
                </a:effectLst>
                <a:latin typeface="Times New Roman" pitchFamily="18" charset="0"/>
                <a:ea typeface="黑体" pitchFamily="2" charset="-122"/>
              </a:rPr>
              <a:t>01010</a:t>
            </a:r>
            <a:r>
              <a:rPr kumimoji="0" lang="zh-CN" altLang="en-US" sz="2800" dirty="0" smtClean="0">
                <a:effectLst>
                  <a:outerShdw blurRad="38100" dist="38100" dir="2700000" algn="tl">
                    <a:srgbClr val="C0C0C0"/>
                  </a:outerShdw>
                </a:effectLst>
                <a:latin typeface="Times New Roman" pitchFamily="18" charset="0"/>
                <a:ea typeface="黑体" pitchFamily="2" charset="-122"/>
              </a:rPr>
              <a:t>，</a:t>
            </a:r>
          </a:p>
          <a:p>
            <a:pPr marL="381000" lvl="2" indent="0" eaLnBrk="1" hangingPunct="1">
              <a:buClr>
                <a:srgbClr val="FF0000"/>
              </a:buClr>
              <a:buSzPct val="75000"/>
              <a:buFont typeface="Wingdings" pitchFamily="2" charset="2"/>
              <a:buNone/>
              <a:defRPr/>
            </a:pPr>
            <a:r>
              <a:rPr kumimoji="0" lang="zh-CN" altLang="en-US" sz="2800" dirty="0" smtClean="0">
                <a:effectLst>
                  <a:outerShdw blurRad="38100" dist="38100" dir="2700000" algn="tl">
                    <a:srgbClr val="C0C0C0"/>
                  </a:outerShdw>
                </a:effectLst>
                <a:latin typeface="Times New Roman" pitchFamily="18" charset="0"/>
                <a:ea typeface="黑体" pitchFamily="2" charset="-122"/>
              </a:rPr>
              <a:t>说明错码多于</a:t>
            </a:r>
            <a:r>
              <a:rPr kumimoji="0" lang="en-US" altLang="zh-CN" sz="2800" dirty="0" smtClean="0">
                <a:effectLst>
                  <a:outerShdw blurRad="38100" dist="38100" dir="2700000" algn="tl">
                    <a:srgbClr val="C0C0C0"/>
                  </a:outerShdw>
                </a:effectLst>
                <a:latin typeface="Times New Roman" pitchFamily="18" charset="0"/>
                <a:ea typeface="黑体" pitchFamily="2" charset="-122"/>
              </a:rPr>
              <a:t>1</a:t>
            </a:r>
            <a:r>
              <a:rPr kumimoji="0" lang="zh-CN" altLang="en-US" sz="2800" dirty="0" smtClean="0">
                <a:effectLst>
                  <a:outerShdw blurRad="38100" dist="38100" dir="2700000" algn="tl">
                    <a:srgbClr val="C0C0C0"/>
                  </a:outerShdw>
                </a:effectLst>
                <a:latin typeface="Times New Roman" pitchFamily="18" charset="0"/>
                <a:ea typeface="黑体" pitchFamily="2" charset="-122"/>
              </a:rPr>
              <a:t>个</a:t>
            </a:r>
          </a:p>
        </p:txBody>
      </p:sp>
      <p:sp>
        <p:nvSpPr>
          <p:cNvPr id="97283" name="Text Box 4"/>
          <p:cNvSpPr txBox="1">
            <a:spLocks noChangeArrowheads="1"/>
          </p:cNvSpPr>
          <p:nvPr/>
        </p:nvSpPr>
        <p:spPr bwMode="auto">
          <a:xfrm>
            <a:off x="381000" y="5867400"/>
            <a:ext cx="8229600" cy="1066800"/>
          </a:xfrm>
          <a:prstGeom prst="rect">
            <a:avLst/>
          </a:prstGeom>
          <a:noFill/>
          <a:ln w="9525">
            <a:noFill/>
            <a:miter lim="800000"/>
            <a:headEnd type="none" w="sm" len="sm"/>
            <a:tailEnd type="none" w="sm" len="sm"/>
          </a:ln>
        </p:spPr>
        <p:txBody>
          <a:bodyPr>
            <a:spAutoFit/>
          </a:bodyPr>
          <a:lstStyle/>
          <a:p>
            <a:pPr lvl="1">
              <a:spcBef>
                <a:spcPct val="20000"/>
              </a:spcBef>
              <a:buClr>
                <a:schemeClr val="tx1"/>
              </a:buClr>
              <a:buSzPct val="75000"/>
              <a:buFont typeface="Wingdings" pitchFamily="2" charset="2"/>
              <a:buNone/>
            </a:pPr>
            <a:r>
              <a:rPr kumimoji="0" lang="zh-CN" altLang="en-US" b="1" dirty="0">
                <a:solidFill>
                  <a:srgbClr val="FF0000"/>
                </a:solidFill>
                <a:latin typeface="Times New Roman" pitchFamily="18" charset="0"/>
                <a:ea typeface="楷体_GB2312" pitchFamily="49" charset="-122"/>
              </a:rPr>
              <a:t>码长为</a:t>
            </a:r>
            <a:r>
              <a:rPr kumimoji="0" lang="en-US" altLang="zh-CN" b="1" dirty="0">
                <a:solidFill>
                  <a:srgbClr val="FF0000"/>
                </a:solidFill>
                <a:latin typeface="Times New Roman" pitchFamily="18" charset="0"/>
                <a:ea typeface="楷体_GB2312" pitchFamily="49" charset="-122"/>
              </a:rPr>
              <a:t>10</a:t>
            </a:r>
            <a:r>
              <a:rPr kumimoji="0" lang="zh-CN" altLang="en-US" b="1" dirty="0">
                <a:solidFill>
                  <a:srgbClr val="FF0000"/>
                </a:solidFill>
                <a:latin typeface="Times New Roman" pitchFamily="18" charset="0"/>
                <a:ea typeface="楷体_GB2312" pitchFamily="49" charset="-122"/>
              </a:rPr>
              <a:t>的正反码能够纠正</a:t>
            </a:r>
            <a:r>
              <a:rPr kumimoji="0" lang="en-US" altLang="zh-CN" b="1" dirty="0">
                <a:solidFill>
                  <a:srgbClr val="FF0000"/>
                </a:solidFill>
                <a:latin typeface="Times New Roman" pitchFamily="18" charset="0"/>
                <a:ea typeface="楷体_GB2312" pitchFamily="49" charset="-122"/>
              </a:rPr>
              <a:t>1</a:t>
            </a:r>
            <a:r>
              <a:rPr kumimoji="0" lang="zh-CN" altLang="en-US" b="1" dirty="0">
                <a:solidFill>
                  <a:srgbClr val="FF0000"/>
                </a:solidFill>
                <a:latin typeface="Times New Roman" pitchFamily="18" charset="0"/>
                <a:ea typeface="楷体_GB2312" pitchFamily="49" charset="-122"/>
              </a:rPr>
              <a:t>位差错，并能检测所有</a:t>
            </a:r>
            <a:r>
              <a:rPr kumimoji="0" lang="en-US" altLang="zh-CN" b="1" dirty="0">
                <a:solidFill>
                  <a:srgbClr val="FF0000"/>
                </a:solidFill>
                <a:latin typeface="Times New Roman" pitchFamily="18" charset="0"/>
                <a:ea typeface="楷体_GB2312" pitchFamily="49" charset="-122"/>
              </a:rPr>
              <a:t>2</a:t>
            </a:r>
            <a:r>
              <a:rPr kumimoji="0" lang="zh-CN" altLang="en-US" b="1" dirty="0">
                <a:solidFill>
                  <a:srgbClr val="FF0000"/>
                </a:solidFill>
                <a:latin typeface="Times New Roman" pitchFamily="18" charset="0"/>
                <a:ea typeface="楷体_GB2312" pitchFamily="49" charset="-122"/>
              </a:rPr>
              <a:t>位及以下的错码。</a:t>
            </a:r>
            <a:endParaRPr lang="zh-CN" altLang="en-US" sz="2400" dirty="0">
              <a:solidFill>
                <a:srgbClr val="FF0000"/>
              </a:solidFill>
              <a:latin typeface="Times New Roman" pitchFamily="18" charset="0"/>
            </a:endParaRPr>
          </a:p>
        </p:txBody>
      </p:sp>
      <p:sp>
        <p:nvSpPr>
          <p:cNvPr id="4" name="Text Box 26"/>
          <p:cNvSpPr txBox="1">
            <a:spLocks noChangeArrowheads="1"/>
          </p:cNvSpPr>
          <p:nvPr/>
        </p:nvSpPr>
        <p:spPr bwMode="auto">
          <a:xfrm>
            <a:off x="6019800" y="240268"/>
            <a:ext cx="2895600" cy="369332"/>
          </a:xfrm>
          <a:prstGeom prst="rect">
            <a:avLst/>
          </a:prstGeom>
          <a:noFill/>
          <a:ln w="9525">
            <a:noFill/>
            <a:miter lim="800000"/>
            <a:headEnd/>
            <a:tailEnd/>
          </a:ln>
        </p:spPr>
        <p:txBody>
          <a:bodyPr wrap="square">
            <a:spAutoFit/>
          </a:bodyPr>
          <a:lstStyle/>
          <a:p>
            <a:r>
              <a:rPr lang="en-US" altLang="zh-CN" b="1" dirty="0" smtClean="0">
                <a:solidFill>
                  <a:schemeClr val="bg1">
                    <a:lumMod val="95000"/>
                  </a:schemeClr>
                </a:solidFill>
              </a:rPr>
              <a:t>《</a:t>
            </a:r>
            <a:r>
              <a:rPr lang="zh-CN" altLang="en-US" b="1" dirty="0" smtClean="0">
                <a:solidFill>
                  <a:schemeClr val="bg1">
                    <a:lumMod val="95000"/>
                  </a:schemeClr>
                </a:solidFill>
              </a:rPr>
              <a:t>通信系统设计与应用</a:t>
            </a:r>
            <a:r>
              <a:rPr lang="en-US" altLang="zh-CN" b="1" dirty="0" smtClean="0">
                <a:solidFill>
                  <a:schemeClr val="bg1">
                    <a:lumMod val="95000"/>
                  </a:schemeClr>
                </a:solidFill>
              </a:rPr>
              <a:t>》</a:t>
            </a:r>
            <a:endParaRPr lang="zh-CN" altLang="en-US" b="1" dirty="0">
              <a:solidFill>
                <a:schemeClr val="bg1">
                  <a:lumMod val="95000"/>
                </a:schemeClr>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slide(from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152579">
                                            <p:txEl>
                                              <p:pRg st="4" end="4"/>
                                            </p:txEl>
                                          </p:spTgt>
                                        </p:tgtEl>
                                        <p:attrNameLst>
                                          <p:attrName>style.visibility</p:attrName>
                                        </p:attrNameLst>
                                      </p:cBhvr>
                                      <p:to>
                                        <p:strVal val="visible"/>
                                      </p:to>
                                    </p:set>
                                    <p:anim calcmode="lin" valueType="num">
                                      <p:cBhvr additive="base">
                                        <p:cTn id="12" dur="500" fill="hold"/>
                                        <p:tgtEl>
                                          <p:spTgt spid="152579">
                                            <p:txEl>
                                              <p:pRg st="4" end="4"/>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152579">
                                            <p:txEl>
                                              <p:pRg st="4" end="4"/>
                                            </p:txEl>
                                          </p:spTgt>
                                        </p:tgtEl>
                                        <p:attrNameLst>
                                          <p:attrName>ppt_y</p:attrName>
                                        </p:attrNameLst>
                                      </p:cBhvr>
                                      <p:tavLst>
                                        <p:tav tm="0">
                                          <p:val>
                                            <p:strVal val="1+#ppt_h/2"/>
                                          </p:val>
                                        </p:tav>
                                        <p:tav tm="100000">
                                          <p:val>
                                            <p:strVal val="#ppt_y"/>
                                          </p:val>
                                        </p:tav>
                                      </p:tavLst>
                                    </p:anim>
                                  </p:childTnLst>
                                </p:cTn>
                              </p:par>
                              <p:par>
                                <p:cTn id="14" presetID="2" presetClass="entr" presetSubtype="4" fill="hold" nodeType="withEffect">
                                  <p:stCondLst>
                                    <p:cond delay="0"/>
                                  </p:stCondLst>
                                  <p:childTnLst>
                                    <p:set>
                                      <p:cBhvr>
                                        <p:cTn id="15" dur="1" fill="hold">
                                          <p:stCondLst>
                                            <p:cond delay="0"/>
                                          </p:stCondLst>
                                        </p:cTn>
                                        <p:tgtEl>
                                          <p:spTgt spid="152579">
                                            <p:txEl>
                                              <p:pRg st="5" end="5"/>
                                            </p:txEl>
                                          </p:spTgt>
                                        </p:tgtEl>
                                        <p:attrNameLst>
                                          <p:attrName>style.visibility</p:attrName>
                                        </p:attrNameLst>
                                      </p:cBhvr>
                                      <p:to>
                                        <p:strVal val="visible"/>
                                      </p:to>
                                    </p:set>
                                    <p:anim calcmode="lin" valueType="num">
                                      <p:cBhvr additive="base">
                                        <p:cTn id="16" dur="500" fill="hold"/>
                                        <p:tgtEl>
                                          <p:spTgt spid="152579">
                                            <p:txEl>
                                              <p:pRg st="5" end="5"/>
                                            </p:txEl>
                                          </p:spTgt>
                                        </p:tgtEl>
                                        <p:attrNameLst>
                                          <p:attrName>ppt_x</p:attrName>
                                        </p:attrNameLst>
                                      </p:cBhvr>
                                      <p:tavLst>
                                        <p:tav tm="0">
                                          <p:val>
                                            <p:strVal val="#ppt_x"/>
                                          </p:val>
                                        </p:tav>
                                        <p:tav tm="100000">
                                          <p:val>
                                            <p:strVal val="#ppt_x"/>
                                          </p:val>
                                        </p:tav>
                                      </p:tavLst>
                                    </p:anim>
                                    <p:anim calcmode="lin" valueType="num">
                                      <p:cBhvr additive="base">
                                        <p:cTn id="17" dur="500" fill="hold"/>
                                        <p:tgtEl>
                                          <p:spTgt spid="152579">
                                            <p:txEl>
                                              <p:pRg st="5" end="5"/>
                                            </p:txEl>
                                          </p:spTgt>
                                        </p:tgtEl>
                                        <p:attrNameLst>
                                          <p:attrName>ppt_y</p:attrName>
                                        </p:attrNameLst>
                                      </p:cBhvr>
                                      <p:tavLst>
                                        <p:tav tm="0">
                                          <p:val>
                                            <p:strVal val="1+#ppt_h/2"/>
                                          </p:val>
                                        </p:tav>
                                        <p:tav tm="100000">
                                          <p:val>
                                            <p:strVal val="#ppt_y"/>
                                          </p:val>
                                        </p:tav>
                                      </p:tavLst>
                                    </p:anim>
                                  </p:childTnLst>
                                </p:cTn>
                              </p:par>
                              <p:par>
                                <p:cTn id="18" presetID="2" presetClass="entr" presetSubtype="4" fill="hold" nodeType="withEffect">
                                  <p:stCondLst>
                                    <p:cond delay="0"/>
                                  </p:stCondLst>
                                  <p:childTnLst>
                                    <p:set>
                                      <p:cBhvr>
                                        <p:cTn id="19" dur="1" fill="hold">
                                          <p:stCondLst>
                                            <p:cond delay="0"/>
                                          </p:stCondLst>
                                        </p:cTn>
                                        <p:tgtEl>
                                          <p:spTgt spid="152579">
                                            <p:txEl>
                                              <p:pRg st="6" end="6"/>
                                            </p:txEl>
                                          </p:spTgt>
                                        </p:tgtEl>
                                        <p:attrNameLst>
                                          <p:attrName>style.visibility</p:attrName>
                                        </p:attrNameLst>
                                      </p:cBhvr>
                                      <p:to>
                                        <p:strVal val="visible"/>
                                      </p:to>
                                    </p:set>
                                    <p:anim calcmode="lin" valueType="num">
                                      <p:cBhvr additive="base">
                                        <p:cTn id="20" dur="500" fill="hold"/>
                                        <p:tgtEl>
                                          <p:spTgt spid="152579">
                                            <p:txEl>
                                              <p:pRg st="6" end="6"/>
                                            </p:txEl>
                                          </p:spTgt>
                                        </p:tgtEl>
                                        <p:attrNameLst>
                                          <p:attrName>ppt_x</p:attrName>
                                        </p:attrNameLst>
                                      </p:cBhvr>
                                      <p:tavLst>
                                        <p:tav tm="0">
                                          <p:val>
                                            <p:strVal val="#ppt_x"/>
                                          </p:val>
                                        </p:tav>
                                        <p:tav tm="100000">
                                          <p:val>
                                            <p:strVal val="#ppt_x"/>
                                          </p:val>
                                        </p:tav>
                                      </p:tavLst>
                                    </p:anim>
                                    <p:anim calcmode="lin" valueType="num">
                                      <p:cBhvr additive="base">
                                        <p:cTn id="21" dur="500" fill="hold"/>
                                        <p:tgtEl>
                                          <p:spTgt spid="152579">
                                            <p:txEl>
                                              <p:pRg st="6" end="6"/>
                                            </p:txEl>
                                          </p:spTgt>
                                        </p:tgtEl>
                                        <p:attrNameLst>
                                          <p:attrName>ppt_y</p:attrName>
                                        </p:attrNameLst>
                                      </p:cBhvr>
                                      <p:tavLst>
                                        <p:tav tm="0">
                                          <p:val>
                                            <p:strVal val="1+#ppt_h/2"/>
                                          </p:val>
                                        </p:tav>
                                        <p:tav tm="100000">
                                          <p:val>
                                            <p:strVal val="#ppt_y"/>
                                          </p:val>
                                        </p:tav>
                                      </p:tavLst>
                                    </p:anim>
                                  </p:childTnLst>
                                </p:cTn>
                              </p:par>
                              <p:par>
                                <p:cTn id="22" presetID="2" presetClass="entr" presetSubtype="4" fill="hold" nodeType="withEffect">
                                  <p:stCondLst>
                                    <p:cond delay="0"/>
                                  </p:stCondLst>
                                  <p:childTnLst>
                                    <p:set>
                                      <p:cBhvr>
                                        <p:cTn id="23" dur="1" fill="hold">
                                          <p:stCondLst>
                                            <p:cond delay="0"/>
                                          </p:stCondLst>
                                        </p:cTn>
                                        <p:tgtEl>
                                          <p:spTgt spid="152579">
                                            <p:txEl>
                                              <p:pRg st="7" end="7"/>
                                            </p:txEl>
                                          </p:spTgt>
                                        </p:tgtEl>
                                        <p:attrNameLst>
                                          <p:attrName>style.visibility</p:attrName>
                                        </p:attrNameLst>
                                      </p:cBhvr>
                                      <p:to>
                                        <p:strVal val="visible"/>
                                      </p:to>
                                    </p:set>
                                    <p:anim calcmode="lin" valueType="num">
                                      <p:cBhvr additive="base">
                                        <p:cTn id="24" dur="500" fill="hold"/>
                                        <p:tgtEl>
                                          <p:spTgt spid="152579">
                                            <p:txEl>
                                              <p:pRg st="7" end="7"/>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152579">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97283"/>
                                        </p:tgtEl>
                                        <p:attrNameLst>
                                          <p:attrName>style.visibility</p:attrName>
                                        </p:attrNameLst>
                                      </p:cBhvr>
                                      <p:to>
                                        <p:strVal val="visible"/>
                                      </p:to>
                                    </p:set>
                                    <p:anim calcmode="lin" valueType="num">
                                      <p:cBhvr additive="base">
                                        <p:cTn id="30" dur="500" fill="hold"/>
                                        <p:tgtEl>
                                          <p:spTgt spid="97283"/>
                                        </p:tgtEl>
                                        <p:attrNameLst>
                                          <p:attrName>ppt_x</p:attrName>
                                        </p:attrNameLst>
                                      </p:cBhvr>
                                      <p:tavLst>
                                        <p:tav tm="0">
                                          <p:val>
                                            <p:strVal val="#ppt_x"/>
                                          </p:val>
                                        </p:tav>
                                        <p:tav tm="100000">
                                          <p:val>
                                            <p:strVal val="#ppt_x"/>
                                          </p:val>
                                        </p:tav>
                                      </p:tavLst>
                                    </p:anim>
                                    <p:anim calcmode="lin" valueType="num">
                                      <p:cBhvr additive="base">
                                        <p:cTn id="31" dur="500" fill="hold"/>
                                        <p:tgtEl>
                                          <p:spTgt spid="9728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283" grpId="0"/>
      <p:bldP spid="4" grpId="0" autoUpdateAnimBg="0"/>
    </p:bldLst>
  </p:timing>
</p:sld>
</file>

<file path=ppt/slides/slide4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0355" name="Rectangle 3"/>
          <p:cNvSpPr>
            <a:spLocks noGrp="1" noChangeArrowheads="1"/>
          </p:cNvSpPr>
          <p:nvPr>
            <p:ph type="title"/>
          </p:nvPr>
        </p:nvSpPr>
        <p:spPr>
          <a:xfrm>
            <a:off x="228600" y="533400"/>
            <a:ext cx="8382000" cy="914400"/>
          </a:xfrm>
        </p:spPr>
        <p:txBody>
          <a:bodyPr/>
          <a:lstStyle/>
          <a:p>
            <a:pPr algn="l" eaLnBrk="1" hangingPunct="1"/>
            <a:r>
              <a:rPr lang="en-US" altLang="zh-CN" b="1" u="sng" dirty="0" smtClean="0">
                <a:solidFill>
                  <a:srgbClr val="000099"/>
                </a:solidFill>
                <a:latin typeface="黑体" pitchFamily="2" charset="-122"/>
                <a:ea typeface="黑体" pitchFamily="2" charset="-122"/>
              </a:rPr>
              <a:t>5</a:t>
            </a:r>
            <a:r>
              <a:rPr lang="zh-CN" altLang="en-US" b="1" u="sng" dirty="0" smtClean="0">
                <a:solidFill>
                  <a:srgbClr val="000099"/>
                </a:solidFill>
                <a:latin typeface="黑体" pitchFamily="2" charset="-122"/>
                <a:ea typeface="黑体" pitchFamily="2" charset="-122"/>
              </a:rPr>
              <a:t>、线性分组码之汉明码</a:t>
            </a:r>
            <a:r>
              <a:rPr lang="zh-CN" altLang="en-US" u="sng" dirty="0" smtClean="0">
                <a:solidFill>
                  <a:srgbClr val="000099"/>
                </a:solidFill>
                <a:latin typeface="黑体" pitchFamily="2" charset="-122"/>
                <a:ea typeface="黑体" pitchFamily="2" charset="-122"/>
              </a:rPr>
              <a:t> （</a:t>
            </a:r>
            <a:r>
              <a:rPr lang="zh-CN" altLang="en-US" u="sng" dirty="0" smtClean="0">
                <a:solidFill>
                  <a:srgbClr val="FF0000"/>
                </a:solidFill>
                <a:latin typeface="黑体" pitchFamily="2" charset="-122"/>
                <a:ea typeface="黑体" pitchFamily="2" charset="-122"/>
              </a:rPr>
              <a:t>重点</a:t>
            </a:r>
            <a:r>
              <a:rPr lang="zh-CN" altLang="en-US" u="sng" dirty="0" smtClean="0">
                <a:solidFill>
                  <a:srgbClr val="000099"/>
                </a:solidFill>
                <a:latin typeface="黑体" pitchFamily="2" charset="-122"/>
                <a:ea typeface="黑体" pitchFamily="2" charset="-122"/>
              </a:rPr>
              <a:t>）</a:t>
            </a:r>
          </a:p>
        </p:txBody>
      </p:sp>
      <p:sp>
        <p:nvSpPr>
          <p:cNvPr id="100356" name="Rectangle 4"/>
          <p:cNvSpPr>
            <a:spLocks noGrp="1" noChangeArrowheads="1"/>
          </p:cNvSpPr>
          <p:nvPr>
            <p:ph type="body" idx="1"/>
          </p:nvPr>
        </p:nvSpPr>
        <p:spPr>
          <a:xfrm>
            <a:off x="533400" y="2057400"/>
            <a:ext cx="8305800" cy="4451350"/>
          </a:xfrm>
          <a:noFill/>
        </p:spPr>
        <p:txBody>
          <a:bodyPr>
            <a:spAutoFit/>
          </a:bodyPr>
          <a:lstStyle/>
          <a:p>
            <a:pPr marL="0" indent="0" eaLnBrk="1" hangingPunct="1">
              <a:lnSpc>
                <a:spcPct val="120000"/>
              </a:lnSpc>
              <a:buClr>
                <a:srgbClr val="FF0000"/>
              </a:buClr>
              <a:buSzPct val="75000"/>
              <a:buFont typeface="Wingdings" pitchFamily="2" charset="2"/>
              <a:buNone/>
            </a:pPr>
            <a:r>
              <a:rPr kumimoji="0" lang="zh-CN" altLang="en-GB" sz="2800" dirty="0" smtClean="0">
                <a:latin typeface="Times New Roman" pitchFamily="18" charset="0"/>
                <a:ea typeface="黑体" pitchFamily="2" charset="-122"/>
              </a:rPr>
              <a:t> (1) </a:t>
            </a:r>
            <a:r>
              <a:rPr kumimoji="0" lang="zh-CN" altLang="en-US" sz="2800" dirty="0" smtClean="0">
                <a:solidFill>
                  <a:srgbClr val="FF0000"/>
                </a:solidFill>
                <a:latin typeface="Times New Roman" pitchFamily="18" charset="0"/>
                <a:ea typeface="黑体" pitchFamily="2" charset="-122"/>
              </a:rPr>
              <a:t>分组码</a:t>
            </a:r>
            <a:r>
              <a:rPr kumimoji="0" lang="zh-CN" altLang="en-US" sz="2800" dirty="0" smtClean="0">
                <a:latin typeface="Times New Roman" pitchFamily="18" charset="0"/>
                <a:ea typeface="黑体" pitchFamily="2" charset="-122"/>
              </a:rPr>
              <a:t>：</a:t>
            </a:r>
          </a:p>
          <a:p>
            <a:pPr marL="0" indent="0" eaLnBrk="1" hangingPunct="1">
              <a:lnSpc>
                <a:spcPct val="120000"/>
              </a:lnSpc>
              <a:buClr>
                <a:srgbClr val="FF0000"/>
              </a:buClr>
              <a:buSzPct val="75000"/>
              <a:buFont typeface="Wingdings" pitchFamily="2" charset="2"/>
              <a:buNone/>
            </a:pPr>
            <a:r>
              <a:rPr kumimoji="0" lang="zh-CN" altLang="en-US" sz="2800" dirty="0" smtClean="0">
                <a:latin typeface="Times New Roman" pitchFamily="18" charset="0"/>
                <a:ea typeface="黑体" pitchFamily="2" charset="-122"/>
              </a:rPr>
              <a:t>先将信息码分组，然后给每组信码附加若干监督码的编码称为分组码，用符号</a:t>
            </a:r>
            <a:r>
              <a:rPr kumimoji="0" lang="en-US" altLang="zh-CN" sz="2800" dirty="0" smtClean="0">
                <a:latin typeface="Times New Roman" pitchFamily="18" charset="0"/>
                <a:ea typeface="黑体" pitchFamily="2" charset="-122"/>
              </a:rPr>
              <a:t>(</a:t>
            </a:r>
            <a:r>
              <a:rPr kumimoji="0" lang="en-US" altLang="zh-CN" sz="2800" dirty="0" err="1" smtClean="0">
                <a:latin typeface="Times New Roman" pitchFamily="18" charset="0"/>
                <a:ea typeface="黑体" pitchFamily="2" charset="-122"/>
              </a:rPr>
              <a:t>n,k</a:t>
            </a:r>
            <a:r>
              <a:rPr kumimoji="0" lang="en-US" altLang="zh-CN" sz="2800" dirty="0" smtClean="0">
                <a:latin typeface="Times New Roman" pitchFamily="18" charset="0"/>
                <a:ea typeface="黑体" pitchFamily="2" charset="-122"/>
              </a:rPr>
              <a:t>)</a:t>
            </a:r>
            <a:r>
              <a:rPr kumimoji="0" lang="zh-CN" altLang="en-US" sz="2800" dirty="0" smtClean="0">
                <a:latin typeface="Times New Roman" pitchFamily="18" charset="0"/>
                <a:ea typeface="黑体" pitchFamily="2" charset="-122"/>
              </a:rPr>
              <a:t>表示，</a:t>
            </a:r>
            <a:r>
              <a:rPr kumimoji="0" lang="en-US" altLang="zh-CN" sz="2800" dirty="0" smtClean="0">
                <a:latin typeface="Times New Roman" pitchFamily="18" charset="0"/>
                <a:ea typeface="黑体" pitchFamily="2" charset="-122"/>
              </a:rPr>
              <a:t>k</a:t>
            </a:r>
            <a:r>
              <a:rPr kumimoji="0" lang="zh-CN" altLang="en-US" sz="2800" dirty="0" smtClean="0">
                <a:latin typeface="Times New Roman" pitchFamily="18" charset="0"/>
                <a:ea typeface="黑体" pitchFamily="2" charset="-122"/>
              </a:rPr>
              <a:t>是信息码的位数，</a:t>
            </a:r>
            <a:r>
              <a:rPr kumimoji="0" lang="en-GB" altLang="zh-CN" sz="2800" dirty="0" smtClean="0">
                <a:latin typeface="Times New Roman" pitchFamily="18" charset="0"/>
                <a:ea typeface="黑体" pitchFamily="2" charset="-122"/>
              </a:rPr>
              <a:t>n</a:t>
            </a:r>
            <a:r>
              <a:rPr kumimoji="0" lang="zh-CN" altLang="en-US" sz="2800" dirty="0" smtClean="0">
                <a:latin typeface="Times New Roman" pitchFamily="18" charset="0"/>
                <a:ea typeface="黑体" pitchFamily="2" charset="-122"/>
              </a:rPr>
              <a:t>是编码组总位数，又称为码长，</a:t>
            </a:r>
            <a:r>
              <a:rPr kumimoji="0" lang="en-US" altLang="zh-CN" sz="2800" dirty="0" smtClean="0">
                <a:latin typeface="Times New Roman" pitchFamily="18" charset="0"/>
                <a:ea typeface="黑体" pitchFamily="2" charset="-122"/>
              </a:rPr>
              <a:t>r=n-k</a:t>
            </a:r>
            <a:r>
              <a:rPr kumimoji="0" lang="zh-CN" altLang="en-US" sz="2800" dirty="0" smtClean="0">
                <a:latin typeface="Times New Roman" pitchFamily="18" charset="0"/>
                <a:ea typeface="黑体" pitchFamily="2" charset="-122"/>
              </a:rPr>
              <a:t>为监督位数。</a:t>
            </a:r>
          </a:p>
          <a:p>
            <a:pPr marL="0" indent="0" eaLnBrk="1" hangingPunct="1">
              <a:lnSpc>
                <a:spcPct val="120000"/>
              </a:lnSpc>
              <a:buClr>
                <a:srgbClr val="FF0000"/>
              </a:buClr>
              <a:buSzPct val="75000"/>
              <a:buFont typeface="Wingdings" pitchFamily="2" charset="2"/>
              <a:buNone/>
            </a:pPr>
            <a:r>
              <a:rPr kumimoji="0" lang="zh-CN" altLang="en-GB" sz="2800" dirty="0" smtClean="0">
                <a:latin typeface="Times New Roman" pitchFamily="18" charset="0"/>
                <a:ea typeface="黑体" pitchFamily="2" charset="-122"/>
              </a:rPr>
              <a:t> (2) </a:t>
            </a:r>
            <a:r>
              <a:rPr kumimoji="0" lang="zh-CN" altLang="en-US" sz="2800" dirty="0" smtClean="0">
                <a:solidFill>
                  <a:srgbClr val="FF0000"/>
                </a:solidFill>
                <a:latin typeface="Times New Roman" pitchFamily="18" charset="0"/>
                <a:ea typeface="黑体" pitchFamily="2" charset="-122"/>
              </a:rPr>
              <a:t>代数码</a:t>
            </a:r>
            <a:r>
              <a:rPr kumimoji="0" lang="zh-CN" altLang="en-US" sz="2800" dirty="0" smtClean="0">
                <a:latin typeface="Times New Roman" pitchFamily="18" charset="0"/>
                <a:ea typeface="黑体" pitchFamily="2" charset="-122"/>
              </a:rPr>
              <a:t>：</a:t>
            </a:r>
          </a:p>
          <a:p>
            <a:pPr marL="0" indent="0" eaLnBrk="1" hangingPunct="1">
              <a:lnSpc>
                <a:spcPct val="120000"/>
              </a:lnSpc>
              <a:buClr>
                <a:srgbClr val="FF0000"/>
              </a:buClr>
              <a:buSzPct val="75000"/>
              <a:buFont typeface="Wingdings" pitchFamily="2" charset="2"/>
              <a:buNone/>
            </a:pPr>
            <a:r>
              <a:rPr kumimoji="0" lang="zh-CN" altLang="en-US" sz="2800" dirty="0" smtClean="0">
                <a:latin typeface="Times New Roman" pitchFamily="18" charset="0"/>
                <a:ea typeface="黑体" pitchFamily="2" charset="-122"/>
              </a:rPr>
              <a:t>建立在代数学基础上的编码称为代数码。</a:t>
            </a:r>
            <a:r>
              <a:rPr kumimoji="0" lang="zh-CN" altLang="en-GB" sz="2800" dirty="0" smtClean="0">
                <a:latin typeface="Times New Roman" pitchFamily="18" charset="0"/>
                <a:ea typeface="黑体" pitchFamily="2" charset="-122"/>
              </a:rPr>
              <a:t>例如奇偶校验码。</a:t>
            </a:r>
            <a:r>
              <a:rPr kumimoji="0" lang="en-GB" altLang="zh-CN" sz="2800" dirty="0" smtClean="0">
                <a:latin typeface="Times New Roman" pitchFamily="18" charset="0"/>
                <a:ea typeface="黑体" pitchFamily="2" charset="-122"/>
              </a:rPr>
              <a:t>    </a:t>
            </a:r>
            <a:endParaRPr kumimoji="0" lang="zh-CN" altLang="en-US" sz="2800" dirty="0" smtClean="0">
              <a:latin typeface="Times New Roman" pitchFamily="18" charset="0"/>
              <a:ea typeface="黑体" pitchFamily="2" charset="-122"/>
            </a:endParaRPr>
          </a:p>
        </p:txBody>
      </p:sp>
      <p:sp>
        <p:nvSpPr>
          <p:cNvPr id="100357" name="Text Box 11"/>
          <p:cNvSpPr txBox="1">
            <a:spLocks noChangeArrowheads="1"/>
          </p:cNvSpPr>
          <p:nvPr/>
        </p:nvSpPr>
        <p:spPr bwMode="auto">
          <a:xfrm>
            <a:off x="457200" y="1447800"/>
            <a:ext cx="3810000" cy="641350"/>
          </a:xfrm>
          <a:prstGeom prst="rect">
            <a:avLst/>
          </a:prstGeom>
          <a:noFill/>
          <a:ln w="9525">
            <a:noFill/>
            <a:miter lim="800000"/>
            <a:headEnd type="none" w="sm" len="sm"/>
            <a:tailEnd type="none" w="sm" len="sm"/>
          </a:ln>
        </p:spPr>
        <p:txBody>
          <a:bodyPr anchor="b"/>
          <a:lstStyle/>
          <a:p>
            <a:r>
              <a:rPr lang="zh-CN" altLang="en-GB" sz="3200" b="1" dirty="0" smtClean="0">
                <a:ea typeface="黑体" pitchFamily="2" charset="-122"/>
              </a:rPr>
              <a:t>1</a:t>
            </a:r>
            <a:r>
              <a:rPr lang="en-US" altLang="zh-CN" sz="3200" b="1" dirty="0" smtClean="0">
                <a:ea typeface="黑体" pitchFamily="2" charset="-122"/>
              </a:rPr>
              <a:t>&gt;</a:t>
            </a:r>
            <a:r>
              <a:rPr lang="zh-CN" altLang="en-GB" sz="3200" b="1" dirty="0" smtClean="0">
                <a:ea typeface="黑体" pitchFamily="2" charset="-122"/>
              </a:rPr>
              <a:t>、</a:t>
            </a:r>
            <a:r>
              <a:rPr lang="zh-CN" altLang="en-US" sz="3200" b="1" dirty="0">
                <a:ea typeface="黑体" pitchFamily="2" charset="-122"/>
              </a:rPr>
              <a:t>基本概念</a:t>
            </a:r>
          </a:p>
        </p:txBody>
      </p:sp>
      <p:sp>
        <p:nvSpPr>
          <p:cNvPr id="6" name="Text Box 26"/>
          <p:cNvSpPr txBox="1">
            <a:spLocks noChangeArrowheads="1"/>
          </p:cNvSpPr>
          <p:nvPr/>
        </p:nvSpPr>
        <p:spPr bwMode="auto">
          <a:xfrm>
            <a:off x="6019800" y="240268"/>
            <a:ext cx="2895600" cy="369332"/>
          </a:xfrm>
          <a:prstGeom prst="rect">
            <a:avLst/>
          </a:prstGeom>
          <a:noFill/>
          <a:ln w="9525">
            <a:noFill/>
            <a:miter lim="800000"/>
            <a:headEnd/>
            <a:tailEnd/>
          </a:ln>
        </p:spPr>
        <p:txBody>
          <a:bodyPr wrap="square">
            <a:spAutoFit/>
          </a:bodyPr>
          <a:lstStyle/>
          <a:p>
            <a:r>
              <a:rPr lang="en-US" altLang="zh-CN" b="1" dirty="0" smtClean="0">
                <a:solidFill>
                  <a:schemeClr val="bg1">
                    <a:lumMod val="95000"/>
                  </a:schemeClr>
                </a:solidFill>
              </a:rPr>
              <a:t>《</a:t>
            </a:r>
            <a:r>
              <a:rPr lang="zh-CN" altLang="en-US" b="1" dirty="0" smtClean="0">
                <a:solidFill>
                  <a:schemeClr val="bg1">
                    <a:lumMod val="95000"/>
                  </a:schemeClr>
                </a:solidFill>
              </a:rPr>
              <a:t>通信系统设计与应用</a:t>
            </a:r>
            <a:r>
              <a:rPr lang="en-US" altLang="zh-CN" b="1" dirty="0" smtClean="0">
                <a:solidFill>
                  <a:schemeClr val="bg1">
                    <a:lumMod val="95000"/>
                  </a:schemeClr>
                </a:solidFill>
              </a:rPr>
              <a:t>》</a:t>
            </a:r>
            <a:endParaRPr lang="zh-CN" altLang="en-US" b="1" dirty="0">
              <a:solidFill>
                <a:schemeClr val="bg1">
                  <a:lumMod val="95000"/>
                </a:schemeClr>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slide(fromLeft)">
                                      <p:cBhvr>
                                        <p:cTn id="7" dur="500"/>
                                        <p:tgtEl>
                                          <p:spTgt spid="6"/>
                                        </p:tgtEl>
                                      </p:cBhvr>
                                    </p:animEffect>
                                  </p:childTnLst>
                                </p:cTn>
                              </p:par>
                            </p:childTnLst>
                          </p:cTn>
                        </p:par>
                        <p:par>
                          <p:cTn id="8" fill="hold">
                            <p:stCondLst>
                              <p:cond delay="500"/>
                            </p:stCondLst>
                            <p:childTnLst>
                              <p:par>
                                <p:cTn id="9" presetID="26" presetClass="entr" presetSubtype="0" fill="hold" grpId="0" nodeType="afterEffect">
                                  <p:stCondLst>
                                    <p:cond delay="0"/>
                                  </p:stCondLst>
                                  <p:childTnLst>
                                    <p:set>
                                      <p:cBhvr>
                                        <p:cTn id="10" dur="1" fill="hold">
                                          <p:stCondLst>
                                            <p:cond delay="0"/>
                                          </p:stCondLst>
                                        </p:cTn>
                                        <p:tgtEl>
                                          <p:spTgt spid="100355"/>
                                        </p:tgtEl>
                                        <p:attrNameLst>
                                          <p:attrName>style.visibility</p:attrName>
                                        </p:attrNameLst>
                                      </p:cBhvr>
                                      <p:to>
                                        <p:strVal val="visible"/>
                                      </p:to>
                                    </p:set>
                                    <p:animEffect transition="in" filter="wipe(down)">
                                      <p:cBhvr>
                                        <p:cTn id="11" dur="580">
                                          <p:stCondLst>
                                            <p:cond delay="0"/>
                                          </p:stCondLst>
                                        </p:cTn>
                                        <p:tgtEl>
                                          <p:spTgt spid="100355"/>
                                        </p:tgtEl>
                                      </p:cBhvr>
                                    </p:animEffect>
                                    <p:anim calcmode="lin" valueType="num">
                                      <p:cBhvr>
                                        <p:cTn id="12" dur="1822" tmFilter="0,0; 0.14,0.36; 0.43,0.73; 0.71,0.91; 1.0,1.0">
                                          <p:stCondLst>
                                            <p:cond delay="0"/>
                                          </p:stCondLst>
                                        </p:cTn>
                                        <p:tgtEl>
                                          <p:spTgt spid="100355"/>
                                        </p:tgtEl>
                                        <p:attrNameLst>
                                          <p:attrName>ppt_x</p:attrName>
                                        </p:attrNameLst>
                                      </p:cBhvr>
                                      <p:tavLst>
                                        <p:tav tm="0">
                                          <p:val>
                                            <p:strVal val="#ppt_x-0.25"/>
                                          </p:val>
                                        </p:tav>
                                        <p:tav tm="100000">
                                          <p:val>
                                            <p:strVal val="#ppt_x"/>
                                          </p:val>
                                        </p:tav>
                                      </p:tavLst>
                                    </p:anim>
                                    <p:anim calcmode="lin" valueType="num">
                                      <p:cBhvr>
                                        <p:cTn id="13" dur="664" tmFilter="0.0,0.0; 0.25,0.07; 0.50,0.2; 0.75,0.467; 1.0,1.0">
                                          <p:stCondLst>
                                            <p:cond delay="0"/>
                                          </p:stCondLst>
                                        </p:cTn>
                                        <p:tgtEl>
                                          <p:spTgt spid="100355"/>
                                        </p:tgtEl>
                                        <p:attrNameLst>
                                          <p:attrName>ppt_y</p:attrName>
                                        </p:attrNameLst>
                                      </p:cBhvr>
                                      <p:tavLst>
                                        <p:tav tm="0" fmla="#ppt_y-sin(pi*$)/3">
                                          <p:val>
                                            <p:fltVal val="0.5"/>
                                          </p:val>
                                        </p:tav>
                                        <p:tav tm="100000">
                                          <p:val>
                                            <p:fltVal val="1"/>
                                          </p:val>
                                        </p:tav>
                                      </p:tavLst>
                                    </p:anim>
                                    <p:anim calcmode="lin" valueType="num">
                                      <p:cBhvr>
                                        <p:cTn id="14" dur="664" tmFilter="0, 0; 0.125,0.2665; 0.25,0.4; 0.375,0.465; 0.5,0.5;  0.625,0.535; 0.75,0.6; 0.875,0.7335; 1,1">
                                          <p:stCondLst>
                                            <p:cond delay="664"/>
                                          </p:stCondLst>
                                        </p:cTn>
                                        <p:tgtEl>
                                          <p:spTgt spid="100355"/>
                                        </p:tgtEl>
                                        <p:attrNameLst>
                                          <p:attrName>ppt_y</p:attrName>
                                        </p:attrNameLst>
                                      </p:cBhvr>
                                      <p:tavLst>
                                        <p:tav tm="0" fmla="#ppt_y-sin(pi*$)/9">
                                          <p:val>
                                            <p:fltVal val="0"/>
                                          </p:val>
                                        </p:tav>
                                        <p:tav tm="100000">
                                          <p:val>
                                            <p:fltVal val="1"/>
                                          </p:val>
                                        </p:tav>
                                      </p:tavLst>
                                    </p:anim>
                                    <p:anim calcmode="lin" valueType="num">
                                      <p:cBhvr>
                                        <p:cTn id="15" dur="332" tmFilter="0, 0; 0.125,0.2665; 0.25,0.4; 0.375,0.465; 0.5,0.5;  0.625,0.535; 0.75,0.6; 0.875,0.7335; 1,1">
                                          <p:stCondLst>
                                            <p:cond delay="1324"/>
                                          </p:stCondLst>
                                        </p:cTn>
                                        <p:tgtEl>
                                          <p:spTgt spid="100355"/>
                                        </p:tgtEl>
                                        <p:attrNameLst>
                                          <p:attrName>ppt_y</p:attrName>
                                        </p:attrNameLst>
                                      </p:cBhvr>
                                      <p:tavLst>
                                        <p:tav tm="0" fmla="#ppt_y-sin(pi*$)/27">
                                          <p:val>
                                            <p:fltVal val="0"/>
                                          </p:val>
                                        </p:tav>
                                        <p:tav tm="100000">
                                          <p:val>
                                            <p:fltVal val="1"/>
                                          </p:val>
                                        </p:tav>
                                      </p:tavLst>
                                    </p:anim>
                                    <p:anim calcmode="lin" valueType="num">
                                      <p:cBhvr>
                                        <p:cTn id="16" dur="164" tmFilter="0, 0; 0.125,0.2665; 0.25,0.4; 0.375,0.465; 0.5,0.5;  0.625,0.535; 0.75,0.6; 0.875,0.7335; 1,1">
                                          <p:stCondLst>
                                            <p:cond delay="1656"/>
                                          </p:stCondLst>
                                        </p:cTn>
                                        <p:tgtEl>
                                          <p:spTgt spid="100355"/>
                                        </p:tgtEl>
                                        <p:attrNameLst>
                                          <p:attrName>ppt_y</p:attrName>
                                        </p:attrNameLst>
                                      </p:cBhvr>
                                      <p:tavLst>
                                        <p:tav tm="0" fmla="#ppt_y-sin(pi*$)/81">
                                          <p:val>
                                            <p:fltVal val="0"/>
                                          </p:val>
                                        </p:tav>
                                        <p:tav tm="100000">
                                          <p:val>
                                            <p:fltVal val="1"/>
                                          </p:val>
                                        </p:tav>
                                      </p:tavLst>
                                    </p:anim>
                                    <p:animScale>
                                      <p:cBhvr>
                                        <p:cTn id="17" dur="26">
                                          <p:stCondLst>
                                            <p:cond delay="650"/>
                                          </p:stCondLst>
                                        </p:cTn>
                                        <p:tgtEl>
                                          <p:spTgt spid="100355"/>
                                        </p:tgtEl>
                                      </p:cBhvr>
                                      <p:to x="100000" y="60000"/>
                                    </p:animScale>
                                    <p:animScale>
                                      <p:cBhvr>
                                        <p:cTn id="18" dur="166" decel="50000">
                                          <p:stCondLst>
                                            <p:cond delay="676"/>
                                          </p:stCondLst>
                                        </p:cTn>
                                        <p:tgtEl>
                                          <p:spTgt spid="100355"/>
                                        </p:tgtEl>
                                      </p:cBhvr>
                                      <p:to x="100000" y="100000"/>
                                    </p:animScale>
                                    <p:animScale>
                                      <p:cBhvr>
                                        <p:cTn id="19" dur="26">
                                          <p:stCondLst>
                                            <p:cond delay="1312"/>
                                          </p:stCondLst>
                                        </p:cTn>
                                        <p:tgtEl>
                                          <p:spTgt spid="100355"/>
                                        </p:tgtEl>
                                      </p:cBhvr>
                                      <p:to x="100000" y="80000"/>
                                    </p:animScale>
                                    <p:animScale>
                                      <p:cBhvr>
                                        <p:cTn id="20" dur="166" decel="50000">
                                          <p:stCondLst>
                                            <p:cond delay="1338"/>
                                          </p:stCondLst>
                                        </p:cTn>
                                        <p:tgtEl>
                                          <p:spTgt spid="100355"/>
                                        </p:tgtEl>
                                      </p:cBhvr>
                                      <p:to x="100000" y="100000"/>
                                    </p:animScale>
                                    <p:animScale>
                                      <p:cBhvr>
                                        <p:cTn id="21" dur="26">
                                          <p:stCondLst>
                                            <p:cond delay="1642"/>
                                          </p:stCondLst>
                                        </p:cTn>
                                        <p:tgtEl>
                                          <p:spTgt spid="100355"/>
                                        </p:tgtEl>
                                      </p:cBhvr>
                                      <p:to x="100000" y="90000"/>
                                    </p:animScale>
                                    <p:animScale>
                                      <p:cBhvr>
                                        <p:cTn id="22" dur="166" decel="50000">
                                          <p:stCondLst>
                                            <p:cond delay="1668"/>
                                          </p:stCondLst>
                                        </p:cTn>
                                        <p:tgtEl>
                                          <p:spTgt spid="100355"/>
                                        </p:tgtEl>
                                      </p:cBhvr>
                                      <p:to x="100000" y="100000"/>
                                    </p:animScale>
                                    <p:animScale>
                                      <p:cBhvr>
                                        <p:cTn id="23" dur="26">
                                          <p:stCondLst>
                                            <p:cond delay="1808"/>
                                          </p:stCondLst>
                                        </p:cTn>
                                        <p:tgtEl>
                                          <p:spTgt spid="100355"/>
                                        </p:tgtEl>
                                      </p:cBhvr>
                                      <p:to x="100000" y="95000"/>
                                    </p:animScale>
                                    <p:animScale>
                                      <p:cBhvr>
                                        <p:cTn id="24" dur="166" decel="50000">
                                          <p:stCondLst>
                                            <p:cond delay="1834"/>
                                          </p:stCondLst>
                                        </p:cTn>
                                        <p:tgtEl>
                                          <p:spTgt spid="100355"/>
                                        </p:tgtEl>
                                      </p:cBhvr>
                                      <p:to x="100000" y="100000"/>
                                    </p:animScale>
                                  </p:childTnLst>
                                </p:cTn>
                              </p:par>
                            </p:childTnLst>
                          </p:cTn>
                        </p:par>
                        <p:par>
                          <p:cTn id="25" fill="hold">
                            <p:stCondLst>
                              <p:cond delay="2500"/>
                            </p:stCondLst>
                            <p:childTnLst>
                              <p:par>
                                <p:cTn id="26" presetID="26" presetClass="entr" presetSubtype="0" fill="hold" grpId="0" nodeType="afterEffect">
                                  <p:stCondLst>
                                    <p:cond delay="0"/>
                                  </p:stCondLst>
                                  <p:childTnLst>
                                    <p:set>
                                      <p:cBhvr>
                                        <p:cTn id="27" dur="1" fill="hold">
                                          <p:stCondLst>
                                            <p:cond delay="0"/>
                                          </p:stCondLst>
                                        </p:cTn>
                                        <p:tgtEl>
                                          <p:spTgt spid="100357"/>
                                        </p:tgtEl>
                                        <p:attrNameLst>
                                          <p:attrName>style.visibility</p:attrName>
                                        </p:attrNameLst>
                                      </p:cBhvr>
                                      <p:to>
                                        <p:strVal val="visible"/>
                                      </p:to>
                                    </p:set>
                                    <p:animEffect transition="in" filter="wipe(down)">
                                      <p:cBhvr>
                                        <p:cTn id="28" dur="580">
                                          <p:stCondLst>
                                            <p:cond delay="0"/>
                                          </p:stCondLst>
                                        </p:cTn>
                                        <p:tgtEl>
                                          <p:spTgt spid="100357"/>
                                        </p:tgtEl>
                                      </p:cBhvr>
                                    </p:animEffect>
                                    <p:anim calcmode="lin" valueType="num">
                                      <p:cBhvr>
                                        <p:cTn id="29" dur="1822" tmFilter="0,0; 0.14,0.36; 0.43,0.73; 0.71,0.91; 1.0,1.0">
                                          <p:stCondLst>
                                            <p:cond delay="0"/>
                                          </p:stCondLst>
                                        </p:cTn>
                                        <p:tgtEl>
                                          <p:spTgt spid="100357"/>
                                        </p:tgtEl>
                                        <p:attrNameLst>
                                          <p:attrName>ppt_x</p:attrName>
                                        </p:attrNameLst>
                                      </p:cBhvr>
                                      <p:tavLst>
                                        <p:tav tm="0">
                                          <p:val>
                                            <p:strVal val="#ppt_x-0.25"/>
                                          </p:val>
                                        </p:tav>
                                        <p:tav tm="100000">
                                          <p:val>
                                            <p:strVal val="#ppt_x"/>
                                          </p:val>
                                        </p:tav>
                                      </p:tavLst>
                                    </p:anim>
                                    <p:anim calcmode="lin" valueType="num">
                                      <p:cBhvr>
                                        <p:cTn id="30" dur="664" tmFilter="0.0,0.0; 0.25,0.07; 0.50,0.2; 0.75,0.467; 1.0,1.0">
                                          <p:stCondLst>
                                            <p:cond delay="0"/>
                                          </p:stCondLst>
                                        </p:cTn>
                                        <p:tgtEl>
                                          <p:spTgt spid="100357"/>
                                        </p:tgtEl>
                                        <p:attrNameLst>
                                          <p:attrName>ppt_y</p:attrName>
                                        </p:attrNameLst>
                                      </p:cBhvr>
                                      <p:tavLst>
                                        <p:tav tm="0" fmla="#ppt_y-sin(pi*$)/3">
                                          <p:val>
                                            <p:fltVal val="0.5"/>
                                          </p:val>
                                        </p:tav>
                                        <p:tav tm="100000">
                                          <p:val>
                                            <p:fltVal val="1"/>
                                          </p:val>
                                        </p:tav>
                                      </p:tavLst>
                                    </p:anim>
                                    <p:anim calcmode="lin" valueType="num">
                                      <p:cBhvr>
                                        <p:cTn id="31" dur="664" tmFilter="0, 0; 0.125,0.2665; 0.25,0.4; 0.375,0.465; 0.5,0.5;  0.625,0.535; 0.75,0.6; 0.875,0.7335; 1,1">
                                          <p:stCondLst>
                                            <p:cond delay="664"/>
                                          </p:stCondLst>
                                        </p:cTn>
                                        <p:tgtEl>
                                          <p:spTgt spid="100357"/>
                                        </p:tgtEl>
                                        <p:attrNameLst>
                                          <p:attrName>ppt_y</p:attrName>
                                        </p:attrNameLst>
                                      </p:cBhvr>
                                      <p:tavLst>
                                        <p:tav tm="0" fmla="#ppt_y-sin(pi*$)/9">
                                          <p:val>
                                            <p:fltVal val="0"/>
                                          </p:val>
                                        </p:tav>
                                        <p:tav tm="100000">
                                          <p:val>
                                            <p:fltVal val="1"/>
                                          </p:val>
                                        </p:tav>
                                      </p:tavLst>
                                    </p:anim>
                                    <p:anim calcmode="lin" valueType="num">
                                      <p:cBhvr>
                                        <p:cTn id="32" dur="332" tmFilter="0, 0; 0.125,0.2665; 0.25,0.4; 0.375,0.465; 0.5,0.5;  0.625,0.535; 0.75,0.6; 0.875,0.7335; 1,1">
                                          <p:stCondLst>
                                            <p:cond delay="1324"/>
                                          </p:stCondLst>
                                        </p:cTn>
                                        <p:tgtEl>
                                          <p:spTgt spid="100357"/>
                                        </p:tgtEl>
                                        <p:attrNameLst>
                                          <p:attrName>ppt_y</p:attrName>
                                        </p:attrNameLst>
                                      </p:cBhvr>
                                      <p:tavLst>
                                        <p:tav tm="0" fmla="#ppt_y-sin(pi*$)/27">
                                          <p:val>
                                            <p:fltVal val="0"/>
                                          </p:val>
                                        </p:tav>
                                        <p:tav tm="100000">
                                          <p:val>
                                            <p:fltVal val="1"/>
                                          </p:val>
                                        </p:tav>
                                      </p:tavLst>
                                    </p:anim>
                                    <p:anim calcmode="lin" valueType="num">
                                      <p:cBhvr>
                                        <p:cTn id="33" dur="164" tmFilter="0, 0; 0.125,0.2665; 0.25,0.4; 0.375,0.465; 0.5,0.5;  0.625,0.535; 0.75,0.6; 0.875,0.7335; 1,1">
                                          <p:stCondLst>
                                            <p:cond delay="1656"/>
                                          </p:stCondLst>
                                        </p:cTn>
                                        <p:tgtEl>
                                          <p:spTgt spid="100357"/>
                                        </p:tgtEl>
                                        <p:attrNameLst>
                                          <p:attrName>ppt_y</p:attrName>
                                        </p:attrNameLst>
                                      </p:cBhvr>
                                      <p:tavLst>
                                        <p:tav tm="0" fmla="#ppt_y-sin(pi*$)/81">
                                          <p:val>
                                            <p:fltVal val="0"/>
                                          </p:val>
                                        </p:tav>
                                        <p:tav tm="100000">
                                          <p:val>
                                            <p:fltVal val="1"/>
                                          </p:val>
                                        </p:tav>
                                      </p:tavLst>
                                    </p:anim>
                                    <p:animScale>
                                      <p:cBhvr>
                                        <p:cTn id="34" dur="26">
                                          <p:stCondLst>
                                            <p:cond delay="650"/>
                                          </p:stCondLst>
                                        </p:cTn>
                                        <p:tgtEl>
                                          <p:spTgt spid="100357"/>
                                        </p:tgtEl>
                                      </p:cBhvr>
                                      <p:to x="100000" y="60000"/>
                                    </p:animScale>
                                    <p:animScale>
                                      <p:cBhvr>
                                        <p:cTn id="35" dur="166" decel="50000">
                                          <p:stCondLst>
                                            <p:cond delay="676"/>
                                          </p:stCondLst>
                                        </p:cTn>
                                        <p:tgtEl>
                                          <p:spTgt spid="100357"/>
                                        </p:tgtEl>
                                      </p:cBhvr>
                                      <p:to x="100000" y="100000"/>
                                    </p:animScale>
                                    <p:animScale>
                                      <p:cBhvr>
                                        <p:cTn id="36" dur="26">
                                          <p:stCondLst>
                                            <p:cond delay="1312"/>
                                          </p:stCondLst>
                                        </p:cTn>
                                        <p:tgtEl>
                                          <p:spTgt spid="100357"/>
                                        </p:tgtEl>
                                      </p:cBhvr>
                                      <p:to x="100000" y="80000"/>
                                    </p:animScale>
                                    <p:animScale>
                                      <p:cBhvr>
                                        <p:cTn id="37" dur="166" decel="50000">
                                          <p:stCondLst>
                                            <p:cond delay="1338"/>
                                          </p:stCondLst>
                                        </p:cTn>
                                        <p:tgtEl>
                                          <p:spTgt spid="100357"/>
                                        </p:tgtEl>
                                      </p:cBhvr>
                                      <p:to x="100000" y="100000"/>
                                    </p:animScale>
                                    <p:animScale>
                                      <p:cBhvr>
                                        <p:cTn id="38" dur="26">
                                          <p:stCondLst>
                                            <p:cond delay="1642"/>
                                          </p:stCondLst>
                                        </p:cTn>
                                        <p:tgtEl>
                                          <p:spTgt spid="100357"/>
                                        </p:tgtEl>
                                      </p:cBhvr>
                                      <p:to x="100000" y="90000"/>
                                    </p:animScale>
                                    <p:animScale>
                                      <p:cBhvr>
                                        <p:cTn id="39" dur="166" decel="50000">
                                          <p:stCondLst>
                                            <p:cond delay="1668"/>
                                          </p:stCondLst>
                                        </p:cTn>
                                        <p:tgtEl>
                                          <p:spTgt spid="100357"/>
                                        </p:tgtEl>
                                      </p:cBhvr>
                                      <p:to x="100000" y="100000"/>
                                    </p:animScale>
                                    <p:animScale>
                                      <p:cBhvr>
                                        <p:cTn id="40" dur="26">
                                          <p:stCondLst>
                                            <p:cond delay="1808"/>
                                          </p:stCondLst>
                                        </p:cTn>
                                        <p:tgtEl>
                                          <p:spTgt spid="100357"/>
                                        </p:tgtEl>
                                      </p:cBhvr>
                                      <p:to x="100000" y="95000"/>
                                    </p:animScale>
                                    <p:animScale>
                                      <p:cBhvr>
                                        <p:cTn id="41" dur="166" decel="50000">
                                          <p:stCondLst>
                                            <p:cond delay="1834"/>
                                          </p:stCondLst>
                                        </p:cTn>
                                        <p:tgtEl>
                                          <p:spTgt spid="100357"/>
                                        </p:tgtEl>
                                      </p:cBhvr>
                                      <p:to x="100000" y="100000"/>
                                    </p:animScale>
                                  </p:childTnLst>
                                </p:cTn>
                              </p:par>
                            </p:childTnLst>
                          </p:cTn>
                        </p:par>
                        <p:par>
                          <p:cTn id="42" fill="hold">
                            <p:stCondLst>
                              <p:cond delay="4500"/>
                            </p:stCondLst>
                            <p:childTnLst>
                              <p:par>
                                <p:cTn id="43" presetID="26" presetClass="entr" presetSubtype="0" fill="hold" grpId="0" nodeType="afterEffect">
                                  <p:stCondLst>
                                    <p:cond delay="0"/>
                                  </p:stCondLst>
                                  <p:childTnLst>
                                    <p:set>
                                      <p:cBhvr>
                                        <p:cTn id="44" dur="1" fill="hold">
                                          <p:stCondLst>
                                            <p:cond delay="0"/>
                                          </p:stCondLst>
                                        </p:cTn>
                                        <p:tgtEl>
                                          <p:spTgt spid="100356">
                                            <p:txEl>
                                              <p:pRg st="0" end="0"/>
                                            </p:txEl>
                                          </p:spTgt>
                                        </p:tgtEl>
                                        <p:attrNameLst>
                                          <p:attrName>style.visibility</p:attrName>
                                        </p:attrNameLst>
                                      </p:cBhvr>
                                      <p:to>
                                        <p:strVal val="visible"/>
                                      </p:to>
                                    </p:set>
                                    <p:animEffect transition="in" filter="wipe(down)">
                                      <p:cBhvr>
                                        <p:cTn id="45" dur="580">
                                          <p:stCondLst>
                                            <p:cond delay="0"/>
                                          </p:stCondLst>
                                        </p:cTn>
                                        <p:tgtEl>
                                          <p:spTgt spid="100356">
                                            <p:txEl>
                                              <p:pRg st="0" end="0"/>
                                            </p:txEl>
                                          </p:spTgt>
                                        </p:tgtEl>
                                      </p:cBhvr>
                                    </p:animEffect>
                                    <p:anim calcmode="lin" valueType="num">
                                      <p:cBhvr>
                                        <p:cTn id="46" dur="1822" tmFilter="0,0; 0.14,0.36; 0.43,0.73; 0.71,0.91; 1.0,1.0">
                                          <p:stCondLst>
                                            <p:cond delay="0"/>
                                          </p:stCondLst>
                                        </p:cTn>
                                        <p:tgtEl>
                                          <p:spTgt spid="100356">
                                            <p:txEl>
                                              <p:pRg st="0" end="0"/>
                                            </p:txEl>
                                          </p:spTgt>
                                        </p:tgtEl>
                                        <p:attrNameLst>
                                          <p:attrName>ppt_x</p:attrName>
                                        </p:attrNameLst>
                                      </p:cBhvr>
                                      <p:tavLst>
                                        <p:tav tm="0">
                                          <p:val>
                                            <p:strVal val="#ppt_x-0.25"/>
                                          </p:val>
                                        </p:tav>
                                        <p:tav tm="100000">
                                          <p:val>
                                            <p:strVal val="#ppt_x"/>
                                          </p:val>
                                        </p:tav>
                                      </p:tavLst>
                                    </p:anim>
                                    <p:anim calcmode="lin" valueType="num">
                                      <p:cBhvr>
                                        <p:cTn id="47" dur="664" tmFilter="0.0,0.0; 0.25,0.07; 0.50,0.2; 0.75,0.467; 1.0,1.0">
                                          <p:stCondLst>
                                            <p:cond delay="0"/>
                                          </p:stCondLst>
                                        </p:cTn>
                                        <p:tgtEl>
                                          <p:spTgt spid="100356">
                                            <p:txEl>
                                              <p:pRg st="0" end="0"/>
                                            </p:txEl>
                                          </p:spTgt>
                                        </p:tgtEl>
                                        <p:attrNameLst>
                                          <p:attrName>ppt_y</p:attrName>
                                        </p:attrNameLst>
                                      </p:cBhvr>
                                      <p:tavLst>
                                        <p:tav tm="0" fmla="#ppt_y-sin(pi*$)/3">
                                          <p:val>
                                            <p:fltVal val="0.5"/>
                                          </p:val>
                                        </p:tav>
                                        <p:tav tm="100000">
                                          <p:val>
                                            <p:fltVal val="1"/>
                                          </p:val>
                                        </p:tav>
                                      </p:tavLst>
                                    </p:anim>
                                    <p:anim calcmode="lin" valueType="num">
                                      <p:cBhvr>
                                        <p:cTn id="48" dur="664" tmFilter="0, 0; 0.125,0.2665; 0.25,0.4; 0.375,0.465; 0.5,0.5;  0.625,0.535; 0.75,0.6; 0.875,0.7335; 1,1">
                                          <p:stCondLst>
                                            <p:cond delay="664"/>
                                          </p:stCondLst>
                                        </p:cTn>
                                        <p:tgtEl>
                                          <p:spTgt spid="100356">
                                            <p:txEl>
                                              <p:pRg st="0" end="0"/>
                                            </p:txEl>
                                          </p:spTgt>
                                        </p:tgtEl>
                                        <p:attrNameLst>
                                          <p:attrName>ppt_y</p:attrName>
                                        </p:attrNameLst>
                                      </p:cBhvr>
                                      <p:tavLst>
                                        <p:tav tm="0" fmla="#ppt_y-sin(pi*$)/9">
                                          <p:val>
                                            <p:fltVal val="0"/>
                                          </p:val>
                                        </p:tav>
                                        <p:tav tm="100000">
                                          <p:val>
                                            <p:fltVal val="1"/>
                                          </p:val>
                                        </p:tav>
                                      </p:tavLst>
                                    </p:anim>
                                    <p:anim calcmode="lin" valueType="num">
                                      <p:cBhvr>
                                        <p:cTn id="49" dur="332" tmFilter="0, 0; 0.125,0.2665; 0.25,0.4; 0.375,0.465; 0.5,0.5;  0.625,0.535; 0.75,0.6; 0.875,0.7335; 1,1">
                                          <p:stCondLst>
                                            <p:cond delay="1324"/>
                                          </p:stCondLst>
                                        </p:cTn>
                                        <p:tgtEl>
                                          <p:spTgt spid="100356">
                                            <p:txEl>
                                              <p:pRg st="0" end="0"/>
                                            </p:txEl>
                                          </p:spTgt>
                                        </p:tgtEl>
                                        <p:attrNameLst>
                                          <p:attrName>ppt_y</p:attrName>
                                        </p:attrNameLst>
                                      </p:cBhvr>
                                      <p:tavLst>
                                        <p:tav tm="0" fmla="#ppt_y-sin(pi*$)/27">
                                          <p:val>
                                            <p:fltVal val="0"/>
                                          </p:val>
                                        </p:tav>
                                        <p:tav tm="100000">
                                          <p:val>
                                            <p:fltVal val="1"/>
                                          </p:val>
                                        </p:tav>
                                      </p:tavLst>
                                    </p:anim>
                                    <p:anim calcmode="lin" valueType="num">
                                      <p:cBhvr>
                                        <p:cTn id="50" dur="164" tmFilter="0, 0; 0.125,0.2665; 0.25,0.4; 0.375,0.465; 0.5,0.5;  0.625,0.535; 0.75,0.6; 0.875,0.7335; 1,1">
                                          <p:stCondLst>
                                            <p:cond delay="1656"/>
                                          </p:stCondLst>
                                        </p:cTn>
                                        <p:tgtEl>
                                          <p:spTgt spid="100356">
                                            <p:txEl>
                                              <p:pRg st="0" end="0"/>
                                            </p:txEl>
                                          </p:spTgt>
                                        </p:tgtEl>
                                        <p:attrNameLst>
                                          <p:attrName>ppt_y</p:attrName>
                                        </p:attrNameLst>
                                      </p:cBhvr>
                                      <p:tavLst>
                                        <p:tav tm="0" fmla="#ppt_y-sin(pi*$)/81">
                                          <p:val>
                                            <p:fltVal val="0"/>
                                          </p:val>
                                        </p:tav>
                                        <p:tav tm="100000">
                                          <p:val>
                                            <p:fltVal val="1"/>
                                          </p:val>
                                        </p:tav>
                                      </p:tavLst>
                                    </p:anim>
                                    <p:animScale>
                                      <p:cBhvr>
                                        <p:cTn id="51" dur="26">
                                          <p:stCondLst>
                                            <p:cond delay="650"/>
                                          </p:stCondLst>
                                        </p:cTn>
                                        <p:tgtEl>
                                          <p:spTgt spid="100356">
                                            <p:txEl>
                                              <p:pRg st="0" end="0"/>
                                            </p:txEl>
                                          </p:spTgt>
                                        </p:tgtEl>
                                      </p:cBhvr>
                                      <p:to x="100000" y="60000"/>
                                    </p:animScale>
                                    <p:animScale>
                                      <p:cBhvr>
                                        <p:cTn id="52" dur="166" decel="50000">
                                          <p:stCondLst>
                                            <p:cond delay="676"/>
                                          </p:stCondLst>
                                        </p:cTn>
                                        <p:tgtEl>
                                          <p:spTgt spid="100356">
                                            <p:txEl>
                                              <p:pRg st="0" end="0"/>
                                            </p:txEl>
                                          </p:spTgt>
                                        </p:tgtEl>
                                      </p:cBhvr>
                                      <p:to x="100000" y="100000"/>
                                    </p:animScale>
                                    <p:animScale>
                                      <p:cBhvr>
                                        <p:cTn id="53" dur="26">
                                          <p:stCondLst>
                                            <p:cond delay="1312"/>
                                          </p:stCondLst>
                                        </p:cTn>
                                        <p:tgtEl>
                                          <p:spTgt spid="100356">
                                            <p:txEl>
                                              <p:pRg st="0" end="0"/>
                                            </p:txEl>
                                          </p:spTgt>
                                        </p:tgtEl>
                                      </p:cBhvr>
                                      <p:to x="100000" y="80000"/>
                                    </p:animScale>
                                    <p:animScale>
                                      <p:cBhvr>
                                        <p:cTn id="54" dur="166" decel="50000">
                                          <p:stCondLst>
                                            <p:cond delay="1338"/>
                                          </p:stCondLst>
                                        </p:cTn>
                                        <p:tgtEl>
                                          <p:spTgt spid="100356">
                                            <p:txEl>
                                              <p:pRg st="0" end="0"/>
                                            </p:txEl>
                                          </p:spTgt>
                                        </p:tgtEl>
                                      </p:cBhvr>
                                      <p:to x="100000" y="100000"/>
                                    </p:animScale>
                                    <p:animScale>
                                      <p:cBhvr>
                                        <p:cTn id="55" dur="26">
                                          <p:stCondLst>
                                            <p:cond delay="1642"/>
                                          </p:stCondLst>
                                        </p:cTn>
                                        <p:tgtEl>
                                          <p:spTgt spid="100356">
                                            <p:txEl>
                                              <p:pRg st="0" end="0"/>
                                            </p:txEl>
                                          </p:spTgt>
                                        </p:tgtEl>
                                      </p:cBhvr>
                                      <p:to x="100000" y="90000"/>
                                    </p:animScale>
                                    <p:animScale>
                                      <p:cBhvr>
                                        <p:cTn id="56" dur="166" decel="50000">
                                          <p:stCondLst>
                                            <p:cond delay="1668"/>
                                          </p:stCondLst>
                                        </p:cTn>
                                        <p:tgtEl>
                                          <p:spTgt spid="100356">
                                            <p:txEl>
                                              <p:pRg st="0" end="0"/>
                                            </p:txEl>
                                          </p:spTgt>
                                        </p:tgtEl>
                                      </p:cBhvr>
                                      <p:to x="100000" y="100000"/>
                                    </p:animScale>
                                    <p:animScale>
                                      <p:cBhvr>
                                        <p:cTn id="57" dur="26">
                                          <p:stCondLst>
                                            <p:cond delay="1808"/>
                                          </p:stCondLst>
                                        </p:cTn>
                                        <p:tgtEl>
                                          <p:spTgt spid="100356">
                                            <p:txEl>
                                              <p:pRg st="0" end="0"/>
                                            </p:txEl>
                                          </p:spTgt>
                                        </p:tgtEl>
                                      </p:cBhvr>
                                      <p:to x="100000" y="95000"/>
                                    </p:animScale>
                                    <p:animScale>
                                      <p:cBhvr>
                                        <p:cTn id="58" dur="166" decel="50000">
                                          <p:stCondLst>
                                            <p:cond delay="1834"/>
                                          </p:stCondLst>
                                        </p:cTn>
                                        <p:tgtEl>
                                          <p:spTgt spid="100356">
                                            <p:txEl>
                                              <p:pRg st="0" end="0"/>
                                            </p:txEl>
                                          </p:spTgt>
                                        </p:tgtEl>
                                      </p:cBhvr>
                                      <p:to x="100000" y="100000"/>
                                    </p:animScale>
                                  </p:childTnLst>
                                </p:cTn>
                              </p:par>
                            </p:childTnLst>
                          </p:cTn>
                        </p:par>
                        <p:par>
                          <p:cTn id="59" fill="hold">
                            <p:stCondLst>
                              <p:cond delay="6500"/>
                            </p:stCondLst>
                            <p:childTnLst>
                              <p:par>
                                <p:cTn id="60" presetID="26" presetClass="entr" presetSubtype="0" fill="hold" grpId="0" nodeType="afterEffect">
                                  <p:stCondLst>
                                    <p:cond delay="0"/>
                                  </p:stCondLst>
                                  <p:childTnLst>
                                    <p:set>
                                      <p:cBhvr>
                                        <p:cTn id="61" dur="1" fill="hold">
                                          <p:stCondLst>
                                            <p:cond delay="0"/>
                                          </p:stCondLst>
                                        </p:cTn>
                                        <p:tgtEl>
                                          <p:spTgt spid="100356">
                                            <p:txEl>
                                              <p:pRg st="1" end="1"/>
                                            </p:txEl>
                                          </p:spTgt>
                                        </p:tgtEl>
                                        <p:attrNameLst>
                                          <p:attrName>style.visibility</p:attrName>
                                        </p:attrNameLst>
                                      </p:cBhvr>
                                      <p:to>
                                        <p:strVal val="visible"/>
                                      </p:to>
                                    </p:set>
                                    <p:animEffect transition="in" filter="wipe(down)">
                                      <p:cBhvr>
                                        <p:cTn id="62" dur="580">
                                          <p:stCondLst>
                                            <p:cond delay="0"/>
                                          </p:stCondLst>
                                        </p:cTn>
                                        <p:tgtEl>
                                          <p:spTgt spid="100356">
                                            <p:txEl>
                                              <p:pRg st="1" end="1"/>
                                            </p:txEl>
                                          </p:spTgt>
                                        </p:tgtEl>
                                      </p:cBhvr>
                                    </p:animEffect>
                                    <p:anim calcmode="lin" valueType="num">
                                      <p:cBhvr>
                                        <p:cTn id="63" dur="1822" tmFilter="0,0; 0.14,0.36; 0.43,0.73; 0.71,0.91; 1.0,1.0">
                                          <p:stCondLst>
                                            <p:cond delay="0"/>
                                          </p:stCondLst>
                                        </p:cTn>
                                        <p:tgtEl>
                                          <p:spTgt spid="100356">
                                            <p:txEl>
                                              <p:pRg st="1" end="1"/>
                                            </p:txEl>
                                          </p:spTgt>
                                        </p:tgtEl>
                                        <p:attrNameLst>
                                          <p:attrName>ppt_x</p:attrName>
                                        </p:attrNameLst>
                                      </p:cBhvr>
                                      <p:tavLst>
                                        <p:tav tm="0">
                                          <p:val>
                                            <p:strVal val="#ppt_x-0.25"/>
                                          </p:val>
                                        </p:tav>
                                        <p:tav tm="100000">
                                          <p:val>
                                            <p:strVal val="#ppt_x"/>
                                          </p:val>
                                        </p:tav>
                                      </p:tavLst>
                                    </p:anim>
                                    <p:anim calcmode="lin" valueType="num">
                                      <p:cBhvr>
                                        <p:cTn id="64" dur="664" tmFilter="0.0,0.0; 0.25,0.07; 0.50,0.2; 0.75,0.467; 1.0,1.0">
                                          <p:stCondLst>
                                            <p:cond delay="0"/>
                                          </p:stCondLst>
                                        </p:cTn>
                                        <p:tgtEl>
                                          <p:spTgt spid="100356">
                                            <p:txEl>
                                              <p:pRg st="1" end="1"/>
                                            </p:txEl>
                                          </p:spTgt>
                                        </p:tgtEl>
                                        <p:attrNameLst>
                                          <p:attrName>ppt_y</p:attrName>
                                        </p:attrNameLst>
                                      </p:cBhvr>
                                      <p:tavLst>
                                        <p:tav tm="0" fmla="#ppt_y-sin(pi*$)/3">
                                          <p:val>
                                            <p:fltVal val="0.5"/>
                                          </p:val>
                                        </p:tav>
                                        <p:tav tm="100000">
                                          <p:val>
                                            <p:fltVal val="1"/>
                                          </p:val>
                                        </p:tav>
                                      </p:tavLst>
                                    </p:anim>
                                    <p:anim calcmode="lin" valueType="num">
                                      <p:cBhvr>
                                        <p:cTn id="65" dur="664" tmFilter="0, 0; 0.125,0.2665; 0.25,0.4; 0.375,0.465; 0.5,0.5;  0.625,0.535; 0.75,0.6; 0.875,0.7335; 1,1">
                                          <p:stCondLst>
                                            <p:cond delay="664"/>
                                          </p:stCondLst>
                                        </p:cTn>
                                        <p:tgtEl>
                                          <p:spTgt spid="100356">
                                            <p:txEl>
                                              <p:pRg st="1" end="1"/>
                                            </p:txEl>
                                          </p:spTgt>
                                        </p:tgtEl>
                                        <p:attrNameLst>
                                          <p:attrName>ppt_y</p:attrName>
                                        </p:attrNameLst>
                                      </p:cBhvr>
                                      <p:tavLst>
                                        <p:tav tm="0" fmla="#ppt_y-sin(pi*$)/9">
                                          <p:val>
                                            <p:fltVal val="0"/>
                                          </p:val>
                                        </p:tav>
                                        <p:tav tm="100000">
                                          <p:val>
                                            <p:fltVal val="1"/>
                                          </p:val>
                                        </p:tav>
                                      </p:tavLst>
                                    </p:anim>
                                    <p:anim calcmode="lin" valueType="num">
                                      <p:cBhvr>
                                        <p:cTn id="66" dur="332" tmFilter="0, 0; 0.125,0.2665; 0.25,0.4; 0.375,0.465; 0.5,0.5;  0.625,0.535; 0.75,0.6; 0.875,0.7335; 1,1">
                                          <p:stCondLst>
                                            <p:cond delay="1324"/>
                                          </p:stCondLst>
                                        </p:cTn>
                                        <p:tgtEl>
                                          <p:spTgt spid="100356">
                                            <p:txEl>
                                              <p:pRg st="1" end="1"/>
                                            </p:txEl>
                                          </p:spTgt>
                                        </p:tgtEl>
                                        <p:attrNameLst>
                                          <p:attrName>ppt_y</p:attrName>
                                        </p:attrNameLst>
                                      </p:cBhvr>
                                      <p:tavLst>
                                        <p:tav tm="0" fmla="#ppt_y-sin(pi*$)/27">
                                          <p:val>
                                            <p:fltVal val="0"/>
                                          </p:val>
                                        </p:tav>
                                        <p:tav tm="100000">
                                          <p:val>
                                            <p:fltVal val="1"/>
                                          </p:val>
                                        </p:tav>
                                      </p:tavLst>
                                    </p:anim>
                                    <p:anim calcmode="lin" valueType="num">
                                      <p:cBhvr>
                                        <p:cTn id="67" dur="164" tmFilter="0, 0; 0.125,0.2665; 0.25,0.4; 0.375,0.465; 0.5,0.5;  0.625,0.535; 0.75,0.6; 0.875,0.7335; 1,1">
                                          <p:stCondLst>
                                            <p:cond delay="1656"/>
                                          </p:stCondLst>
                                        </p:cTn>
                                        <p:tgtEl>
                                          <p:spTgt spid="100356">
                                            <p:txEl>
                                              <p:pRg st="1" end="1"/>
                                            </p:txEl>
                                          </p:spTgt>
                                        </p:tgtEl>
                                        <p:attrNameLst>
                                          <p:attrName>ppt_y</p:attrName>
                                        </p:attrNameLst>
                                      </p:cBhvr>
                                      <p:tavLst>
                                        <p:tav tm="0" fmla="#ppt_y-sin(pi*$)/81">
                                          <p:val>
                                            <p:fltVal val="0"/>
                                          </p:val>
                                        </p:tav>
                                        <p:tav tm="100000">
                                          <p:val>
                                            <p:fltVal val="1"/>
                                          </p:val>
                                        </p:tav>
                                      </p:tavLst>
                                    </p:anim>
                                    <p:animScale>
                                      <p:cBhvr>
                                        <p:cTn id="68" dur="26">
                                          <p:stCondLst>
                                            <p:cond delay="650"/>
                                          </p:stCondLst>
                                        </p:cTn>
                                        <p:tgtEl>
                                          <p:spTgt spid="100356">
                                            <p:txEl>
                                              <p:pRg st="1" end="1"/>
                                            </p:txEl>
                                          </p:spTgt>
                                        </p:tgtEl>
                                      </p:cBhvr>
                                      <p:to x="100000" y="60000"/>
                                    </p:animScale>
                                    <p:animScale>
                                      <p:cBhvr>
                                        <p:cTn id="69" dur="166" decel="50000">
                                          <p:stCondLst>
                                            <p:cond delay="676"/>
                                          </p:stCondLst>
                                        </p:cTn>
                                        <p:tgtEl>
                                          <p:spTgt spid="100356">
                                            <p:txEl>
                                              <p:pRg st="1" end="1"/>
                                            </p:txEl>
                                          </p:spTgt>
                                        </p:tgtEl>
                                      </p:cBhvr>
                                      <p:to x="100000" y="100000"/>
                                    </p:animScale>
                                    <p:animScale>
                                      <p:cBhvr>
                                        <p:cTn id="70" dur="26">
                                          <p:stCondLst>
                                            <p:cond delay="1312"/>
                                          </p:stCondLst>
                                        </p:cTn>
                                        <p:tgtEl>
                                          <p:spTgt spid="100356">
                                            <p:txEl>
                                              <p:pRg st="1" end="1"/>
                                            </p:txEl>
                                          </p:spTgt>
                                        </p:tgtEl>
                                      </p:cBhvr>
                                      <p:to x="100000" y="80000"/>
                                    </p:animScale>
                                    <p:animScale>
                                      <p:cBhvr>
                                        <p:cTn id="71" dur="166" decel="50000">
                                          <p:stCondLst>
                                            <p:cond delay="1338"/>
                                          </p:stCondLst>
                                        </p:cTn>
                                        <p:tgtEl>
                                          <p:spTgt spid="100356">
                                            <p:txEl>
                                              <p:pRg st="1" end="1"/>
                                            </p:txEl>
                                          </p:spTgt>
                                        </p:tgtEl>
                                      </p:cBhvr>
                                      <p:to x="100000" y="100000"/>
                                    </p:animScale>
                                    <p:animScale>
                                      <p:cBhvr>
                                        <p:cTn id="72" dur="26">
                                          <p:stCondLst>
                                            <p:cond delay="1642"/>
                                          </p:stCondLst>
                                        </p:cTn>
                                        <p:tgtEl>
                                          <p:spTgt spid="100356">
                                            <p:txEl>
                                              <p:pRg st="1" end="1"/>
                                            </p:txEl>
                                          </p:spTgt>
                                        </p:tgtEl>
                                      </p:cBhvr>
                                      <p:to x="100000" y="90000"/>
                                    </p:animScale>
                                    <p:animScale>
                                      <p:cBhvr>
                                        <p:cTn id="73" dur="166" decel="50000">
                                          <p:stCondLst>
                                            <p:cond delay="1668"/>
                                          </p:stCondLst>
                                        </p:cTn>
                                        <p:tgtEl>
                                          <p:spTgt spid="100356">
                                            <p:txEl>
                                              <p:pRg st="1" end="1"/>
                                            </p:txEl>
                                          </p:spTgt>
                                        </p:tgtEl>
                                      </p:cBhvr>
                                      <p:to x="100000" y="100000"/>
                                    </p:animScale>
                                    <p:animScale>
                                      <p:cBhvr>
                                        <p:cTn id="74" dur="26">
                                          <p:stCondLst>
                                            <p:cond delay="1808"/>
                                          </p:stCondLst>
                                        </p:cTn>
                                        <p:tgtEl>
                                          <p:spTgt spid="100356">
                                            <p:txEl>
                                              <p:pRg st="1" end="1"/>
                                            </p:txEl>
                                          </p:spTgt>
                                        </p:tgtEl>
                                      </p:cBhvr>
                                      <p:to x="100000" y="95000"/>
                                    </p:animScale>
                                    <p:animScale>
                                      <p:cBhvr>
                                        <p:cTn id="75" dur="166" decel="50000">
                                          <p:stCondLst>
                                            <p:cond delay="1834"/>
                                          </p:stCondLst>
                                        </p:cTn>
                                        <p:tgtEl>
                                          <p:spTgt spid="100356">
                                            <p:txEl>
                                              <p:pRg st="1" end="1"/>
                                            </p:txEl>
                                          </p:spTgt>
                                        </p:tgtEl>
                                      </p:cBhvr>
                                      <p:to x="100000" y="100000"/>
                                    </p:animScale>
                                  </p:childTnLst>
                                </p:cTn>
                              </p:par>
                            </p:childTnLst>
                          </p:cTn>
                        </p:par>
                        <p:par>
                          <p:cTn id="76" fill="hold">
                            <p:stCondLst>
                              <p:cond delay="8500"/>
                            </p:stCondLst>
                            <p:childTnLst>
                              <p:par>
                                <p:cTn id="77" presetID="26" presetClass="entr" presetSubtype="0" fill="hold" grpId="0" nodeType="afterEffect">
                                  <p:stCondLst>
                                    <p:cond delay="0"/>
                                  </p:stCondLst>
                                  <p:childTnLst>
                                    <p:set>
                                      <p:cBhvr>
                                        <p:cTn id="78" dur="1" fill="hold">
                                          <p:stCondLst>
                                            <p:cond delay="0"/>
                                          </p:stCondLst>
                                        </p:cTn>
                                        <p:tgtEl>
                                          <p:spTgt spid="100356">
                                            <p:txEl>
                                              <p:pRg st="2" end="2"/>
                                            </p:txEl>
                                          </p:spTgt>
                                        </p:tgtEl>
                                        <p:attrNameLst>
                                          <p:attrName>style.visibility</p:attrName>
                                        </p:attrNameLst>
                                      </p:cBhvr>
                                      <p:to>
                                        <p:strVal val="visible"/>
                                      </p:to>
                                    </p:set>
                                    <p:animEffect transition="in" filter="wipe(down)">
                                      <p:cBhvr>
                                        <p:cTn id="79" dur="580">
                                          <p:stCondLst>
                                            <p:cond delay="0"/>
                                          </p:stCondLst>
                                        </p:cTn>
                                        <p:tgtEl>
                                          <p:spTgt spid="100356">
                                            <p:txEl>
                                              <p:pRg st="2" end="2"/>
                                            </p:txEl>
                                          </p:spTgt>
                                        </p:tgtEl>
                                      </p:cBhvr>
                                    </p:animEffect>
                                    <p:anim calcmode="lin" valueType="num">
                                      <p:cBhvr>
                                        <p:cTn id="80" dur="1822" tmFilter="0,0; 0.14,0.36; 0.43,0.73; 0.71,0.91; 1.0,1.0">
                                          <p:stCondLst>
                                            <p:cond delay="0"/>
                                          </p:stCondLst>
                                        </p:cTn>
                                        <p:tgtEl>
                                          <p:spTgt spid="100356">
                                            <p:txEl>
                                              <p:pRg st="2" end="2"/>
                                            </p:txEl>
                                          </p:spTgt>
                                        </p:tgtEl>
                                        <p:attrNameLst>
                                          <p:attrName>ppt_x</p:attrName>
                                        </p:attrNameLst>
                                      </p:cBhvr>
                                      <p:tavLst>
                                        <p:tav tm="0">
                                          <p:val>
                                            <p:strVal val="#ppt_x-0.25"/>
                                          </p:val>
                                        </p:tav>
                                        <p:tav tm="100000">
                                          <p:val>
                                            <p:strVal val="#ppt_x"/>
                                          </p:val>
                                        </p:tav>
                                      </p:tavLst>
                                    </p:anim>
                                    <p:anim calcmode="lin" valueType="num">
                                      <p:cBhvr>
                                        <p:cTn id="81" dur="664" tmFilter="0.0,0.0; 0.25,0.07; 0.50,0.2; 0.75,0.467; 1.0,1.0">
                                          <p:stCondLst>
                                            <p:cond delay="0"/>
                                          </p:stCondLst>
                                        </p:cTn>
                                        <p:tgtEl>
                                          <p:spTgt spid="100356">
                                            <p:txEl>
                                              <p:pRg st="2" end="2"/>
                                            </p:txEl>
                                          </p:spTgt>
                                        </p:tgtEl>
                                        <p:attrNameLst>
                                          <p:attrName>ppt_y</p:attrName>
                                        </p:attrNameLst>
                                      </p:cBhvr>
                                      <p:tavLst>
                                        <p:tav tm="0" fmla="#ppt_y-sin(pi*$)/3">
                                          <p:val>
                                            <p:fltVal val="0.5"/>
                                          </p:val>
                                        </p:tav>
                                        <p:tav tm="100000">
                                          <p:val>
                                            <p:fltVal val="1"/>
                                          </p:val>
                                        </p:tav>
                                      </p:tavLst>
                                    </p:anim>
                                    <p:anim calcmode="lin" valueType="num">
                                      <p:cBhvr>
                                        <p:cTn id="82" dur="664" tmFilter="0, 0; 0.125,0.2665; 0.25,0.4; 0.375,0.465; 0.5,0.5;  0.625,0.535; 0.75,0.6; 0.875,0.7335; 1,1">
                                          <p:stCondLst>
                                            <p:cond delay="664"/>
                                          </p:stCondLst>
                                        </p:cTn>
                                        <p:tgtEl>
                                          <p:spTgt spid="100356">
                                            <p:txEl>
                                              <p:pRg st="2" end="2"/>
                                            </p:txEl>
                                          </p:spTgt>
                                        </p:tgtEl>
                                        <p:attrNameLst>
                                          <p:attrName>ppt_y</p:attrName>
                                        </p:attrNameLst>
                                      </p:cBhvr>
                                      <p:tavLst>
                                        <p:tav tm="0" fmla="#ppt_y-sin(pi*$)/9">
                                          <p:val>
                                            <p:fltVal val="0"/>
                                          </p:val>
                                        </p:tav>
                                        <p:tav tm="100000">
                                          <p:val>
                                            <p:fltVal val="1"/>
                                          </p:val>
                                        </p:tav>
                                      </p:tavLst>
                                    </p:anim>
                                    <p:anim calcmode="lin" valueType="num">
                                      <p:cBhvr>
                                        <p:cTn id="83" dur="332" tmFilter="0, 0; 0.125,0.2665; 0.25,0.4; 0.375,0.465; 0.5,0.5;  0.625,0.535; 0.75,0.6; 0.875,0.7335; 1,1">
                                          <p:stCondLst>
                                            <p:cond delay="1324"/>
                                          </p:stCondLst>
                                        </p:cTn>
                                        <p:tgtEl>
                                          <p:spTgt spid="100356">
                                            <p:txEl>
                                              <p:pRg st="2" end="2"/>
                                            </p:txEl>
                                          </p:spTgt>
                                        </p:tgtEl>
                                        <p:attrNameLst>
                                          <p:attrName>ppt_y</p:attrName>
                                        </p:attrNameLst>
                                      </p:cBhvr>
                                      <p:tavLst>
                                        <p:tav tm="0" fmla="#ppt_y-sin(pi*$)/27">
                                          <p:val>
                                            <p:fltVal val="0"/>
                                          </p:val>
                                        </p:tav>
                                        <p:tav tm="100000">
                                          <p:val>
                                            <p:fltVal val="1"/>
                                          </p:val>
                                        </p:tav>
                                      </p:tavLst>
                                    </p:anim>
                                    <p:anim calcmode="lin" valueType="num">
                                      <p:cBhvr>
                                        <p:cTn id="84" dur="164" tmFilter="0, 0; 0.125,0.2665; 0.25,0.4; 0.375,0.465; 0.5,0.5;  0.625,0.535; 0.75,0.6; 0.875,0.7335; 1,1">
                                          <p:stCondLst>
                                            <p:cond delay="1656"/>
                                          </p:stCondLst>
                                        </p:cTn>
                                        <p:tgtEl>
                                          <p:spTgt spid="100356">
                                            <p:txEl>
                                              <p:pRg st="2" end="2"/>
                                            </p:txEl>
                                          </p:spTgt>
                                        </p:tgtEl>
                                        <p:attrNameLst>
                                          <p:attrName>ppt_y</p:attrName>
                                        </p:attrNameLst>
                                      </p:cBhvr>
                                      <p:tavLst>
                                        <p:tav tm="0" fmla="#ppt_y-sin(pi*$)/81">
                                          <p:val>
                                            <p:fltVal val="0"/>
                                          </p:val>
                                        </p:tav>
                                        <p:tav tm="100000">
                                          <p:val>
                                            <p:fltVal val="1"/>
                                          </p:val>
                                        </p:tav>
                                      </p:tavLst>
                                    </p:anim>
                                    <p:animScale>
                                      <p:cBhvr>
                                        <p:cTn id="85" dur="26">
                                          <p:stCondLst>
                                            <p:cond delay="650"/>
                                          </p:stCondLst>
                                        </p:cTn>
                                        <p:tgtEl>
                                          <p:spTgt spid="100356">
                                            <p:txEl>
                                              <p:pRg st="2" end="2"/>
                                            </p:txEl>
                                          </p:spTgt>
                                        </p:tgtEl>
                                      </p:cBhvr>
                                      <p:to x="100000" y="60000"/>
                                    </p:animScale>
                                    <p:animScale>
                                      <p:cBhvr>
                                        <p:cTn id="86" dur="166" decel="50000">
                                          <p:stCondLst>
                                            <p:cond delay="676"/>
                                          </p:stCondLst>
                                        </p:cTn>
                                        <p:tgtEl>
                                          <p:spTgt spid="100356">
                                            <p:txEl>
                                              <p:pRg st="2" end="2"/>
                                            </p:txEl>
                                          </p:spTgt>
                                        </p:tgtEl>
                                      </p:cBhvr>
                                      <p:to x="100000" y="100000"/>
                                    </p:animScale>
                                    <p:animScale>
                                      <p:cBhvr>
                                        <p:cTn id="87" dur="26">
                                          <p:stCondLst>
                                            <p:cond delay="1312"/>
                                          </p:stCondLst>
                                        </p:cTn>
                                        <p:tgtEl>
                                          <p:spTgt spid="100356">
                                            <p:txEl>
                                              <p:pRg st="2" end="2"/>
                                            </p:txEl>
                                          </p:spTgt>
                                        </p:tgtEl>
                                      </p:cBhvr>
                                      <p:to x="100000" y="80000"/>
                                    </p:animScale>
                                    <p:animScale>
                                      <p:cBhvr>
                                        <p:cTn id="88" dur="166" decel="50000">
                                          <p:stCondLst>
                                            <p:cond delay="1338"/>
                                          </p:stCondLst>
                                        </p:cTn>
                                        <p:tgtEl>
                                          <p:spTgt spid="100356">
                                            <p:txEl>
                                              <p:pRg st="2" end="2"/>
                                            </p:txEl>
                                          </p:spTgt>
                                        </p:tgtEl>
                                      </p:cBhvr>
                                      <p:to x="100000" y="100000"/>
                                    </p:animScale>
                                    <p:animScale>
                                      <p:cBhvr>
                                        <p:cTn id="89" dur="26">
                                          <p:stCondLst>
                                            <p:cond delay="1642"/>
                                          </p:stCondLst>
                                        </p:cTn>
                                        <p:tgtEl>
                                          <p:spTgt spid="100356">
                                            <p:txEl>
                                              <p:pRg st="2" end="2"/>
                                            </p:txEl>
                                          </p:spTgt>
                                        </p:tgtEl>
                                      </p:cBhvr>
                                      <p:to x="100000" y="90000"/>
                                    </p:animScale>
                                    <p:animScale>
                                      <p:cBhvr>
                                        <p:cTn id="90" dur="166" decel="50000">
                                          <p:stCondLst>
                                            <p:cond delay="1668"/>
                                          </p:stCondLst>
                                        </p:cTn>
                                        <p:tgtEl>
                                          <p:spTgt spid="100356">
                                            <p:txEl>
                                              <p:pRg st="2" end="2"/>
                                            </p:txEl>
                                          </p:spTgt>
                                        </p:tgtEl>
                                      </p:cBhvr>
                                      <p:to x="100000" y="100000"/>
                                    </p:animScale>
                                    <p:animScale>
                                      <p:cBhvr>
                                        <p:cTn id="91" dur="26">
                                          <p:stCondLst>
                                            <p:cond delay="1808"/>
                                          </p:stCondLst>
                                        </p:cTn>
                                        <p:tgtEl>
                                          <p:spTgt spid="100356">
                                            <p:txEl>
                                              <p:pRg st="2" end="2"/>
                                            </p:txEl>
                                          </p:spTgt>
                                        </p:tgtEl>
                                      </p:cBhvr>
                                      <p:to x="100000" y="95000"/>
                                    </p:animScale>
                                    <p:animScale>
                                      <p:cBhvr>
                                        <p:cTn id="92" dur="166" decel="50000">
                                          <p:stCondLst>
                                            <p:cond delay="1834"/>
                                          </p:stCondLst>
                                        </p:cTn>
                                        <p:tgtEl>
                                          <p:spTgt spid="100356">
                                            <p:txEl>
                                              <p:pRg st="2" end="2"/>
                                            </p:txEl>
                                          </p:spTgt>
                                        </p:tgtEl>
                                      </p:cBhvr>
                                      <p:to x="100000" y="100000"/>
                                    </p:animScale>
                                  </p:childTnLst>
                                </p:cTn>
                              </p:par>
                            </p:childTnLst>
                          </p:cTn>
                        </p:par>
                        <p:par>
                          <p:cTn id="93" fill="hold">
                            <p:stCondLst>
                              <p:cond delay="10500"/>
                            </p:stCondLst>
                            <p:childTnLst>
                              <p:par>
                                <p:cTn id="94" presetID="26" presetClass="entr" presetSubtype="0" fill="hold" grpId="0" nodeType="afterEffect">
                                  <p:stCondLst>
                                    <p:cond delay="0"/>
                                  </p:stCondLst>
                                  <p:childTnLst>
                                    <p:set>
                                      <p:cBhvr>
                                        <p:cTn id="95" dur="1" fill="hold">
                                          <p:stCondLst>
                                            <p:cond delay="0"/>
                                          </p:stCondLst>
                                        </p:cTn>
                                        <p:tgtEl>
                                          <p:spTgt spid="100356">
                                            <p:txEl>
                                              <p:pRg st="3" end="3"/>
                                            </p:txEl>
                                          </p:spTgt>
                                        </p:tgtEl>
                                        <p:attrNameLst>
                                          <p:attrName>style.visibility</p:attrName>
                                        </p:attrNameLst>
                                      </p:cBhvr>
                                      <p:to>
                                        <p:strVal val="visible"/>
                                      </p:to>
                                    </p:set>
                                    <p:animEffect transition="in" filter="wipe(down)">
                                      <p:cBhvr>
                                        <p:cTn id="96" dur="580">
                                          <p:stCondLst>
                                            <p:cond delay="0"/>
                                          </p:stCondLst>
                                        </p:cTn>
                                        <p:tgtEl>
                                          <p:spTgt spid="100356">
                                            <p:txEl>
                                              <p:pRg st="3" end="3"/>
                                            </p:txEl>
                                          </p:spTgt>
                                        </p:tgtEl>
                                      </p:cBhvr>
                                    </p:animEffect>
                                    <p:anim calcmode="lin" valueType="num">
                                      <p:cBhvr>
                                        <p:cTn id="97" dur="1822" tmFilter="0,0; 0.14,0.36; 0.43,0.73; 0.71,0.91; 1.0,1.0">
                                          <p:stCondLst>
                                            <p:cond delay="0"/>
                                          </p:stCondLst>
                                        </p:cTn>
                                        <p:tgtEl>
                                          <p:spTgt spid="100356">
                                            <p:txEl>
                                              <p:pRg st="3" end="3"/>
                                            </p:txEl>
                                          </p:spTgt>
                                        </p:tgtEl>
                                        <p:attrNameLst>
                                          <p:attrName>ppt_x</p:attrName>
                                        </p:attrNameLst>
                                      </p:cBhvr>
                                      <p:tavLst>
                                        <p:tav tm="0">
                                          <p:val>
                                            <p:strVal val="#ppt_x-0.25"/>
                                          </p:val>
                                        </p:tav>
                                        <p:tav tm="100000">
                                          <p:val>
                                            <p:strVal val="#ppt_x"/>
                                          </p:val>
                                        </p:tav>
                                      </p:tavLst>
                                    </p:anim>
                                    <p:anim calcmode="lin" valueType="num">
                                      <p:cBhvr>
                                        <p:cTn id="98" dur="664" tmFilter="0.0,0.0; 0.25,0.07; 0.50,0.2; 0.75,0.467; 1.0,1.0">
                                          <p:stCondLst>
                                            <p:cond delay="0"/>
                                          </p:stCondLst>
                                        </p:cTn>
                                        <p:tgtEl>
                                          <p:spTgt spid="100356">
                                            <p:txEl>
                                              <p:pRg st="3" end="3"/>
                                            </p:txEl>
                                          </p:spTgt>
                                        </p:tgtEl>
                                        <p:attrNameLst>
                                          <p:attrName>ppt_y</p:attrName>
                                        </p:attrNameLst>
                                      </p:cBhvr>
                                      <p:tavLst>
                                        <p:tav tm="0" fmla="#ppt_y-sin(pi*$)/3">
                                          <p:val>
                                            <p:fltVal val="0.5"/>
                                          </p:val>
                                        </p:tav>
                                        <p:tav tm="100000">
                                          <p:val>
                                            <p:fltVal val="1"/>
                                          </p:val>
                                        </p:tav>
                                      </p:tavLst>
                                    </p:anim>
                                    <p:anim calcmode="lin" valueType="num">
                                      <p:cBhvr>
                                        <p:cTn id="99" dur="664" tmFilter="0, 0; 0.125,0.2665; 0.25,0.4; 0.375,0.465; 0.5,0.5;  0.625,0.535; 0.75,0.6; 0.875,0.7335; 1,1">
                                          <p:stCondLst>
                                            <p:cond delay="664"/>
                                          </p:stCondLst>
                                        </p:cTn>
                                        <p:tgtEl>
                                          <p:spTgt spid="100356">
                                            <p:txEl>
                                              <p:pRg st="3" end="3"/>
                                            </p:txEl>
                                          </p:spTgt>
                                        </p:tgtEl>
                                        <p:attrNameLst>
                                          <p:attrName>ppt_y</p:attrName>
                                        </p:attrNameLst>
                                      </p:cBhvr>
                                      <p:tavLst>
                                        <p:tav tm="0" fmla="#ppt_y-sin(pi*$)/9">
                                          <p:val>
                                            <p:fltVal val="0"/>
                                          </p:val>
                                        </p:tav>
                                        <p:tav tm="100000">
                                          <p:val>
                                            <p:fltVal val="1"/>
                                          </p:val>
                                        </p:tav>
                                      </p:tavLst>
                                    </p:anim>
                                    <p:anim calcmode="lin" valueType="num">
                                      <p:cBhvr>
                                        <p:cTn id="100" dur="332" tmFilter="0, 0; 0.125,0.2665; 0.25,0.4; 0.375,0.465; 0.5,0.5;  0.625,0.535; 0.75,0.6; 0.875,0.7335; 1,1">
                                          <p:stCondLst>
                                            <p:cond delay="1324"/>
                                          </p:stCondLst>
                                        </p:cTn>
                                        <p:tgtEl>
                                          <p:spTgt spid="100356">
                                            <p:txEl>
                                              <p:pRg st="3" end="3"/>
                                            </p:txEl>
                                          </p:spTgt>
                                        </p:tgtEl>
                                        <p:attrNameLst>
                                          <p:attrName>ppt_y</p:attrName>
                                        </p:attrNameLst>
                                      </p:cBhvr>
                                      <p:tavLst>
                                        <p:tav tm="0" fmla="#ppt_y-sin(pi*$)/27">
                                          <p:val>
                                            <p:fltVal val="0"/>
                                          </p:val>
                                        </p:tav>
                                        <p:tav tm="100000">
                                          <p:val>
                                            <p:fltVal val="1"/>
                                          </p:val>
                                        </p:tav>
                                      </p:tavLst>
                                    </p:anim>
                                    <p:anim calcmode="lin" valueType="num">
                                      <p:cBhvr>
                                        <p:cTn id="101" dur="164" tmFilter="0, 0; 0.125,0.2665; 0.25,0.4; 0.375,0.465; 0.5,0.5;  0.625,0.535; 0.75,0.6; 0.875,0.7335; 1,1">
                                          <p:stCondLst>
                                            <p:cond delay="1656"/>
                                          </p:stCondLst>
                                        </p:cTn>
                                        <p:tgtEl>
                                          <p:spTgt spid="100356">
                                            <p:txEl>
                                              <p:pRg st="3" end="3"/>
                                            </p:txEl>
                                          </p:spTgt>
                                        </p:tgtEl>
                                        <p:attrNameLst>
                                          <p:attrName>ppt_y</p:attrName>
                                        </p:attrNameLst>
                                      </p:cBhvr>
                                      <p:tavLst>
                                        <p:tav tm="0" fmla="#ppt_y-sin(pi*$)/81">
                                          <p:val>
                                            <p:fltVal val="0"/>
                                          </p:val>
                                        </p:tav>
                                        <p:tav tm="100000">
                                          <p:val>
                                            <p:fltVal val="1"/>
                                          </p:val>
                                        </p:tav>
                                      </p:tavLst>
                                    </p:anim>
                                    <p:animScale>
                                      <p:cBhvr>
                                        <p:cTn id="102" dur="26">
                                          <p:stCondLst>
                                            <p:cond delay="650"/>
                                          </p:stCondLst>
                                        </p:cTn>
                                        <p:tgtEl>
                                          <p:spTgt spid="100356">
                                            <p:txEl>
                                              <p:pRg st="3" end="3"/>
                                            </p:txEl>
                                          </p:spTgt>
                                        </p:tgtEl>
                                      </p:cBhvr>
                                      <p:to x="100000" y="60000"/>
                                    </p:animScale>
                                    <p:animScale>
                                      <p:cBhvr>
                                        <p:cTn id="103" dur="166" decel="50000">
                                          <p:stCondLst>
                                            <p:cond delay="676"/>
                                          </p:stCondLst>
                                        </p:cTn>
                                        <p:tgtEl>
                                          <p:spTgt spid="100356">
                                            <p:txEl>
                                              <p:pRg st="3" end="3"/>
                                            </p:txEl>
                                          </p:spTgt>
                                        </p:tgtEl>
                                      </p:cBhvr>
                                      <p:to x="100000" y="100000"/>
                                    </p:animScale>
                                    <p:animScale>
                                      <p:cBhvr>
                                        <p:cTn id="104" dur="26">
                                          <p:stCondLst>
                                            <p:cond delay="1312"/>
                                          </p:stCondLst>
                                        </p:cTn>
                                        <p:tgtEl>
                                          <p:spTgt spid="100356">
                                            <p:txEl>
                                              <p:pRg st="3" end="3"/>
                                            </p:txEl>
                                          </p:spTgt>
                                        </p:tgtEl>
                                      </p:cBhvr>
                                      <p:to x="100000" y="80000"/>
                                    </p:animScale>
                                    <p:animScale>
                                      <p:cBhvr>
                                        <p:cTn id="105" dur="166" decel="50000">
                                          <p:stCondLst>
                                            <p:cond delay="1338"/>
                                          </p:stCondLst>
                                        </p:cTn>
                                        <p:tgtEl>
                                          <p:spTgt spid="100356">
                                            <p:txEl>
                                              <p:pRg st="3" end="3"/>
                                            </p:txEl>
                                          </p:spTgt>
                                        </p:tgtEl>
                                      </p:cBhvr>
                                      <p:to x="100000" y="100000"/>
                                    </p:animScale>
                                    <p:animScale>
                                      <p:cBhvr>
                                        <p:cTn id="106" dur="26">
                                          <p:stCondLst>
                                            <p:cond delay="1642"/>
                                          </p:stCondLst>
                                        </p:cTn>
                                        <p:tgtEl>
                                          <p:spTgt spid="100356">
                                            <p:txEl>
                                              <p:pRg st="3" end="3"/>
                                            </p:txEl>
                                          </p:spTgt>
                                        </p:tgtEl>
                                      </p:cBhvr>
                                      <p:to x="100000" y="90000"/>
                                    </p:animScale>
                                    <p:animScale>
                                      <p:cBhvr>
                                        <p:cTn id="107" dur="166" decel="50000">
                                          <p:stCondLst>
                                            <p:cond delay="1668"/>
                                          </p:stCondLst>
                                        </p:cTn>
                                        <p:tgtEl>
                                          <p:spTgt spid="100356">
                                            <p:txEl>
                                              <p:pRg st="3" end="3"/>
                                            </p:txEl>
                                          </p:spTgt>
                                        </p:tgtEl>
                                      </p:cBhvr>
                                      <p:to x="100000" y="100000"/>
                                    </p:animScale>
                                    <p:animScale>
                                      <p:cBhvr>
                                        <p:cTn id="108" dur="26">
                                          <p:stCondLst>
                                            <p:cond delay="1808"/>
                                          </p:stCondLst>
                                        </p:cTn>
                                        <p:tgtEl>
                                          <p:spTgt spid="100356">
                                            <p:txEl>
                                              <p:pRg st="3" end="3"/>
                                            </p:txEl>
                                          </p:spTgt>
                                        </p:tgtEl>
                                      </p:cBhvr>
                                      <p:to x="100000" y="95000"/>
                                    </p:animScale>
                                    <p:animScale>
                                      <p:cBhvr>
                                        <p:cTn id="109" dur="166" decel="50000">
                                          <p:stCondLst>
                                            <p:cond delay="1834"/>
                                          </p:stCondLst>
                                        </p:cTn>
                                        <p:tgtEl>
                                          <p:spTgt spid="100356">
                                            <p:txEl>
                                              <p:pRg st="3" end="3"/>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355" grpId="0"/>
      <p:bldP spid="100356" grpId="0" build="p"/>
      <p:bldP spid="100357" grpId="0"/>
      <p:bldP spid="6" grpId="0" autoUpdateAnimBg="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9" name="Rectangle 3"/>
          <p:cNvSpPr>
            <a:spLocks noGrp="1" noChangeArrowheads="1"/>
          </p:cNvSpPr>
          <p:nvPr>
            <p:ph type="body" idx="1"/>
          </p:nvPr>
        </p:nvSpPr>
        <p:spPr>
          <a:xfrm>
            <a:off x="685800" y="1600200"/>
            <a:ext cx="7848600" cy="3938588"/>
          </a:xfrm>
          <a:noFill/>
        </p:spPr>
        <p:txBody>
          <a:bodyPr>
            <a:spAutoFit/>
          </a:bodyPr>
          <a:lstStyle/>
          <a:p>
            <a:pPr marL="0" indent="0" eaLnBrk="1" hangingPunct="1">
              <a:lnSpc>
                <a:spcPct val="120000"/>
              </a:lnSpc>
              <a:buClr>
                <a:srgbClr val="FF0000"/>
              </a:buClr>
              <a:buSzPct val="75000"/>
              <a:buFont typeface="Wingdings" pitchFamily="2" charset="2"/>
              <a:buNone/>
            </a:pPr>
            <a:r>
              <a:rPr kumimoji="0" lang="zh-CN" altLang="en-GB" sz="2800" dirty="0" smtClean="0">
                <a:latin typeface="Times New Roman" pitchFamily="18" charset="0"/>
                <a:ea typeface="黑体" pitchFamily="2" charset="-122"/>
              </a:rPr>
              <a:t> (3) </a:t>
            </a:r>
            <a:r>
              <a:rPr kumimoji="0" lang="zh-CN" altLang="en-US" sz="2800" dirty="0" smtClean="0">
                <a:solidFill>
                  <a:srgbClr val="FF0000"/>
                </a:solidFill>
                <a:latin typeface="Times New Roman" pitchFamily="18" charset="0"/>
                <a:ea typeface="黑体" pitchFamily="2" charset="-122"/>
              </a:rPr>
              <a:t>线性码</a:t>
            </a:r>
            <a:r>
              <a:rPr kumimoji="0" lang="zh-CN" altLang="en-US" sz="2800" dirty="0" smtClean="0">
                <a:latin typeface="Times New Roman" pitchFamily="18" charset="0"/>
                <a:ea typeface="黑体" pitchFamily="2" charset="-122"/>
              </a:rPr>
              <a:t>：</a:t>
            </a:r>
          </a:p>
          <a:p>
            <a:pPr marL="0" indent="0" eaLnBrk="1" hangingPunct="1">
              <a:lnSpc>
                <a:spcPct val="120000"/>
              </a:lnSpc>
              <a:buClr>
                <a:srgbClr val="FF0000"/>
              </a:buClr>
              <a:buSzPct val="75000"/>
              <a:buFont typeface="Wingdings" pitchFamily="2" charset="2"/>
              <a:buNone/>
            </a:pPr>
            <a:r>
              <a:rPr kumimoji="0" lang="zh-CN" altLang="en-US" sz="2800" dirty="0" smtClean="0">
                <a:latin typeface="Times New Roman" pitchFamily="18" charset="0"/>
                <a:ea typeface="黑体" pitchFamily="2" charset="-122"/>
              </a:rPr>
              <a:t>线性码中信息位和监督位是按一组线性方程构成的。线性码是一种代数码。奇偶监督码是最简单的线性码。</a:t>
            </a:r>
          </a:p>
          <a:p>
            <a:pPr marL="0" indent="0" eaLnBrk="1" hangingPunct="1">
              <a:lnSpc>
                <a:spcPct val="120000"/>
              </a:lnSpc>
              <a:buClr>
                <a:srgbClr val="FF0000"/>
              </a:buClr>
              <a:buSzPct val="75000"/>
              <a:buFont typeface="Wingdings" pitchFamily="2" charset="2"/>
              <a:buNone/>
            </a:pPr>
            <a:r>
              <a:rPr kumimoji="0" lang="zh-CN" altLang="en-GB" sz="2800" dirty="0" smtClean="0">
                <a:latin typeface="Times New Roman" pitchFamily="18" charset="0"/>
                <a:ea typeface="黑体" pitchFamily="2" charset="-122"/>
              </a:rPr>
              <a:t>(4) </a:t>
            </a:r>
            <a:r>
              <a:rPr kumimoji="0" lang="zh-CN" altLang="en-US" sz="2800" dirty="0" smtClean="0">
                <a:solidFill>
                  <a:srgbClr val="FF0000"/>
                </a:solidFill>
                <a:latin typeface="Times New Roman" pitchFamily="18" charset="0"/>
                <a:ea typeface="黑体" pitchFamily="2" charset="-122"/>
              </a:rPr>
              <a:t>线性分组码</a:t>
            </a:r>
            <a:r>
              <a:rPr kumimoji="0" lang="zh-CN" altLang="en-US" sz="2800" dirty="0" smtClean="0">
                <a:latin typeface="Times New Roman" pitchFamily="18" charset="0"/>
                <a:ea typeface="黑体" pitchFamily="2" charset="-122"/>
              </a:rPr>
              <a:t>：</a:t>
            </a:r>
          </a:p>
          <a:p>
            <a:pPr marL="0" indent="0" eaLnBrk="1" hangingPunct="1">
              <a:lnSpc>
                <a:spcPct val="120000"/>
              </a:lnSpc>
              <a:buClr>
                <a:srgbClr val="FF0000"/>
              </a:buClr>
              <a:buSzPct val="75000"/>
              <a:buFont typeface="Wingdings" pitchFamily="2" charset="2"/>
              <a:buNone/>
            </a:pPr>
            <a:r>
              <a:rPr kumimoji="0" lang="zh-CN" altLang="en-US" sz="2800" dirty="0" smtClean="0">
                <a:latin typeface="Times New Roman" pitchFamily="18" charset="0"/>
                <a:ea typeface="黑体" pitchFamily="2" charset="-122"/>
              </a:rPr>
              <a:t>信息码分组后，附加的监督码和信息码由一些线性代数方程联系着的编码称为线性分组码。</a:t>
            </a:r>
          </a:p>
        </p:txBody>
      </p:sp>
      <p:sp>
        <p:nvSpPr>
          <p:cNvPr id="6" name="Text Box 26"/>
          <p:cNvSpPr txBox="1">
            <a:spLocks noChangeArrowheads="1"/>
          </p:cNvSpPr>
          <p:nvPr/>
        </p:nvSpPr>
        <p:spPr bwMode="auto">
          <a:xfrm>
            <a:off x="6019800" y="240268"/>
            <a:ext cx="2895600" cy="369332"/>
          </a:xfrm>
          <a:prstGeom prst="rect">
            <a:avLst/>
          </a:prstGeom>
          <a:noFill/>
          <a:ln w="9525">
            <a:noFill/>
            <a:miter lim="800000"/>
            <a:headEnd/>
            <a:tailEnd/>
          </a:ln>
        </p:spPr>
        <p:txBody>
          <a:bodyPr wrap="square">
            <a:spAutoFit/>
          </a:bodyPr>
          <a:lstStyle/>
          <a:p>
            <a:r>
              <a:rPr lang="en-US" altLang="zh-CN" b="1" dirty="0" smtClean="0">
                <a:solidFill>
                  <a:schemeClr val="bg1">
                    <a:lumMod val="95000"/>
                  </a:schemeClr>
                </a:solidFill>
              </a:rPr>
              <a:t>《</a:t>
            </a:r>
            <a:r>
              <a:rPr lang="zh-CN" altLang="en-US" b="1" dirty="0" smtClean="0">
                <a:solidFill>
                  <a:schemeClr val="bg1">
                    <a:lumMod val="95000"/>
                  </a:schemeClr>
                </a:solidFill>
              </a:rPr>
              <a:t>通信系统设计与应用</a:t>
            </a:r>
            <a:r>
              <a:rPr lang="en-US" altLang="zh-CN" b="1" dirty="0" smtClean="0">
                <a:solidFill>
                  <a:schemeClr val="bg1">
                    <a:lumMod val="95000"/>
                  </a:schemeClr>
                </a:solidFill>
              </a:rPr>
              <a:t>》</a:t>
            </a:r>
            <a:endParaRPr lang="zh-CN" altLang="en-US" b="1" dirty="0">
              <a:solidFill>
                <a:schemeClr val="bg1">
                  <a:lumMod val="95000"/>
                </a:schemeClr>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slide(fromLeft)">
                                      <p:cBhvr>
                                        <p:cTn id="7" dur="500"/>
                                        <p:tgtEl>
                                          <p:spTgt spid="6"/>
                                        </p:tgtEl>
                                      </p:cBhvr>
                                    </p:animEffect>
                                  </p:childTnLst>
                                </p:cTn>
                              </p:par>
                            </p:childTnLst>
                          </p:cTn>
                        </p:par>
                        <p:par>
                          <p:cTn id="8" fill="hold">
                            <p:stCondLst>
                              <p:cond delay="500"/>
                            </p:stCondLst>
                            <p:childTnLst>
                              <p:par>
                                <p:cTn id="9" presetID="30" presetClass="entr" presetSubtype="0" fill="hold" grpId="0" nodeType="afterEffect">
                                  <p:stCondLst>
                                    <p:cond delay="0"/>
                                  </p:stCondLst>
                                  <p:childTnLst>
                                    <p:set>
                                      <p:cBhvr>
                                        <p:cTn id="10" dur="1" fill="hold">
                                          <p:stCondLst>
                                            <p:cond delay="0"/>
                                          </p:stCondLst>
                                        </p:cTn>
                                        <p:tgtEl>
                                          <p:spTgt spid="101379">
                                            <p:txEl>
                                              <p:pRg st="0" end="0"/>
                                            </p:txEl>
                                          </p:spTgt>
                                        </p:tgtEl>
                                        <p:attrNameLst>
                                          <p:attrName>style.visibility</p:attrName>
                                        </p:attrNameLst>
                                      </p:cBhvr>
                                      <p:to>
                                        <p:strVal val="visible"/>
                                      </p:to>
                                    </p:set>
                                    <p:animEffect transition="in" filter="fade">
                                      <p:cBhvr>
                                        <p:cTn id="11" dur="800" decel="100000"/>
                                        <p:tgtEl>
                                          <p:spTgt spid="101379">
                                            <p:txEl>
                                              <p:pRg st="0" end="0"/>
                                            </p:txEl>
                                          </p:spTgt>
                                        </p:tgtEl>
                                      </p:cBhvr>
                                    </p:animEffect>
                                    <p:anim calcmode="lin" valueType="num">
                                      <p:cBhvr>
                                        <p:cTn id="12" dur="800" decel="100000" fill="hold"/>
                                        <p:tgtEl>
                                          <p:spTgt spid="101379">
                                            <p:txEl>
                                              <p:pRg st="0" end="0"/>
                                            </p:txEl>
                                          </p:spTgt>
                                        </p:tgtEl>
                                        <p:attrNameLst>
                                          <p:attrName>style.rotation</p:attrName>
                                        </p:attrNameLst>
                                      </p:cBhvr>
                                      <p:tavLst>
                                        <p:tav tm="0">
                                          <p:val>
                                            <p:fltVal val="-90"/>
                                          </p:val>
                                        </p:tav>
                                        <p:tav tm="100000">
                                          <p:val>
                                            <p:fltVal val="0"/>
                                          </p:val>
                                        </p:tav>
                                      </p:tavLst>
                                    </p:anim>
                                    <p:anim calcmode="lin" valueType="num">
                                      <p:cBhvr>
                                        <p:cTn id="13" dur="800" decel="100000" fill="hold"/>
                                        <p:tgtEl>
                                          <p:spTgt spid="101379">
                                            <p:txEl>
                                              <p:pRg st="0" end="0"/>
                                            </p:txEl>
                                          </p:spTgt>
                                        </p:tgtEl>
                                        <p:attrNameLst>
                                          <p:attrName>ppt_x</p:attrName>
                                        </p:attrNameLst>
                                      </p:cBhvr>
                                      <p:tavLst>
                                        <p:tav tm="0">
                                          <p:val>
                                            <p:strVal val="#ppt_x+0.4"/>
                                          </p:val>
                                        </p:tav>
                                        <p:tav tm="100000">
                                          <p:val>
                                            <p:strVal val="#ppt_x-0.05"/>
                                          </p:val>
                                        </p:tav>
                                      </p:tavLst>
                                    </p:anim>
                                    <p:anim calcmode="lin" valueType="num">
                                      <p:cBhvr>
                                        <p:cTn id="14" dur="800" decel="100000" fill="hold"/>
                                        <p:tgtEl>
                                          <p:spTgt spid="101379">
                                            <p:txEl>
                                              <p:pRg st="0" end="0"/>
                                            </p:txEl>
                                          </p:spTgt>
                                        </p:tgtEl>
                                        <p:attrNameLst>
                                          <p:attrName>ppt_y</p:attrName>
                                        </p:attrNameLst>
                                      </p:cBhvr>
                                      <p:tavLst>
                                        <p:tav tm="0">
                                          <p:val>
                                            <p:strVal val="#ppt_y-0.4"/>
                                          </p:val>
                                        </p:tav>
                                        <p:tav tm="100000">
                                          <p:val>
                                            <p:strVal val="#ppt_y+0.1"/>
                                          </p:val>
                                        </p:tav>
                                      </p:tavLst>
                                    </p:anim>
                                    <p:anim calcmode="lin" valueType="num">
                                      <p:cBhvr>
                                        <p:cTn id="15" dur="200" accel="100000" fill="hold">
                                          <p:stCondLst>
                                            <p:cond delay="800"/>
                                          </p:stCondLst>
                                        </p:cTn>
                                        <p:tgtEl>
                                          <p:spTgt spid="101379">
                                            <p:txEl>
                                              <p:pRg st="0" end="0"/>
                                            </p:txEl>
                                          </p:spTgt>
                                        </p:tgtEl>
                                        <p:attrNameLst>
                                          <p:attrName>ppt_x</p:attrName>
                                        </p:attrNameLst>
                                      </p:cBhvr>
                                      <p:tavLst>
                                        <p:tav tm="0">
                                          <p:val>
                                            <p:strVal val="#ppt_x-0.05"/>
                                          </p:val>
                                        </p:tav>
                                        <p:tav tm="100000">
                                          <p:val>
                                            <p:strVal val="#ppt_x"/>
                                          </p:val>
                                        </p:tav>
                                      </p:tavLst>
                                    </p:anim>
                                    <p:anim calcmode="lin" valueType="num">
                                      <p:cBhvr>
                                        <p:cTn id="16" dur="200" accel="100000" fill="hold">
                                          <p:stCondLst>
                                            <p:cond delay="800"/>
                                          </p:stCondLst>
                                        </p:cTn>
                                        <p:tgtEl>
                                          <p:spTgt spid="101379">
                                            <p:txEl>
                                              <p:pRg st="0" end="0"/>
                                            </p:txEl>
                                          </p:spTgt>
                                        </p:tgtEl>
                                        <p:attrNameLst>
                                          <p:attrName>ppt_y</p:attrName>
                                        </p:attrNameLst>
                                      </p:cBhvr>
                                      <p:tavLst>
                                        <p:tav tm="0">
                                          <p:val>
                                            <p:strVal val="#ppt_y+0.1"/>
                                          </p:val>
                                        </p:tav>
                                        <p:tav tm="100000">
                                          <p:val>
                                            <p:strVal val="#ppt_y"/>
                                          </p:val>
                                        </p:tav>
                                      </p:tavLst>
                                    </p:anim>
                                  </p:childTnLst>
                                </p:cTn>
                              </p:par>
                            </p:childTnLst>
                          </p:cTn>
                        </p:par>
                        <p:par>
                          <p:cTn id="17" fill="hold">
                            <p:stCondLst>
                              <p:cond delay="1500"/>
                            </p:stCondLst>
                            <p:childTnLst>
                              <p:par>
                                <p:cTn id="18" presetID="30" presetClass="entr" presetSubtype="0" fill="hold" grpId="0" nodeType="afterEffect">
                                  <p:stCondLst>
                                    <p:cond delay="0"/>
                                  </p:stCondLst>
                                  <p:childTnLst>
                                    <p:set>
                                      <p:cBhvr>
                                        <p:cTn id="19" dur="1" fill="hold">
                                          <p:stCondLst>
                                            <p:cond delay="0"/>
                                          </p:stCondLst>
                                        </p:cTn>
                                        <p:tgtEl>
                                          <p:spTgt spid="101379">
                                            <p:txEl>
                                              <p:pRg st="1" end="1"/>
                                            </p:txEl>
                                          </p:spTgt>
                                        </p:tgtEl>
                                        <p:attrNameLst>
                                          <p:attrName>style.visibility</p:attrName>
                                        </p:attrNameLst>
                                      </p:cBhvr>
                                      <p:to>
                                        <p:strVal val="visible"/>
                                      </p:to>
                                    </p:set>
                                    <p:animEffect transition="in" filter="fade">
                                      <p:cBhvr>
                                        <p:cTn id="20" dur="800" decel="100000"/>
                                        <p:tgtEl>
                                          <p:spTgt spid="101379">
                                            <p:txEl>
                                              <p:pRg st="1" end="1"/>
                                            </p:txEl>
                                          </p:spTgt>
                                        </p:tgtEl>
                                      </p:cBhvr>
                                    </p:animEffect>
                                    <p:anim calcmode="lin" valueType="num">
                                      <p:cBhvr>
                                        <p:cTn id="21" dur="800" decel="100000" fill="hold"/>
                                        <p:tgtEl>
                                          <p:spTgt spid="101379">
                                            <p:txEl>
                                              <p:pRg st="1" end="1"/>
                                            </p:txEl>
                                          </p:spTgt>
                                        </p:tgtEl>
                                        <p:attrNameLst>
                                          <p:attrName>style.rotation</p:attrName>
                                        </p:attrNameLst>
                                      </p:cBhvr>
                                      <p:tavLst>
                                        <p:tav tm="0">
                                          <p:val>
                                            <p:fltVal val="-90"/>
                                          </p:val>
                                        </p:tav>
                                        <p:tav tm="100000">
                                          <p:val>
                                            <p:fltVal val="0"/>
                                          </p:val>
                                        </p:tav>
                                      </p:tavLst>
                                    </p:anim>
                                    <p:anim calcmode="lin" valueType="num">
                                      <p:cBhvr>
                                        <p:cTn id="22" dur="800" decel="100000" fill="hold"/>
                                        <p:tgtEl>
                                          <p:spTgt spid="101379">
                                            <p:txEl>
                                              <p:pRg st="1" end="1"/>
                                            </p:txEl>
                                          </p:spTgt>
                                        </p:tgtEl>
                                        <p:attrNameLst>
                                          <p:attrName>ppt_x</p:attrName>
                                        </p:attrNameLst>
                                      </p:cBhvr>
                                      <p:tavLst>
                                        <p:tav tm="0">
                                          <p:val>
                                            <p:strVal val="#ppt_x+0.4"/>
                                          </p:val>
                                        </p:tav>
                                        <p:tav tm="100000">
                                          <p:val>
                                            <p:strVal val="#ppt_x-0.05"/>
                                          </p:val>
                                        </p:tav>
                                      </p:tavLst>
                                    </p:anim>
                                    <p:anim calcmode="lin" valueType="num">
                                      <p:cBhvr>
                                        <p:cTn id="23" dur="800" decel="100000" fill="hold"/>
                                        <p:tgtEl>
                                          <p:spTgt spid="101379">
                                            <p:txEl>
                                              <p:pRg st="1" end="1"/>
                                            </p:txEl>
                                          </p:spTgt>
                                        </p:tgtEl>
                                        <p:attrNameLst>
                                          <p:attrName>ppt_y</p:attrName>
                                        </p:attrNameLst>
                                      </p:cBhvr>
                                      <p:tavLst>
                                        <p:tav tm="0">
                                          <p:val>
                                            <p:strVal val="#ppt_y-0.4"/>
                                          </p:val>
                                        </p:tav>
                                        <p:tav tm="100000">
                                          <p:val>
                                            <p:strVal val="#ppt_y+0.1"/>
                                          </p:val>
                                        </p:tav>
                                      </p:tavLst>
                                    </p:anim>
                                    <p:anim calcmode="lin" valueType="num">
                                      <p:cBhvr>
                                        <p:cTn id="24" dur="200" accel="100000" fill="hold">
                                          <p:stCondLst>
                                            <p:cond delay="800"/>
                                          </p:stCondLst>
                                        </p:cTn>
                                        <p:tgtEl>
                                          <p:spTgt spid="101379">
                                            <p:txEl>
                                              <p:pRg st="1" end="1"/>
                                            </p:txEl>
                                          </p:spTgt>
                                        </p:tgtEl>
                                        <p:attrNameLst>
                                          <p:attrName>ppt_x</p:attrName>
                                        </p:attrNameLst>
                                      </p:cBhvr>
                                      <p:tavLst>
                                        <p:tav tm="0">
                                          <p:val>
                                            <p:strVal val="#ppt_x-0.05"/>
                                          </p:val>
                                        </p:tav>
                                        <p:tav tm="100000">
                                          <p:val>
                                            <p:strVal val="#ppt_x"/>
                                          </p:val>
                                        </p:tav>
                                      </p:tavLst>
                                    </p:anim>
                                    <p:anim calcmode="lin" valueType="num">
                                      <p:cBhvr>
                                        <p:cTn id="25" dur="200" accel="100000" fill="hold">
                                          <p:stCondLst>
                                            <p:cond delay="800"/>
                                          </p:stCondLst>
                                        </p:cTn>
                                        <p:tgtEl>
                                          <p:spTgt spid="101379">
                                            <p:txEl>
                                              <p:pRg st="1" end="1"/>
                                            </p:txEl>
                                          </p:spTgt>
                                        </p:tgtEl>
                                        <p:attrNameLst>
                                          <p:attrName>ppt_y</p:attrName>
                                        </p:attrNameLst>
                                      </p:cBhvr>
                                      <p:tavLst>
                                        <p:tav tm="0">
                                          <p:val>
                                            <p:strVal val="#ppt_y+0.1"/>
                                          </p:val>
                                        </p:tav>
                                        <p:tav tm="100000">
                                          <p:val>
                                            <p:strVal val="#ppt_y"/>
                                          </p:val>
                                        </p:tav>
                                      </p:tavLst>
                                    </p:anim>
                                  </p:childTnLst>
                                </p:cTn>
                              </p:par>
                            </p:childTnLst>
                          </p:cTn>
                        </p:par>
                        <p:par>
                          <p:cTn id="26" fill="hold">
                            <p:stCondLst>
                              <p:cond delay="2500"/>
                            </p:stCondLst>
                            <p:childTnLst>
                              <p:par>
                                <p:cTn id="27" presetID="30" presetClass="entr" presetSubtype="0" fill="hold" grpId="0" nodeType="afterEffect">
                                  <p:stCondLst>
                                    <p:cond delay="0"/>
                                  </p:stCondLst>
                                  <p:childTnLst>
                                    <p:set>
                                      <p:cBhvr>
                                        <p:cTn id="28" dur="1" fill="hold">
                                          <p:stCondLst>
                                            <p:cond delay="0"/>
                                          </p:stCondLst>
                                        </p:cTn>
                                        <p:tgtEl>
                                          <p:spTgt spid="101379">
                                            <p:txEl>
                                              <p:pRg st="2" end="2"/>
                                            </p:txEl>
                                          </p:spTgt>
                                        </p:tgtEl>
                                        <p:attrNameLst>
                                          <p:attrName>style.visibility</p:attrName>
                                        </p:attrNameLst>
                                      </p:cBhvr>
                                      <p:to>
                                        <p:strVal val="visible"/>
                                      </p:to>
                                    </p:set>
                                    <p:animEffect transition="in" filter="fade">
                                      <p:cBhvr>
                                        <p:cTn id="29" dur="800" decel="100000"/>
                                        <p:tgtEl>
                                          <p:spTgt spid="101379">
                                            <p:txEl>
                                              <p:pRg st="2" end="2"/>
                                            </p:txEl>
                                          </p:spTgt>
                                        </p:tgtEl>
                                      </p:cBhvr>
                                    </p:animEffect>
                                    <p:anim calcmode="lin" valueType="num">
                                      <p:cBhvr>
                                        <p:cTn id="30" dur="800" decel="100000" fill="hold"/>
                                        <p:tgtEl>
                                          <p:spTgt spid="101379">
                                            <p:txEl>
                                              <p:pRg st="2" end="2"/>
                                            </p:txEl>
                                          </p:spTgt>
                                        </p:tgtEl>
                                        <p:attrNameLst>
                                          <p:attrName>style.rotation</p:attrName>
                                        </p:attrNameLst>
                                      </p:cBhvr>
                                      <p:tavLst>
                                        <p:tav tm="0">
                                          <p:val>
                                            <p:fltVal val="-90"/>
                                          </p:val>
                                        </p:tav>
                                        <p:tav tm="100000">
                                          <p:val>
                                            <p:fltVal val="0"/>
                                          </p:val>
                                        </p:tav>
                                      </p:tavLst>
                                    </p:anim>
                                    <p:anim calcmode="lin" valueType="num">
                                      <p:cBhvr>
                                        <p:cTn id="31" dur="800" decel="100000" fill="hold"/>
                                        <p:tgtEl>
                                          <p:spTgt spid="101379">
                                            <p:txEl>
                                              <p:pRg st="2" end="2"/>
                                            </p:txEl>
                                          </p:spTgt>
                                        </p:tgtEl>
                                        <p:attrNameLst>
                                          <p:attrName>ppt_x</p:attrName>
                                        </p:attrNameLst>
                                      </p:cBhvr>
                                      <p:tavLst>
                                        <p:tav tm="0">
                                          <p:val>
                                            <p:strVal val="#ppt_x+0.4"/>
                                          </p:val>
                                        </p:tav>
                                        <p:tav tm="100000">
                                          <p:val>
                                            <p:strVal val="#ppt_x-0.05"/>
                                          </p:val>
                                        </p:tav>
                                      </p:tavLst>
                                    </p:anim>
                                    <p:anim calcmode="lin" valueType="num">
                                      <p:cBhvr>
                                        <p:cTn id="32" dur="800" decel="100000" fill="hold"/>
                                        <p:tgtEl>
                                          <p:spTgt spid="101379">
                                            <p:txEl>
                                              <p:pRg st="2" end="2"/>
                                            </p:txEl>
                                          </p:spTgt>
                                        </p:tgtEl>
                                        <p:attrNameLst>
                                          <p:attrName>ppt_y</p:attrName>
                                        </p:attrNameLst>
                                      </p:cBhvr>
                                      <p:tavLst>
                                        <p:tav tm="0">
                                          <p:val>
                                            <p:strVal val="#ppt_y-0.4"/>
                                          </p:val>
                                        </p:tav>
                                        <p:tav tm="100000">
                                          <p:val>
                                            <p:strVal val="#ppt_y+0.1"/>
                                          </p:val>
                                        </p:tav>
                                      </p:tavLst>
                                    </p:anim>
                                    <p:anim calcmode="lin" valueType="num">
                                      <p:cBhvr>
                                        <p:cTn id="33" dur="200" accel="100000" fill="hold">
                                          <p:stCondLst>
                                            <p:cond delay="800"/>
                                          </p:stCondLst>
                                        </p:cTn>
                                        <p:tgtEl>
                                          <p:spTgt spid="101379">
                                            <p:txEl>
                                              <p:pRg st="2" end="2"/>
                                            </p:txEl>
                                          </p:spTgt>
                                        </p:tgtEl>
                                        <p:attrNameLst>
                                          <p:attrName>ppt_x</p:attrName>
                                        </p:attrNameLst>
                                      </p:cBhvr>
                                      <p:tavLst>
                                        <p:tav tm="0">
                                          <p:val>
                                            <p:strVal val="#ppt_x-0.05"/>
                                          </p:val>
                                        </p:tav>
                                        <p:tav tm="100000">
                                          <p:val>
                                            <p:strVal val="#ppt_x"/>
                                          </p:val>
                                        </p:tav>
                                      </p:tavLst>
                                    </p:anim>
                                    <p:anim calcmode="lin" valueType="num">
                                      <p:cBhvr>
                                        <p:cTn id="34" dur="200" accel="100000" fill="hold">
                                          <p:stCondLst>
                                            <p:cond delay="800"/>
                                          </p:stCondLst>
                                        </p:cTn>
                                        <p:tgtEl>
                                          <p:spTgt spid="101379">
                                            <p:txEl>
                                              <p:pRg st="2" end="2"/>
                                            </p:txEl>
                                          </p:spTgt>
                                        </p:tgtEl>
                                        <p:attrNameLst>
                                          <p:attrName>ppt_y</p:attrName>
                                        </p:attrNameLst>
                                      </p:cBhvr>
                                      <p:tavLst>
                                        <p:tav tm="0">
                                          <p:val>
                                            <p:strVal val="#ppt_y+0.1"/>
                                          </p:val>
                                        </p:tav>
                                        <p:tav tm="100000">
                                          <p:val>
                                            <p:strVal val="#ppt_y"/>
                                          </p:val>
                                        </p:tav>
                                      </p:tavLst>
                                    </p:anim>
                                  </p:childTnLst>
                                </p:cTn>
                              </p:par>
                            </p:childTnLst>
                          </p:cTn>
                        </p:par>
                        <p:par>
                          <p:cTn id="35" fill="hold">
                            <p:stCondLst>
                              <p:cond delay="3500"/>
                            </p:stCondLst>
                            <p:childTnLst>
                              <p:par>
                                <p:cTn id="36" presetID="30" presetClass="entr" presetSubtype="0" fill="hold" grpId="0" nodeType="afterEffect">
                                  <p:stCondLst>
                                    <p:cond delay="0"/>
                                  </p:stCondLst>
                                  <p:childTnLst>
                                    <p:set>
                                      <p:cBhvr>
                                        <p:cTn id="37" dur="1" fill="hold">
                                          <p:stCondLst>
                                            <p:cond delay="0"/>
                                          </p:stCondLst>
                                        </p:cTn>
                                        <p:tgtEl>
                                          <p:spTgt spid="101379">
                                            <p:txEl>
                                              <p:pRg st="3" end="3"/>
                                            </p:txEl>
                                          </p:spTgt>
                                        </p:tgtEl>
                                        <p:attrNameLst>
                                          <p:attrName>style.visibility</p:attrName>
                                        </p:attrNameLst>
                                      </p:cBhvr>
                                      <p:to>
                                        <p:strVal val="visible"/>
                                      </p:to>
                                    </p:set>
                                    <p:animEffect transition="in" filter="fade">
                                      <p:cBhvr>
                                        <p:cTn id="38" dur="800" decel="100000"/>
                                        <p:tgtEl>
                                          <p:spTgt spid="101379">
                                            <p:txEl>
                                              <p:pRg st="3" end="3"/>
                                            </p:txEl>
                                          </p:spTgt>
                                        </p:tgtEl>
                                      </p:cBhvr>
                                    </p:animEffect>
                                    <p:anim calcmode="lin" valueType="num">
                                      <p:cBhvr>
                                        <p:cTn id="39" dur="800" decel="100000" fill="hold"/>
                                        <p:tgtEl>
                                          <p:spTgt spid="101379">
                                            <p:txEl>
                                              <p:pRg st="3" end="3"/>
                                            </p:txEl>
                                          </p:spTgt>
                                        </p:tgtEl>
                                        <p:attrNameLst>
                                          <p:attrName>style.rotation</p:attrName>
                                        </p:attrNameLst>
                                      </p:cBhvr>
                                      <p:tavLst>
                                        <p:tav tm="0">
                                          <p:val>
                                            <p:fltVal val="-90"/>
                                          </p:val>
                                        </p:tav>
                                        <p:tav tm="100000">
                                          <p:val>
                                            <p:fltVal val="0"/>
                                          </p:val>
                                        </p:tav>
                                      </p:tavLst>
                                    </p:anim>
                                    <p:anim calcmode="lin" valueType="num">
                                      <p:cBhvr>
                                        <p:cTn id="40" dur="800" decel="100000" fill="hold"/>
                                        <p:tgtEl>
                                          <p:spTgt spid="101379">
                                            <p:txEl>
                                              <p:pRg st="3" end="3"/>
                                            </p:txEl>
                                          </p:spTgt>
                                        </p:tgtEl>
                                        <p:attrNameLst>
                                          <p:attrName>ppt_x</p:attrName>
                                        </p:attrNameLst>
                                      </p:cBhvr>
                                      <p:tavLst>
                                        <p:tav tm="0">
                                          <p:val>
                                            <p:strVal val="#ppt_x+0.4"/>
                                          </p:val>
                                        </p:tav>
                                        <p:tav tm="100000">
                                          <p:val>
                                            <p:strVal val="#ppt_x-0.05"/>
                                          </p:val>
                                        </p:tav>
                                      </p:tavLst>
                                    </p:anim>
                                    <p:anim calcmode="lin" valueType="num">
                                      <p:cBhvr>
                                        <p:cTn id="41" dur="800" decel="100000" fill="hold"/>
                                        <p:tgtEl>
                                          <p:spTgt spid="101379">
                                            <p:txEl>
                                              <p:pRg st="3" end="3"/>
                                            </p:txEl>
                                          </p:spTgt>
                                        </p:tgtEl>
                                        <p:attrNameLst>
                                          <p:attrName>ppt_y</p:attrName>
                                        </p:attrNameLst>
                                      </p:cBhvr>
                                      <p:tavLst>
                                        <p:tav tm="0">
                                          <p:val>
                                            <p:strVal val="#ppt_y-0.4"/>
                                          </p:val>
                                        </p:tav>
                                        <p:tav tm="100000">
                                          <p:val>
                                            <p:strVal val="#ppt_y+0.1"/>
                                          </p:val>
                                        </p:tav>
                                      </p:tavLst>
                                    </p:anim>
                                    <p:anim calcmode="lin" valueType="num">
                                      <p:cBhvr>
                                        <p:cTn id="42" dur="200" accel="100000" fill="hold">
                                          <p:stCondLst>
                                            <p:cond delay="800"/>
                                          </p:stCondLst>
                                        </p:cTn>
                                        <p:tgtEl>
                                          <p:spTgt spid="101379">
                                            <p:txEl>
                                              <p:pRg st="3" end="3"/>
                                            </p:txEl>
                                          </p:spTgt>
                                        </p:tgtEl>
                                        <p:attrNameLst>
                                          <p:attrName>ppt_x</p:attrName>
                                        </p:attrNameLst>
                                      </p:cBhvr>
                                      <p:tavLst>
                                        <p:tav tm="0">
                                          <p:val>
                                            <p:strVal val="#ppt_x-0.05"/>
                                          </p:val>
                                        </p:tav>
                                        <p:tav tm="100000">
                                          <p:val>
                                            <p:strVal val="#ppt_x"/>
                                          </p:val>
                                        </p:tav>
                                      </p:tavLst>
                                    </p:anim>
                                    <p:anim calcmode="lin" valueType="num">
                                      <p:cBhvr>
                                        <p:cTn id="43" dur="200" accel="100000" fill="hold">
                                          <p:stCondLst>
                                            <p:cond delay="800"/>
                                          </p:stCondLst>
                                        </p:cTn>
                                        <p:tgtEl>
                                          <p:spTgt spid="101379">
                                            <p:txEl>
                                              <p:pRg st="3" end="3"/>
                                            </p:txEl>
                                          </p:spTgt>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1379" grpId="0" build="p"/>
      <p:bldP spid="6" grpId="0" autoUpdateAnimBg="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3" name="Text Box 2"/>
          <p:cNvSpPr txBox="1">
            <a:spLocks noChangeArrowheads="1"/>
          </p:cNvSpPr>
          <p:nvPr/>
        </p:nvSpPr>
        <p:spPr bwMode="auto">
          <a:xfrm>
            <a:off x="457200" y="1676400"/>
            <a:ext cx="6019800" cy="641350"/>
          </a:xfrm>
          <a:prstGeom prst="rect">
            <a:avLst/>
          </a:prstGeom>
          <a:noFill/>
          <a:ln w="9525">
            <a:noFill/>
            <a:miter lim="800000"/>
            <a:headEnd type="none" w="sm" len="sm"/>
            <a:tailEnd type="none" w="sm" len="sm"/>
          </a:ln>
        </p:spPr>
        <p:txBody>
          <a:bodyPr anchor="b"/>
          <a:lstStyle/>
          <a:p>
            <a:r>
              <a:rPr lang="zh-CN" altLang="en-GB" sz="3200" b="1" u="sng" dirty="0" smtClean="0">
                <a:ea typeface="黑体" pitchFamily="2" charset="-122"/>
              </a:rPr>
              <a:t>2</a:t>
            </a:r>
            <a:r>
              <a:rPr lang="en-US" altLang="zh-CN" sz="3200" b="1" u="sng" dirty="0" smtClean="0">
                <a:ea typeface="黑体" pitchFamily="2" charset="-122"/>
              </a:rPr>
              <a:t>&gt;</a:t>
            </a:r>
            <a:r>
              <a:rPr lang="zh-CN" altLang="en-GB" sz="3200" b="1" u="sng" dirty="0" smtClean="0">
                <a:ea typeface="黑体" pitchFamily="2" charset="-122"/>
              </a:rPr>
              <a:t>、</a:t>
            </a:r>
            <a:r>
              <a:rPr lang="zh-CN" altLang="en-GB" sz="3200" b="1" u="sng" dirty="0">
                <a:ea typeface="黑体" pitchFamily="2" charset="-122"/>
              </a:rPr>
              <a:t>线性分组码的性质</a:t>
            </a:r>
            <a:endParaRPr lang="zh-CN" altLang="en-US" sz="3200" b="1" u="sng" dirty="0">
              <a:ea typeface="黑体" pitchFamily="2" charset="-122"/>
            </a:endParaRPr>
          </a:p>
        </p:txBody>
      </p:sp>
      <p:sp>
        <p:nvSpPr>
          <p:cNvPr id="102404" name="Text Box 3"/>
          <p:cNvSpPr txBox="1">
            <a:spLocks noChangeArrowheads="1"/>
          </p:cNvSpPr>
          <p:nvPr/>
        </p:nvSpPr>
        <p:spPr bwMode="auto">
          <a:xfrm>
            <a:off x="609600" y="2667000"/>
            <a:ext cx="7620000" cy="1844675"/>
          </a:xfrm>
          <a:prstGeom prst="rect">
            <a:avLst/>
          </a:prstGeom>
          <a:noFill/>
          <a:ln w="9525">
            <a:noFill/>
            <a:miter lim="800000"/>
            <a:headEnd type="none" w="sm" len="sm"/>
            <a:tailEnd type="none" w="sm" len="sm"/>
          </a:ln>
        </p:spPr>
        <p:txBody>
          <a:bodyPr>
            <a:spAutoFit/>
          </a:bodyPr>
          <a:lstStyle/>
          <a:p>
            <a:pPr eaLnBrk="0" hangingPunct="0">
              <a:lnSpc>
                <a:spcPct val="120000"/>
              </a:lnSpc>
              <a:spcBef>
                <a:spcPct val="50000"/>
              </a:spcBef>
              <a:buClr>
                <a:schemeClr val="bg2"/>
              </a:buClr>
              <a:buFont typeface="Wingdings" pitchFamily="2" charset="2"/>
              <a:buChar char="v"/>
            </a:pPr>
            <a:r>
              <a:rPr lang="zh-CN" altLang="en-US" sz="2800" u="sng" dirty="0">
                <a:latin typeface="Times New Roman" pitchFamily="18" charset="0"/>
                <a:ea typeface="黑体" pitchFamily="2" charset="-122"/>
              </a:rPr>
              <a:t>任意两个许用码组之和（逐位模</a:t>
            </a:r>
            <a:r>
              <a:rPr lang="en-US" altLang="zh-CN" sz="2800" u="sng" dirty="0">
                <a:latin typeface="Times New Roman" pitchFamily="18" charset="0"/>
                <a:ea typeface="黑体" pitchFamily="2" charset="-122"/>
              </a:rPr>
              <a:t>2</a:t>
            </a:r>
            <a:r>
              <a:rPr lang="zh-CN" altLang="en-US" sz="2800" u="sng" dirty="0">
                <a:latin typeface="Times New Roman" pitchFamily="18" charset="0"/>
                <a:ea typeface="黑体" pitchFamily="2" charset="-122"/>
              </a:rPr>
              <a:t>和）仍为一许用码组，即具有</a:t>
            </a:r>
            <a:r>
              <a:rPr lang="zh-CN" altLang="en-US" sz="2800" u="sng" dirty="0">
                <a:solidFill>
                  <a:srgbClr val="FF0000"/>
                </a:solidFill>
                <a:latin typeface="Times New Roman" pitchFamily="18" charset="0"/>
                <a:ea typeface="黑体" pitchFamily="2" charset="-122"/>
              </a:rPr>
              <a:t>封闭性</a:t>
            </a:r>
            <a:r>
              <a:rPr lang="zh-CN" altLang="en-US" sz="2800" u="sng" dirty="0">
                <a:latin typeface="Times New Roman" pitchFamily="18" charset="0"/>
                <a:ea typeface="黑体" pitchFamily="2" charset="-122"/>
              </a:rPr>
              <a:t>。</a:t>
            </a:r>
          </a:p>
          <a:p>
            <a:pPr eaLnBrk="0" hangingPunct="0">
              <a:lnSpc>
                <a:spcPct val="120000"/>
              </a:lnSpc>
              <a:spcBef>
                <a:spcPct val="50000"/>
              </a:spcBef>
              <a:buClr>
                <a:schemeClr val="bg2"/>
              </a:buClr>
              <a:buFont typeface="Wingdings" pitchFamily="2" charset="2"/>
              <a:buChar char="v"/>
            </a:pPr>
            <a:r>
              <a:rPr lang="zh-CN" altLang="en-US" sz="2800" u="sng" dirty="0">
                <a:latin typeface="Times New Roman" pitchFamily="18" charset="0"/>
                <a:ea typeface="黑体" pitchFamily="2" charset="-122"/>
              </a:rPr>
              <a:t>最小码距</a:t>
            </a:r>
            <a:r>
              <a:rPr lang="en-US" altLang="zh-CN" sz="2800" u="sng" dirty="0">
                <a:latin typeface="Times New Roman" pitchFamily="18" charset="0"/>
                <a:ea typeface="黑体" pitchFamily="2" charset="-122"/>
              </a:rPr>
              <a:t>=</a:t>
            </a:r>
            <a:r>
              <a:rPr lang="zh-CN" altLang="en-US" sz="2800" u="sng" dirty="0">
                <a:solidFill>
                  <a:srgbClr val="FF0000"/>
                </a:solidFill>
                <a:latin typeface="Times New Roman" pitchFamily="18" charset="0"/>
                <a:ea typeface="黑体" pitchFamily="2" charset="-122"/>
              </a:rPr>
              <a:t>非零码的最小码重</a:t>
            </a:r>
            <a:r>
              <a:rPr lang="zh-CN" altLang="en-US" sz="2800" u="sng" dirty="0">
                <a:latin typeface="Times New Roman" pitchFamily="18" charset="0"/>
                <a:ea typeface="黑体" pitchFamily="2" charset="-122"/>
              </a:rPr>
              <a:t>（</a:t>
            </a:r>
            <a:r>
              <a:rPr lang="en-US" altLang="zh-CN" sz="2800" u="sng" dirty="0">
                <a:latin typeface="Times New Roman" pitchFamily="18" charset="0"/>
                <a:ea typeface="黑体" pitchFamily="2" charset="-122"/>
              </a:rPr>
              <a:t>1</a:t>
            </a:r>
            <a:r>
              <a:rPr lang="zh-CN" altLang="en-US" sz="2800" u="sng" dirty="0">
                <a:latin typeface="Times New Roman" pitchFamily="18" charset="0"/>
                <a:ea typeface="黑体" pitchFamily="2" charset="-122"/>
              </a:rPr>
              <a:t>的个数）。</a:t>
            </a:r>
          </a:p>
        </p:txBody>
      </p:sp>
      <p:sp>
        <p:nvSpPr>
          <p:cNvPr id="6" name="Text Box 26"/>
          <p:cNvSpPr txBox="1">
            <a:spLocks noChangeArrowheads="1"/>
          </p:cNvSpPr>
          <p:nvPr/>
        </p:nvSpPr>
        <p:spPr bwMode="auto">
          <a:xfrm>
            <a:off x="6019800" y="240268"/>
            <a:ext cx="2895600" cy="369332"/>
          </a:xfrm>
          <a:prstGeom prst="rect">
            <a:avLst/>
          </a:prstGeom>
          <a:noFill/>
          <a:ln w="9525">
            <a:noFill/>
            <a:miter lim="800000"/>
            <a:headEnd/>
            <a:tailEnd/>
          </a:ln>
        </p:spPr>
        <p:txBody>
          <a:bodyPr wrap="square">
            <a:spAutoFit/>
          </a:bodyPr>
          <a:lstStyle/>
          <a:p>
            <a:r>
              <a:rPr lang="en-US" altLang="zh-CN" b="1" dirty="0" smtClean="0">
                <a:solidFill>
                  <a:schemeClr val="bg1">
                    <a:lumMod val="95000"/>
                  </a:schemeClr>
                </a:solidFill>
              </a:rPr>
              <a:t>《</a:t>
            </a:r>
            <a:r>
              <a:rPr lang="zh-CN" altLang="en-US" b="1" dirty="0" smtClean="0">
                <a:solidFill>
                  <a:schemeClr val="bg1">
                    <a:lumMod val="95000"/>
                  </a:schemeClr>
                </a:solidFill>
              </a:rPr>
              <a:t>通信系统设计与应用</a:t>
            </a:r>
            <a:r>
              <a:rPr lang="en-US" altLang="zh-CN" b="1" dirty="0" smtClean="0">
                <a:solidFill>
                  <a:schemeClr val="bg1">
                    <a:lumMod val="95000"/>
                  </a:schemeClr>
                </a:solidFill>
              </a:rPr>
              <a:t>》</a:t>
            </a:r>
            <a:endParaRPr lang="zh-CN" altLang="en-US" b="1" dirty="0">
              <a:solidFill>
                <a:schemeClr val="bg1">
                  <a:lumMod val="95000"/>
                </a:schemeClr>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slide(fromLeft)">
                                      <p:cBhvr>
                                        <p:cTn id="7" dur="500"/>
                                        <p:tgtEl>
                                          <p:spTgt spid="6"/>
                                        </p:tgtEl>
                                      </p:cBhvr>
                                    </p:animEffect>
                                  </p:childTnLst>
                                </p:cTn>
                              </p:par>
                            </p:childTnLst>
                          </p:cTn>
                        </p:par>
                        <p:par>
                          <p:cTn id="8" fill="hold">
                            <p:stCondLst>
                              <p:cond delay="500"/>
                            </p:stCondLst>
                            <p:childTnLst>
                              <p:par>
                                <p:cTn id="9" presetID="27" presetClass="entr" presetSubtype="0" fill="hold" grpId="0" nodeType="afterEffect">
                                  <p:stCondLst>
                                    <p:cond delay="0"/>
                                  </p:stCondLst>
                                  <p:iterate type="lt">
                                    <p:tmPct val="50000"/>
                                  </p:iterate>
                                  <p:childTnLst>
                                    <p:set>
                                      <p:cBhvr>
                                        <p:cTn id="10" dur="1" fill="hold">
                                          <p:stCondLst>
                                            <p:cond delay="0"/>
                                          </p:stCondLst>
                                        </p:cTn>
                                        <p:tgtEl>
                                          <p:spTgt spid="102403"/>
                                        </p:tgtEl>
                                        <p:attrNameLst>
                                          <p:attrName>style.visibility</p:attrName>
                                        </p:attrNameLst>
                                      </p:cBhvr>
                                      <p:to>
                                        <p:strVal val="visible"/>
                                      </p:to>
                                    </p:set>
                                    <p:anim calcmode="discrete" valueType="clr">
                                      <p:cBhvr override="childStyle">
                                        <p:cTn id="11" dur="80"/>
                                        <p:tgtEl>
                                          <p:spTgt spid="102403"/>
                                        </p:tgtEl>
                                        <p:attrNameLst>
                                          <p:attrName>style.color</p:attrName>
                                        </p:attrNameLst>
                                      </p:cBhvr>
                                      <p:tavLst>
                                        <p:tav tm="0">
                                          <p:val>
                                            <p:clrVal>
                                              <a:schemeClr val="accent2"/>
                                            </p:clrVal>
                                          </p:val>
                                        </p:tav>
                                        <p:tav tm="50000">
                                          <p:val>
                                            <p:clrVal>
                                              <a:schemeClr val="hlink"/>
                                            </p:clrVal>
                                          </p:val>
                                        </p:tav>
                                      </p:tavLst>
                                    </p:anim>
                                    <p:anim calcmode="discrete" valueType="clr">
                                      <p:cBhvr>
                                        <p:cTn id="12" dur="80"/>
                                        <p:tgtEl>
                                          <p:spTgt spid="102403"/>
                                        </p:tgtEl>
                                        <p:attrNameLst>
                                          <p:attrName>fillcolor</p:attrName>
                                        </p:attrNameLst>
                                      </p:cBhvr>
                                      <p:tavLst>
                                        <p:tav tm="0">
                                          <p:val>
                                            <p:clrVal>
                                              <a:schemeClr val="accent2"/>
                                            </p:clrVal>
                                          </p:val>
                                        </p:tav>
                                        <p:tav tm="50000">
                                          <p:val>
                                            <p:clrVal>
                                              <a:schemeClr val="hlink"/>
                                            </p:clrVal>
                                          </p:val>
                                        </p:tav>
                                      </p:tavLst>
                                    </p:anim>
                                    <p:set>
                                      <p:cBhvr>
                                        <p:cTn id="13" dur="80"/>
                                        <p:tgtEl>
                                          <p:spTgt spid="102403"/>
                                        </p:tgtEl>
                                        <p:attrNameLst>
                                          <p:attrName>fill.type</p:attrName>
                                        </p:attrNameLst>
                                      </p:cBhvr>
                                      <p:to>
                                        <p:strVal val="solid"/>
                                      </p:to>
                                    </p:set>
                                  </p:childTnLst>
                                </p:cTn>
                              </p:par>
                            </p:childTnLst>
                          </p:cTn>
                        </p:par>
                        <p:par>
                          <p:cTn id="14" fill="hold">
                            <p:stCondLst>
                              <p:cond delay="980"/>
                            </p:stCondLst>
                            <p:childTnLst>
                              <p:par>
                                <p:cTn id="15" presetID="27" presetClass="entr" presetSubtype="0" fill="hold" grpId="0" nodeType="afterEffect">
                                  <p:stCondLst>
                                    <p:cond delay="0"/>
                                  </p:stCondLst>
                                  <p:iterate type="lt">
                                    <p:tmPct val="50000"/>
                                  </p:iterate>
                                  <p:childTnLst>
                                    <p:set>
                                      <p:cBhvr>
                                        <p:cTn id="16" dur="1" fill="hold">
                                          <p:stCondLst>
                                            <p:cond delay="0"/>
                                          </p:stCondLst>
                                        </p:cTn>
                                        <p:tgtEl>
                                          <p:spTgt spid="102404"/>
                                        </p:tgtEl>
                                        <p:attrNameLst>
                                          <p:attrName>style.visibility</p:attrName>
                                        </p:attrNameLst>
                                      </p:cBhvr>
                                      <p:to>
                                        <p:strVal val="visible"/>
                                      </p:to>
                                    </p:set>
                                    <p:anim calcmode="discrete" valueType="clr">
                                      <p:cBhvr override="childStyle">
                                        <p:cTn id="17" dur="80"/>
                                        <p:tgtEl>
                                          <p:spTgt spid="102404"/>
                                        </p:tgtEl>
                                        <p:attrNameLst>
                                          <p:attrName>style.color</p:attrName>
                                        </p:attrNameLst>
                                      </p:cBhvr>
                                      <p:tavLst>
                                        <p:tav tm="0">
                                          <p:val>
                                            <p:clrVal>
                                              <a:schemeClr val="accent2"/>
                                            </p:clrVal>
                                          </p:val>
                                        </p:tav>
                                        <p:tav tm="50000">
                                          <p:val>
                                            <p:clrVal>
                                              <a:schemeClr val="hlink"/>
                                            </p:clrVal>
                                          </p:val>
                                        </p:tav>
                                      </p:tavLst>
                                    </p:anim>
                                    <p:anim calcmode="discrete" valueType="clr">
                                      <p:cBhvr>
                                        <p:cTn id="18" dur="80"/>
                                        <p:tgtEl>
                                          <p:spTgt spid="102404"/>
                                        </p:tgtEl>
                                        <p:attrNameLst>
                                          <p:attrName>fillcolor</p:attrName>
                                        </p:attrNameLst>
                                      </p:cBhvr>
                                      <p:tavLst>
                                        <p:tav tm="0">
                                          <p:val>
                                            <p:clrVal>
                                              <a:schemeClr val="accent2"/>
                                            </p:clrVal>
                                          </p:val>
                                        </p:tav>
                                        <p:tav tm="50000">
                                          <p:val>
                                            <p:clrVal>
                                              <a:schemeClr val="hlink"/>
                                            </p:clrVal>
                                          </p:val>
                                        </p:tav>
                                      </p:tavLst>
                                    </p:anim>
                                    <p:set>
                                      <p:cBhvr>
                                        <p:cTn id="19" dur="80"/>
                                        <p:tgtEl>
                                          <p:spTgt spid="10240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03" grpId="0"/>
      <p:bldP spid="102404" grpId="0"/>
      <p:bldP spid="6" grpId="0" autoUpdateAnimBg="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26"/>
          <p:cNvSpPr txBox="1">
            <a:spLocks noChangeArrowheads="1"/>
          </p:cNvSpPr>
          <p:nvPr/>
        </p:nvSpPr>
        <p:spPr bwMode="auto">
          <a:xfrm>
            <a:off x="6019800" y="240268"/>
            <a:ext cx="2895600" cy="369332"/>
          </a:xfrm>
          <a:prstGeom prst="rect">
            <a:avLst/>
          </a:prstGeom>
          <a:noFill/>
          <a:ln w="9525">
            <a:noFill/>
            <a:miter lim="800000"/>
            <a:headEnd/>
            <a:tailEnd/>
          </a:ln>
        </p:spPr>
        <p:txBody>
          <a:bodyPr wrap="square">
            <a:spAutoFit/>
          </a:bodyPr>
          <a:lstStyle/>
          <a:p>
            <a:r>
              <a:rPr lang="en-US" altLang="zh-CN" b="1" dirty="0" smtClean="0">
                <a:solidFill>
                  <a:schemeClr val="bg1">
                    <a:lumMod val="95000"/>
                  </a:schemeClr>
                </a:solidFill>
              </a:rPr>
              <a:t>《</a:t>
            </a:r>
            <a:r>
              <a:rPr lang="zh-CN" altLang="en-US" b="1" dirty="0" smtClean="0">
                <a:solidFill>
                  <a:schemeClr val="bg1">
                    <a:lumMod val="95000"/>
                  </a:schemeClr>
                </a:solidFill>
              </a:rPr>
              <a:t>通信系统设计与应用</a:t>
            </a:r>
            <a:r>
              <a:rPr lang="en-US" altLang="zh-CN" b="1" dirty="0" smtClean="0">
                <a:solidFill>
                  <a:schemeClr val="bg1">
                    <a:lumMod val="95000"/>
                  </a:schemeClr>
                </a:solidFill>
              </a:rPr>
              <a:t>》</a:t>
            </a:r>
            <a:endParaRPr lang="zh-CN" altLang="en-US" b="1" dirty="0">
              <a:solidFill>
                <a:schemeClr val="bg1">
                  <a:lumMod val="95000"/>
                </a:schemeClr>
              </a:solidFill>
            </a:endParaRPr>
          </a:p>
        </p:txBody>
      </p:sp>
      <p:sp>
        <p:nvSpPr>
          <p:cNvPr id="4" name="矩形 3"/>
          <p:cNvSpPr/>
          <p:nvPr/>
        </p:nvSpPr>
        <p:spPr>
          <a:xfrm>
            <a:off x="838200" y="1143000"/>
            <a:ext cx="7620000" cy="4721292"/>
          </a:xfrm>
          <a:prstGeom prst="rect">
            <a:avLst/>
          </a:prstGeom>
        </p:spPr>
        <p:txBody>
          <a:bodyPr wrap="square">
            <a:spAutoFit/>
          </a:bodyPr>
          <a:lstStyle/>
          <a:p>
            <a:pPr>
              <a:spcBef>
                <a:spcPct val="20000"/>
              </a:spcBef>
              <a:buClr>
                <a:srgbClr val="000099"/>
              </a:buClr>
              <a:buSzPct val="80000"/>
              <a:buFont typeface="Wingdings" pitchFamily="2" charset="2"/>
              <a:buChar char="Ø"/>
            </a:pPr>
            <a:r>
              <a:rPr lang="zh-CN" altLang="en-GB" sz="3200" dirty="0" smtClean="0">
                <a:latin typeface="Times New Roman" pitchFamily="18" charset="0"/>
                <a:ea typeface="黑体" pitchFamily="2" charset="-122"/>
              </a:rPr>
              <a:t> </a:t>
            </a:r>
            <a:r>
              <a:rPr lang="zh-CN" altLang="en-US" sz="3200" dirty="0" smtClean="0">
                <a:latin typeface="Times New Roman" pitchFamily="18" charset="0"/>
                <a:ea typeface="黑体" pitchFamily="2" charset="-122"/>
              </a:rPr>
              <a:t>差错控制编码属</a:t>
            </a:r>
            <a:r>
              <a:rPr lang="zh-CN" altLang="en-US" sz="3200" dirty="0" smtClean="0">
                <a:solidFill>
                  <a:srgbClr val="FF0000"/>
                </a:solidFill>
                <a:latin typeface="Times New Roman" pitchFamily="18" charset="0"/>
                <a:ea typeface="黑体" pitchFamily="2" charset="-122"/>
              </a:rPr>
              <a:t>信道编码</a:t>
            </a:r>
            <a:r>
              <a:rPr lang="zh-CN" altLang="en-US" sz="3200" dirty="0" smtClean="0">
                <a:latin typeface="Times New Roman" pitchFamily="18" charset="0"/>
                <a:ea typeface="黑体" pitchFamily="2" charset="-122"/>
              </a:rPr>
              <a:t>，要求在满足有效性前提下，尽可能提高数字通信的可靠性。</a:t>
            </a:r>
          </a:p>
          <a:p>
            <a:pPr>
              <a:spcBef>
                <a:spcPct val="20000"/>
              </a:spcBef>
              <a:buClr>
                <a:srgbClr val="000099"/>
              </a:buClr>
              <a:buSzPct val="80000"/>
              <a:buFont typeface="Wingdings" pitchFamily="2" charset="2"/>
              <a:buChar char="Ø"/>
            </a:pPr>
            <a:r>
              <a:rPr lang="zh-CN" altLang="en-US" sz="3200" dirty="0" smtClean="0">
                <a:latin typeface="Times New Roman" pitchFamily="18" charset="0"/>
                <a:ea typeface="黑体" pitchFamily="2" charset="-122"/>
              </a:rPr>
              <a:t>   </a:t>
            </a:r>
            <a:r>
              <a:rPr lang="zh-CN" altLang="en-US" sz="3200" u="sng" dirty="0" smtClean="0">
                <a:latin typeface="宋体" charset="-122"/>
                <a:ea typeface="黑体" pitchFamily="2" charset="-122"/>
              </a:rPr>
              <a:t>差错控制编码是</a:t>
            </a:r>
            <a:r>
              <a:rPr lang="zh-CN" altLang="en-US" sz="3200" u="sng" dirty="0" smtClean="0">
                <a:solidFill>
                  <a:srgbClr val="FF0000"/>
                </a:solidFill>
                <a:latin typeface="宋体" charset="-122"/>
                <a:ea typeface="黑体" pitchFamily="2" charset="-122"/>
              </a:rPr>
              <a:t>在信息序列上附加上一些监督码元</a:t>
            </a:r>
            <a:r>
              <a:rPr lang="zh-CN" altLang="en-US" sz="3200" u="sng" dirty="0" smtClean="0">
                <a:latin typeface="宋体" charset="-122"/>
                <a:ea typeface="黑体" pitchFamily="2" charset="-122"/>
              </a:rPr>
              <a:t>，利用这些冗余的码元，使原来不规律的或规律性不强的原始数字信号变为有规律的数字信号</a:t>
            </a:r>
            <a:r>
              <a:rPr lang="zh-CN" altLang="en-US" sz="3200" dirty="0" smtClean="0">
                <a:latin typeface="宋体" charset="-122"/>
                <a:ea typeface="黑体" pitchFamily="2" charset="-122"/>
              </a:rPr>
              <a:t>。例如奇偶校验。</a:t>
            </a:r>
          </a:p>
          <a:p>
            <a:pPr>
              <a:spcBef>
                <a:spcPct val="20000"/>
              </a:spcBef>
              <a:buClr>
                <a:srgbClr val="000099"/>
              </a:buClr>
              <a:buSzPct val="80000"/>
              <a:buFont typeface="Wingdings" pitchFamily="2" charset="2"/>
              <a:buChar char="Ø"/>
            </a:pPr>
            <a:r>
              <a:rPr lang="zh-CN" altLang="en-US" sz="3200" dirty="0" smtClean="0">
                <a:latin typeface="宋体" charset="-122"/>
                <a:ea typeface="黑体" pitchFamily="2" charset="-122"/>
              </a:rPr>
              <a:t> 差错控制译码则利用这些规律性来</a:t>
            </a:r>
            <a:r>
              <a:rPr lang="zh-CN" altLang="en-US" sz="3200" dirty="0" smtClean="0">
                <a:solidFill>
                  <a:srgbClr val="FF0000"/>
                </a:solidFill>
                <a:latin typeface="宋体" charset="-122"/>
                <a:ea typeface="黑体" pitchFamily="2" charset="-122"/>
              </a:rPr>
              <a:t>鉴别传输过程是否发生错误</a:t>
            </a:r>
            <a:r>
              <a:rPr lang="zh-CN" altLang="en-US" sz="3200" dirty="0" smtClean="0">
                <a:latin typeface="宋体" charset="-122"/>
                <a:ea typeface="黑体" pitchFamily="2" charset="-122"/>
              </a:rPr>
              <a:t>，或进而</a:t>
            </a:r>
            <a:r>
              <a:rPr lang="zh-CN" altLang="en-US" sz="3200" dirty="0" smtClean="0">
                <a:solidFill>
                  <a:srgbClr val="FF0000"/>
                </a:solidFill>
                <a:latin typeface="宋体" charset="-122"/>
                <a:ea typeface="黑体" pitchFamily="2" charset="-122"/>
              </a:rPr>
              <a:t>纠正错误</a:t>
            </a:r>
            <a:r>
              <a:rPr lang="zh-CN" altLang="en-US" sz="3200" dirty="0" smtClean="0">
                <a:latin typeface="宋体" charset="-122"/>
                <a:ea typeface="黑体" pitchFamily="2" charset="-122"/>
              </a:rPr>
              <a:t>。</a:t>
            </a:r>
            <a:endParaRPr lang="zh-CN" altLang="en-US" sz="32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lide(fromLeft)">
                                      <p:cBhvr>
                                        <p:cTn id="7" dur="500"/>
                                        <p:tgtEl>
                                          <p:spTgt spid="3"/>
                                        </p:tgtEl>
                                      </p:cBhvr>
                                    </p:animEffect>
                                  </p:childTnLst>
                                </p:cTn>
                              </p:par>
                            </p:childTnLst>
                          </p:cTn>
                        </p:par>
                        <p:par>
                          <p:cTn id="8" fill="hold">
                            <p:stCondLst>
                              <p:cond delay="500"/>
                            </p:stCondLst>
                            <p:childTnLst>
                              <p:par>
                                <p:cTn id="9" presetID="31" presetClass="entr" presetSubtype="0" fill="hold" grpId="0" nodeType="afterEffect">
                                  <p:stCondLst>
                                    <p:cond delay="0"/>
                                  </p:stCondLst>
                                  <p:iterate type="lt">
                                    <p:tmPct val="5000"/>
                                  </p:iterate>
                                  <p:childTnLst>
                                    <p:set>
                                      <p:cBhvr>
                                        <p:cTn id="10" dur="1" fill="hold">
                                          <p:stCondLst>
                                            <p:cond delay="0"/>
                                          </p:stCondLst>
                                        </p:cTn>
                                        <p:tgtEl>
                                          <p:spTgt spid="4"/>
                                        </p:tgtEl>
                                        <p:attrNameLst>
                                          <p:attrName>style.visibility</p:attrName>
                                        </p:attrNameLst>
                                      </p:cBhvr>
                                      <p:to>
                                        <p:strVal val="visible"/>
                                      </p:to>
                                    </p:set>
                                    <p:anim calcmode="lin" valueType="num">
                                      <p:cBhvr>
                                        <p:cTn id="11" dur="1000" fill="hold"/>
                                        <p:tgtEl>
                                          <p:spTgt spid="4"/>
                                        </p:tgtEl>
                                        <p:attrNameLst>
                                          <p:attrName>ppt_w</p:attrName>
                                        </p:attrNameLst>
                                      </p:cBhvr>
                                      <p:tavLst>
                                        <p:tav tm="0">
                                          <p:val>
                                            <p:fltVal val="0"/>
                                          </p:val>
                                        </p:tav>
                                        <p:tav tm="100000">
                                          <p:val>
                                            <p:strVal val="#ppt_w"/>
                                          </p:val>
                                        </p:tav>
                                      </p:tavLst>
                                    </p:anim>
                                    <p:anim calcmode="lin" valueType="num">
                                      <p:cBhvr>
                                        <p:cTn id="12" dur="1000" fill="hold"/>
                                        <p:tgtEl>
                                          <p:spTgt spid="4"/>
                                        </p:tgtEl>
                                        <p:attrNameLst>
                                          <p:attrName>ppt_h</p:attrName>
                                        </p:attrNameLst>
                                      </p:cBhvr>
                                      <p:tavLst>
                                        <p:tav tm="0">
                                          <p:val>
                                            <p:fltVal val="0"/>
                                          </p:val>
                                        </p:tav>
                                        <p:tav tm="100000">
                                          <p:val>
                                            <p:strVal val="#ppt_h"/>
                                          </p:val>
                                        </p:tav>
                                      </p:tavLst>
                                    </p:anim>
                                    <p:anim calcmode="lin" valueType="num">
                                      <p:cBhvr>
                                        <p:cTn id="13" dur="1000" fill="hold"/>
                                        <p:tgtEl>
                                          <p:spTgt spid="4"/>
                                        </p:tgtEl>
                                        <p:attrNameLst>
                                          <p:attrName>style.rotation</p:attrName>
                                        </p:attrNameLst>
                                      </p:cBhvr>
                                      <p:tavLst>
                                        <p:tav tm="0">
                                          <p:val>
                                            <p:fltVal val="90"/>
                                          </p:val>
                                        </p:tav>
                                        <p:tav tm="100000">
                                          <p:val>
                                            <p:fltVal val="0"/>
                                          </p:val>
                                        </p:tav>
                                      </p:tavLst>
                                    </p:anim>
                                    <p:animEffect transition="in" filter="fade">
                                      <p:cBhvr>
                                        <p:cTn id="14"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utoUpdateAnimBg="0"/>
      <p:bldP spid="4"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7" name="Rectangle 2"/>
          <p:cNvSpPr>
            <a:spLocks noGrp="1" noChangeArrowheads="1"/>
          </p:cNvSpPr>
          <p:nvPr>
            <p:ph type="body" idx="1"/>
          </p:nvPr>
        </p:nvSpPr>
        <p:spPr>
          <a:xfrm>
            <a:off x="457200" y="1905000"/>
            <a:ext cx="8305800" cy="4194175"/>
          </a:xfrm>
          <a:noFill/>
        </p:spPr>
        <p:txBody>
          <a:bodyPr>
            <a:spAutoFit/>
          </a:bodyPr>
          <a:lstStyle/>
          <a:p>
            <a:pPr marL="190500" lvl="1" indent="0" eaLnBrk="1" hangingPunct="1">
              <a:lnSpc>
                <a:spcPct val="120000"/>
              </a:lnSpc>
              <a:spcBef>
                <a:spcPct val="0"/>
              </a:spcBef>
              <a:buClr>
                <a:schemeClr val="bg2"/>
              </a:buClr>
              <a:buSzTx/>
              <a:buFont typeface="Wingdings" pitchFamily="2" charset="2"/>
              <a:buChar char="v"/>
            </a:pPr>
            <a:r>
              <a:rPr kumimoji="0" lang="en-US" altLang="zh-CN" dirty="0" smtClean="0">
                <a:latin typeface="Times New Roman" pitchFamily="18" charset="0"/>
                <a:ea typeface="黑体" pitchFamily="2" charset="-122"/>
              </a:rPr>
              <a:t> </a:t>
            </a:r>
            <a:r>
              <a:rPr kumimoji="0" lang="zh-CN" altLang="en-US" dirty="0" smtClean="0">
                <a:latin typeface="Times New Roman" pitchFamily="18" charset="0"/>
                <a:ea typeface="黑体" pitchFamily="2" charset="-122"/>
              </a:rPr>
              <a:t>发送端编码：将一位监督码元附加在信息码元后，使得码元中“</a:t>
            </a:r>
            <a:r>
              <a:rPr kumimoji="0" lang="en-US" altLang="zh-CN" dirty="0" smtClean="0">
                <a:latin typeface="Times New Roman" pitchFamily="18" charset="0"/>
                <a:ea typeface="黑体" pitchFamily="2" charset="-122"/>
              </a:rPr>
              <a:t>1”</a:t>
            </a:r>
            <a:r>
              <a:rPr kumimoji="0" lang="zh-CN" altLang="en-US" dirty="0" smtClean="0">
                <a:latin typeface="Times New Roman" pitchFamily="18" charset="0"/>
                <a:ea typeface="黑体" pitchFamily="2" charset="-122"/>
              </a:rPr>
              <a:t>码元个数为偶数。</a:t>
            </a:r>
          </a:p>
          <a:p>
            <a:pPr marL="190500" lvl="1" indent="0" eaLnBrk="1" hangingPunct="1">
              <a:lnSpc>
                <a:spcPct val="120000"/>
              </a:lnSpc>
              <a:spcBef>
                <a:spcPct val="0"/>
              </a:spcBef>
              <a:buClr>
                <a:schemeClr val="bg2"/>
              </a:buClr>
              <a:buSzTx/>
              <a:buFont typeface="Wingdings" pitchFamily="2" charset="2"/>
              <a:buChar char="v"/>
            </a:pPr>
            <a:r>
              <a:rPr kumimoji="0" lang="zh-CN" altLang="en-US" dirty="0" smtClean="0">
                <a:latin typeface="Times New Roman" pitchFamily="18" charset="0"/>
                <a:ea typeface="黑体" pitchFamily="2" charset="-122"/>
              </a:rPr>
              <a:t> 接收端译码：</a:t>
            </a:r>
          </a:p>
          <a:p>
            <a:pPr marL="381000" lvl="2" indent="0" eaLnBrk="1" hangingPunct="1">
              <a:lnSpc>
                <a:spcPct val="120000"/>
              </a:lnSpc>
              <a:spcBef>
                <a:spcPct val="0"/>
              </a:spcBef>
              <a:buClr>
                <a:schemeClr val="bg2"/>
              </a:buClr>
              <a:buSzTx/>
              <a:buFont typeface="Wingdings" pitchFamily="2" charset="2"/>
              <a:buChar char="§"/>
            </a:pPr>
            <a:r>
              <a:rPr kumimoji="0" lang="zh-CN" altLang="en-US" sz="2800" dirty="0" smtClean="0">
                <a:latin typeface="Times New Roman" pitchFamily="18" charset="0"/>
                <a:ea typeface="黑体" pitchFamily="2" charset="-122"/>
              </a:rPr>
              <a:t>计数接收码组中“</a:t>
            </a:r>
            <a:r>
              <a:rPr kumimoji="0" lang="en-US" altLang="zh-CN" sz="2800" dirty="0" smtClean="0">
                <a:latin typeface="Times New Roman" pitchFamily="18" charset="0"/>
                <a:ea typeface="黑体" pitchFamily="2" charset="-122"/>
              </a:rPr>
              <a:t>1”</a:t>
            </a:r>
            <a:r>
              <a:rPr kumimoji="0" lang="zh-CN" altLang="en-US" sz="2800" dirty="0" smtClean="0">
                <a:latin typeface="Times New Roman" pitchFamily="18" charset="0"/>
                <a:ea typeface="黑体" pitchFamily="2" charset="-122"/>
              </a:rPr>
              <a:t>码元个数是否为偶数，即计算：</a:t>
            </a:r>
            <a:r>
              <a:rPr kumimoji="0" lang="en-US" altLang="zh-CN" sz="2800" dirty="0" smtClean="0">
                <a:latin typeface="Times New Roman" pitchFamily="18" charset="0"/>
                <a:ea typeface="黑体" pitchFamily="2" charset="-122"/>
              </a:rPr>
              <a:t>S=a</a:t>
            </a:r>
            <a:r>
              <a:rPr kumimoji="0" lang="en-US" altLang="zh-CN" sz="2800" baseline="-25000" dirty="0" smtClean="0">
                <a:latin typeface="Times New Roman" pitchFamily="18" charset="0"/>
                <a:ea typeface="黑体" pitchFamily="2" charset="-122"/>
              </a:rPr>
              <a:t>n-1</a:t>
            </a:r>
            <a:r>
              <a:rPr kumimoji="0" lang="en-US" altLang="zh-CN" sz="2800" dirty="0" smtClean="0">
                <a:latin typeface="Times New Roman" pitchFamily="18" charset="0"/>
                <a:ea typeface="黑体" pitchFamily="2" charset="-122"/>
              </a:rPr>
              <a:t>+ a</a:t>
            </a:r>
            <a:r>
              <a:rPr kumimoji="0" lang="en-US" altLang="zh-CN" sz="2800" baseline="-25000" dirty="0" smtClean="0">
                <a:latin typeface="Times New Roman" pitchFamily="18" charset="0"/>
                <a:ea typeface="黑体" pitchFamily="2" charset="-122"/>
              </a:rPr>
              <a:t>n-2</a:t>
            </a:r>
            <a:r>
              <a:rPr kumimoji="0" lang="en-US" altLang="zh-CN" sz="2800" dirty="0" smtClean="0">
                <a:latin typeface="Times New Roman" pitchFamily="18" charset="0"/>
                <a:ea typeface="黑体" pitchFamily="2" charset="-122"/>
              </a:rPr>
              <a:t>+……+ a</a:t>
            </a:r>
            <a:r>
              <a:rPr kumimoji="0" lang="en-US" altLang="zh-CN" sz="2800" baseline="-25000" dirty="0" smtClean="0">
                <a:latin typeface="Times New Roman" pitchFamily="18" charset="0"/>
                <a:ea typeface="黑体" pitchFamily="2" charset="-122"/>
              </a:rPr>
              <a:t>0 </a:t>
            </a:r>
            <a:r>
              <a:rPr lang="zh-CN" altLang="en-US" b="1" dirty="0" smtClean="0">
                <a:latin typeface="Times New Roman" pitchFamily="18" charset="0"/>
              </a:rPr>
              <a:t>（模</a:t>
            </a:r>
            <a:r>
              <a:rPr lang="en-US" altLang="zh-CN" b="1" dirty="0" smtClean="0">
                <a:latin typeface="Times New Roman" pitchFamily="18" charset="0"/>
              </a:rPr>
              <a:t>2</a:t>
            </a:r>
            <a:r>
              <a:rPr lang="zh-CN" altLang="en-US" b="1" dirty="0" smtClean="0">
                <a:latin typeface="Times New Roman" pitchFamily="18" charset="0"/>
              </a:rPr>
              <a:t>加）</a:t>
            </a:r>
            <a:r>
              <a:rPr lang="zh-CN" altLang="en-US" sz="2800" b="1" dirty="0" smtClean="0">
                <a:solidFill>
                  <a:srgbClr val="000099"/>
                </a:solidFill>
                <a:latin typeface="Times New Roman" pitchFamily="18" charset="0"/>
                <a:ea typeface="黑体" pitchFamily="2" charset="-122"/>
              </a:rPr>
              <a:t>  （</a:t>
            </a:r>
            <a:r>
              <a:rPr lang="en-US" altLang="zh-CN" sz="2800" b="1" dirty="0" smtClean="0">
                <a:solidFill>
                  <a:srgbClr val="000099"/>
                </a:solidFill>
                <a:latin typeface="Times New Roman" pitchFamily="18" charset="0"/>
                <a:ea typeface="黑体" pitchFamily="2" charset="-122"/>
              </a:rPr>
              <a:t>1</a:t>
            </a:r>
            <a:r>
              <a:rPr lang="zh-CN" altLang="en-US" sz="2800" b="1" dirty="0" smtClean="0">
                <a:solidFill>
                  <a:srgbClr val="000099"/>
                </a:solidFill>
                <a:latin typeface="Times New Roman" pitchFamily="18" charset="0"/>
                <a:ea typeface="黑体" pitchFamily="2" charset="-122"/>
              </a:rPr>
              <a:t>）</a:t>
            </a:r>
            <a:endParaRPr kumimoji="0" lang="zh-CN" altLang="en-US" sz="2800" b="1" dirty="0" smtClean="0">
              <a:solidFill>
                <a:srgbClr val="000099"/>
              </a:solidFill>
              <a:latin typeface="Times New Roman" pitchFamily="18" charset="0"/>
              <a:ea typeface="黑体" pitchFamily="2" charset="-122"/>
            </a:endParaRPr>
          </a:p>
          <a:p>
            <a:pPr marL="381000" lvl="2" indent="0" eaLnBrk="1" hangingPunct="1">
              <a:lnSpc>
                <a:spcPct val="120000"/>
              </a:lnSpc>
              <a:spcBef>
                <a:spcPct val="0"/>
              </a:spcBef>
              <a:buClr>
                <a:schemeClr val="bg2"/>
              </a:buClr>
              <a:buSzTx/>
              <a:buFont typeface="Wingdings" pitchFamily="2" charset="2"/>
              <a:buChar char="§"/>
            </a:pPr>
            <a:r>
              <a:rPr kumimoji="0" lang="en-US" altLang="zh-CN" sz="2800" dirty="0" smtClean="0">
                <a:latin typeface="Times New Roman" pitchFamily="18" charset="0"/>
                <a:ea typeface="黑体" pitchFamily="2" charset="-122"/>
              </a:rPr>
              <a:t>S=0</a:t>
            </a:r>
            <a:r>
              <a:rPr kumimoji="0" lang="zh-CN" altLang="en-US" sz="2800" dirty="0" smtClean="0">
                <a:latin typeface="Times New Roman" pitchFamily="18" charset="0"/>
                <a:ea typeface="黑体" pitchFamily="2" charset="-122"/>
              </a:rPr>
              <a:t>认为没错，</a:t>
            </a:r>
            <a:r>
              <a:rPr kumimoji="0" lang="en-US" altLang="zh-CN" sz="2800" dirty="0" smtClean="0">
                <a:latin typeface="Times New Roman" pitchFamily="18" charset="0"/>
                <a:ea typeface="黑体" pitchFamily="2" charset="-122"/>
              </a:rPr>
              <a:t>S=1</a:t>
            </a:r>
            <a:r>
              <a:rPr kumimoji="0" lang="zh-CN" altLang="en-US" sz="2800" dirty="0" smtClean="0">
                <a:latin typeface="Times New Roman" pitchFamily="18" charset="0"/>
                <a:ea typeface="黑体" pitchFamily="2" charset="-122"/>
              </a:rPr>
              <a:t>认为有错。</a:t>
            </a:r>
          </a:p>
          <a:p>
            <a:pPr marL="381000" lvl="2" indent="0" eaLnBrk="1" hangingPunct="1">
              <a:lnSpc>
                <a:spcPct val="120000"/>
              </a:lnSpc>
              <a:spcBef>
                <a:spcPct val="0"/>
              </a:spcBef>
              <a:buClr>
                <a:schemeClr val="bg2"/>
              </a:buClr>
              <a:buSzTx/>
              <a:buFont typeface="Wingdings" pitchFamily="2" charset="2"/>
              <a:buNone/>
            </a:pPr>
            <a:r>
              <a:rPr kumimoji="0" lang="zh-CN" altLang="en-US" sz="2800" dirty="0" smtClean="0">
                <a:latin typeface="Times New Roman" pitchFamily="18" charset="0"/>
                <a:ea typeface="黑体" pitchFamily="2" charset="-122"/>
              </a:rPr>
              <a:t>（</a:t>
            </a:r>
            <a:r>
              <a:rPr kumimoji="0" lang="en-US" altLang="zh-CN" sz="2800" dirty="0" smtClean="0">
                <a:latin typeface="Times New Roman" pitchFamily="18" charset="0"/>
                <a:ea typeface="黑体" pitchFamily="2" charset="-122"/>
              </a:rPr>
              <a:t>1</a:t>
            </a:r>
            <a:r>
              <a:rPr kumimoji="0" lang="zh-CN" altLang="en-US" sz="2800" dirty="0" smtClean="0">
                <a:latin typeface="Times New Roman" pitchFamily="18" charset="0"/>
                <a:ea typeface="黑体" pitchFamily="2" charset="-122"/>
              </a:rPr>
              <a:t>）式称为</a:t>
            </a:r>
            <a:r>
              <a:rPr kumimoji="0" lang="zh-CN" altLang="en-US" sz="2800" dirty="0" smtClean="0">
                <a:solidFill>
                  <a:srgbClr val="FF0000"/>
                </a:solidFill>
                <a:latin typeface="Times New Roman" pitchFamily="18" charset="0"/>
                <a:ea typeface="黑体" pitchFamily="2" charset="-122"/>
              </a:rPr>
              <a:t>监督方程</a:t>
            </a:r>
            <a:r>
              <a:rPr kumimoji="0" lang="en-US" altLang="zh-CN" sz="2800" dirty="0" smtClean="0">
                <a:solidFill>
                  <a:srgbClr val="FF0000"/>
                </a:solidFill>
                <a:latin typeface="Times New Roman" pitchFamily="18" charset="0"/>
                <a:ea typeface="黑体" pitchFamily="2" charset="-122"/>
              </a:rPr>
              <a:t>/</a:t>
            </a:r>
            <a:r>
              <a:rPr kumimoji="0" lang="zh-CN" altLang="en-US" sz="2800" dirty="0" smtClean="0">
                <a:solidFill>
                  <a:srgbClr val="FF0000"/>
                </a:solidFill>
                <a:latin typeface="Times New Roman" pitchFamily="18" charset="0"/>
                <a:ea typeface="黑体" pitchFamily="2" charset="-122"/>
              </a:rPr>
              <a:t>监督关系式</a:t>
            </a:r>
            <a:r>
              <a:rPr kumimoji="0" lang="zh-CN" altLang="en-US" sz="2800" dirty="0" smtClean="0">
                <a:latin typeface="Times New Roman" pitchFamily="18" charset="0"/>
                <a:ea typeface="黑体" pitchFamily="2" charset="-122"/>
              </a:rPr>
              <a:t>，</a:t>
            </a:r>
            <a:r>
              <a:rPr kumimoji="0" lang="en-US" altLang="zh-CN" sz="2800" dirty="0" smtClean="0">
                <a:latin typeface="Times New Roman" pitchFamily="18" charset="0"/>
                <a:ea typeface="黑体" pitchFamily="2" charset="-122"/>
              </a:rPr>
              <a:t>S</a:t>
            </a:r>
            <a:r>
              <a:rPr kumimoji="0" lang="zh-CN" altLang="en-US" sz="2800" dirty="0" smtClean="0">
                <a:latin typeface="Times New Roman" pitchFamily="18" charset="0"/>
                <a:ea typeface="黑体" pitchFamily="2" charset="-122"/>
              </a:rPr>
              <a:t>称为</a:t>
            </a:r>
            <a:r>
              <a:rPr kumimoji="0" lang="zh-CN" altLang="en-US" sz="2800" dirty="0" smtClean="0">
                <a:solidFill>
                  <a:srgbClr val="FF0000"/>
                </a:solidFill>
                <a:latin typeface="Times New Roman" pitchFamily="18" charset="0"/>
                <a:ea typeface="黑体" pitchFamily="2" charset="-122"/>
              </a:rPr>
              <a:t>校正子</a:t>
            </a:r>
            <a:r>
              <a:rPr kumimoji="0" lang="en-US" altLang="zh-CN" sz="2800" dirty="0" smtClean="0">
                <a:solidFill>
                  <a:srgbClr val="FF0000"/>
                </a:solidFill>
                <a:latin typeface="Times New Roman" pitchFamily="18" charset="0"/>
                <a:ea typeface="黑体" pitchFamily="2" charset="-122"/>
              </a:rPr>
              <a:t>/</a:t>
            </a:r>
            <a:r>
              <a:rPr kumimoji="0" lang="zh-CN" altLang="en-US" sz="2800" dirty="0" smtClean="0">
                <a:solidFill>
                  <a:srgbClr val="FF0000"/>
                </a:solidFill>
                <a:latin typeface="Times New Roman" pitchFamily="18" charset="0"/>
                <a:ea typeface="黑体" pitchFamily="2" charset="-122"/>
              </a:rPr>
              <a:t>校验子</a:t>
            </a:r>
            <a:r>
              <a:rPr kumimoji="0" lang="en-US" altLang="zh-CN" sz="2800" dirty="0" smtClean="0">
                <a:solidFill>
                  <a:srgbClr val="FF0000"/>
                </a:solidFill>
                <a:latin typeface="Times New Roman" pitchFamily="18" charset="0"/>
                <a:ea typeface="黑体" pitchFamily="2" charset="-122"/>
              </a:rPr>
              <a:t>/</a:t>
            </a:r>
            <a:r>
              <a:rPr kumimoji="0" lang="zh-CN" altLang="en-US" sz="2800" dirty="0" smtClean="0">
                <a:solidFill>
                  <a:srgbClr val="FF0000"/>
                </a:solidFill>
                <a:latin typeface="Times New Roman" pitchFamily="18" charset="0"/>
                <a:ea typeface="黑体" pitchFamily="2" charset="-122"/>
              </a:rPr>
              <a:t>伴随式</a:t>
            </a:r>
          </a:p>
        </p:txBody>
      </p:sp>
      <p:sp>
        <p:nvSpPr>
          <p:cNvPr id="103428" name="Rectangle 3"/>
          <p:cNvSpPr>
            <a:spLocks noGrp="1" noChangeArrowheads="1"/>
          </p:cNvSpPr>
          <p:nvPr>
            <p:ph type="title"/>
          </p:nvPr>
        </p:nvSpPr>
        <p:spPr>
          <a:xfrm>
            <a:off x="457200" y="1219200"/>
            <a:ext cx="6629400" cy="800100"/>
          </a:xfrm>
          <a:noFill/>
        </p:spPr>
        <p:txBody>
          <a:bodyPr/>
          <a:lstStyle/>
          <a:p>
            <a:pPr algn="l" eaLnBrk="1" hangingPunct="1"/>
            <a:r>
              <a:rPr lang="zh-CN" altLang="en-US" sz="2800" b="1" dirty="0" smtClean="0">
                <a:solidFill>
                  <a:schemeClr val="tx1"/>
                </a:solidFill>
                <a:ea typeface="黑体" pitchFamily="2" charset="-122"/>
              </a:rPr>
              <a:t>（</a:t>
            </a:r>
            <a:r>
              <a:rPr lang="en-US" altLang="zh-CN" sz="2800" b="1" dirty="0" smtClean="0">
                <a:solidFill>
                  <a:schemeClr val="tx1"/>
                </a:solidFill>
                <a:ea typeface="黑体" pitchFamily="2" charset="-122"/>
              </a:rPr>
              <a:t>1</a:t>
            </a:r>
            <a:r>
              <a:rPr lang="zh-CN" altLang="en-US" sz="2800" b="1" dirty="0" smtClean="0">
                <a:solidFill>
                  <a:schemeClr val="tx1"/>
                </a:solidFill>
                <a:ea typeface="黑体" pitchFamily="2" charset="-122"/>
              </a:rPr>
              <a:t>）回忆奇偶监督偶校验码</a:t>
            </a:r>
          </a:p>
        </p:txBody>
      </p:sp>
      <p:sp>
        <p:nvSpPr>
          <p:cNvPr id="6" name="Text Box 26"/>
          <p:cNvSpPr txBox="1">
            <a:spLocks noChangeArrowheads="1"/>
          </p:cNvSpPr>
          <p:nvPr/>
        </p:nvSpPr>
        <p:spPr bwMode="auto">
          <a:xfrm>
            <a:off x="6019800" y="240268"/>
            <a:ext cx="2895600" cy="369332"/>
          </a:xfrm>
          <a:prstGeom prst="rect">
            <a:avLst/>
          </a:prstGeom>
          <a:noFill/>
          <a:ln w="9525">
            <a:noFill/>
            <a:miter lim="800000"/>
            <a:headEnd/>
            <a:tailEnd/>
          </a:ln>
        </p:spPr>
        <p:txBody>
          <a:bodyPr wrap="square">
            <a:spAutoFit/>
          </a:bodyPr>
          <a:lstStyle/>
          <a:p>
            <a:r>
              <a:rPr lang="en-US" altLang="zh-CN" b="1" dirty="0" smtClean="0">
                <a:solidFill>
                  <a:schemeClr val="bg1">
                    <a:lumMod val="95000"/>
                  </a:schemeClr>
                </a:solidFill>
              </a:rPr>
              <a:t>《</a:t>
            </a:r>
            <a:r>
              <a:rPr lang="zh-CN" altLang="en-US" b="1" dirty="0" smtClean="0">
                <a:solidFill>
                  <a:schemeClr val="bg1">
                    <a:lumMod val="95000"/>
                  </a:schemeClr>
                </a:solidFill>
              </a:rPr>
              <a:t>通信系统设计与应用</a:t>
            </a:r>
            <a:r>
              <a:rPr lang="en-US" altLang="zh-CN" b="1" dirty="0" smtClean="0">
                <a:solidFill>
                  <a:schemeClr val="bg1">
                    <a:lumMod val="95000"/>
                  </a:schemeClr>
                </a:solidFill>
              </a:rPr>
              <a:t>》</a:t>
            </a:r>
            <a:endParaRPr lang="zh-CN" altLang="en-US" b="1" dirty="0">
              <a:solidFill>
                <a:schemeClr val="bg1">
                  <a:lumMod val="95000"/>
                </a:schemeClr>
              </a:solidFill>
            </a:endParaRPr>
          </a:p>
        </p:txBody>
      </p:sp>
      <p:sp>
        <p:nvSpPr>
          <p:cNvPr id="5" name="Rectangle 2063"/>
          <p:cNvSpPr txBox="1">
            <a:spLocks noChangeArrowheads="1"/>
          </p:cNvSpPr>
          <p:nvPr/>
        </p:nvSpPr>
        <p:spPr bwMode="auto">
          <a:xfrm>
            <a:off x="381000" y="730250"/>
            <a:ext cx="6858000" cy="6413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GB" sz="3200" b="1" i="0" u="none" strike="noStrike" kern="0" cap="none" spc="0" normalizeH="0" baseline="0" noProof="0" smtClean="0">
                <a:ln>
                  <a:noFill/>
                </a:ln>
                <a:solidFill>
                  <a:schemeClr val="tx1"/>
                </a:solidFill>
                <a:effectLst/>
                <a:uLnTx/>
                <a:uFillTx/>
                <a:latin typeface="+mj-lt"/>
                <a:ea typeface="黑体" pitchFamily="2" charset="-122"/>
                <a:cs typeface="+mj-cs"/>
              </a:rPr>
              <a:t>3</a:t>
            </a:r>
            <a:r>
              <a:rPr kumimoji="0" lang="en-US" altLang="zh-CN" sz="3200" b="1" i="0" u="none" strike="noStrike" kern="0" cap="none" spc="0" normalizeH="0" baseline="0" noProof="0" smtClean="0">
                <a:ln>
                  <a:noFill/>
                </a:ln>
                <a:solidFill>
                  <a:schemeClr val="tx1"/>
                </a:solidFill>
                <a:effectLst/>
                <a:uLnTx/>
                <a:uFillTx/>
                <a:latin typeface="+mj-lt"/>
                <a:ea typeface="黑体" pitchFamily="2" charset="-122"/>
                <a:cs typeface="+mj-cs"/>
              </a:rPr>
              <a:t>&gt;</a:t>
            </a:r>
            <a:r>
              <a:rPr kumimoji="0" lang="zh-CN" altLang="en-GB" sz="3200" b="1" i="0" u="none" strike="noStrike" kern="0" cap="none" spc="0" normalizeH="0" baseline="0" noProof="0" smtClean="0">
                <a:ln>
                  <a:noFill/>
                </a:ln>
                <a:solidFill>
                  <a:schemeClr val="tx1"/>
                </a:solidFill>
                <a:effectLst/>
                <a:uLnTx/>
                <a:uFillTx/>
                <a:latin typeface="+mj-lt"/>
                <a:ea typeface="黑体" pitchFamily="2" charset="-122"/>
                <a:cs typeface="+mj-cs"/>
              </a:rPr>
              <a:t>、</a:t>
            </a:r>
            <a:r>
              <a:rPr kumimoji="0" lang="zh-CN" altLang="en-US" sz="3200" b="1" i="0" u="none" strike="noStrike" kern="0" cap="none" spc="0" normalizeH="0" baseline="0" noProof="0" smtClean="0">
                <a:ln>
                  <a:noFill/>
                </a:ln>
                <a:solidFill>
                  <a:schemeClr val="tx1"/>
                </a:solidFill>
                <a:effectLst/>
                <a:uLnTx/>
                <a:uFillTx/>
                <a:latin typeface="+mj-lt"/>
                <a:ea typeface="黑体" pitchFamily="2" charset="-122"/>
                <a:cs typeface="+mj-cs"/>
              </a:rPr>
              <a:t>线性分组码的编码原理</a:t>
            </a:r>
            <a:endParaRPr kumimoji="0" lang="zh-CN" altLang="en-US" sz="3200" b="1" i="0" u="none" strike="noStrike" kern="0" cap="none" spc="0" normalizeH="0" baseline="0" noProof="0" dirty="0" smtClean="0">
              <a:ln>
                <a:noFill/>
              </a:ln>
              <a:solidFill>
                <a:schemeClr val="tx1"/>
              </a:solidFill>
              <a:effectLst/>
              <a:uLnTx/>
              <a:uFillTx/>
              <a:latin typeface="+mj-lt"/>
              <a:ea typeface="黑体" pitchFamily="2" charset="-122"/>
              <a:cs typeface="+mj-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slide(fromLeft)">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utoUpdateAnimBg="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1" name="Rectangle 3"/>
          <p:cNvSpPr>
            <a:spLocks noGrp="1" noChangeArrowheads="1"/>
          </p:cNvSpPr>
          <p:nvPr>
            <p:ph type="body" idx="1"/>
          </p:nvPr>
        </p:nvSpPr>
        <p:spPr>
          <a:xfrm>
            <a:off x="0" y="1600200"/>
            <a:ext cx="8915400" cy="4745915"/>
          </a:xfrm>
          <a:noFill/>
        </p:spPr>
        <p:txBody>
          <a:bodyPr>
            <a:spAutoFit/>
          </a:bodyPr>
          <a:lstStyle/>
          <a:p>
            <a:pPr marL="381000" lvl="2" indent="0" eaLnBrk="1" hangingPunct="1">
              <a:lnSpc>
                <a:spcPct val="120000"/>
              </a:lnSpc>
              <a:spcBef>
                <a:spcPct val="0"/>
              </a:spcBef>
              <a:buClr>
                <a:schemeClr val="bg2"/>
              </a:buClr>
              <a:buSzTx/>
              <a:buFont typeface="Wingdings" pitchFamily="2" charset="2"/>
              <a:buChar char="v"/>
            </a:pPr>
            <a:r>
              <a:rPr kumimoji="0" lang="en-US" altLang="zh-CN" sz="2800" dirty="0" smtClean="0">
                <a:latin typeface="Times New Roman" pitchFamily="18" charset="0"/>
                <a:ea typeface="黑体" pitchFamily="2" charset="-122"/>
              </a:rPr>
              <a:t> </a:t>
            </a:r>
            <a:r>
              <a:rPr kumimoji="0" lang="zh-CN" altLang="en-US" sz="2800" dirty="0" smtClean="0">
                <a:latin typeface="Times New Roman" pitchFamily="18" charset="0"/>
                <a:ea typeface="黑体" pitchFamily="2" charset="-122"/>
              </a:rPr>
              <a:t>监督位增加到</a:t>
            </a:r>
            <a:r>
              <a:rPr kumimoji="0" lang="en-US" altLang="zh-CN" sz="2800" dirty="0" smtClean="0">
                <a:latin typeface="Times New Roman" pitchFamily="18" charset="0"/>
                <a:ea typeface="黑体" pitchFamily="2" charset="-122"/>
              </a:rPr>
              <a:t>2</a:t>
            </a:r>
            <a:r>
              <a:rPr kumimoji="0" lang="zh-CN" altLang="en-US" sz="2800" dirty="0" smtClean="0">
                <a:latin typeface="Times New Roman" pitchFamily="18" charset="0"/>
                <a:ea typeface="黑体" pitchFamily="2" charset="-122"/>
              </a:rPr>
              <a:t>位：有两个监督方程，两个伴随式；</a:t>
            </a:r>
          </a:p>
          <a:p>
            <a:pPr marL="381000" lvl="2" indent="0" eaLnBrk="1" hangingPunct="1">
              <a:lnSpc>
                <a:spcPct val="120000"/>
              </a:lnSpc>
              <a:spcBef>
                <a:spcPct val="0"/>
              </a:spcBef>
              <a:buClr>
                <a:schemeClr val="bg2"/>
              </a:buClr>
              <a:buSzTx/>
              <a:buFont typeface="Wingdings" pitchFamily="2" charset="2"/>
              <a:buChar char="v"/>
            </a:pPr>
            <a:r>
              <a:rPr kumimoji="0" lang="zh-CN" altLang="en-US" sz="2800" dirty="0" smtClean="0">
                <a:latin typeface="Times New Roman" pitchFamily="18" charset="0"/>
                <a:ea typeface="黑体" pitchFamily="2" charset="-122"/>
              </a:rPr>
              <a:t> 两个伴随式组合有四种（</a:t>
            </a:r>
            <a:r>
              <a:rPr kumimoji="0" lang="en-US" altLang="zh-CN" sz="2800" dirty="0" smtClean="0">
                <a:latin typeface="Times New Roman" pitchFamily="18" charset="0"/>
                <a:ea typeface="黑体" pitchFamily="2" charset="-122"/>
              </a:rPr>
              <a:t>00</a:t>
            </a:r>
            <a:r>
              <a:rPr kumimoji="0" lang="zh-CN" altLang="en-US" sz="2800" dirty="0" smtClean="0">
                <a:latin typeface="Times New Roman" pitchFamily="18" charset="0"/>
                <a:ea typeface="黑体" pitchFamily="2" charset="-122"/>
              </a:rPr>
              <a:t>表示无错，</a:t>
            </a:r>
            <a:r>
              <a:rPr kumimoji="0" lang="en-US" altLang="zh-CN" sz="2800" dirty="0" smtClean="0">
                <a:latin typeface="Times New Roman" pitchFamily="18" charset="0"/>
                <a:ea typeface="黑体" pitchFamily="2" charset="-122"/>
              </a:rPr>
              <a:t>01</a:t>
            </a:r>
            <a:r>
              <a:rPr kumimoji="0" lang="zh-CN" altLang="en-US" sz="2800" dirty="0" smtClean="0">
                <a:latin typeface="Times New Roman" pitchFamily="18" charset="0"/>
                <a:ea typeface="黑体" pitchFamily="2" charset="-122"/>
              </a:rPr>
              <a:t>、</a:t>
            </a:r>
            <a:r>
              <a:rPr kumimoji="0" lang="en-US" altLang="zh-CN" sz="2800" dirty="0" smtClean="0">
                <a:latin typeface="Times New Roman" pitchFamily="18" charset="0"/>
                <a:ea typeface="黑体" pitchFamily="2" charset="-122"/>
              </a:rPr>
              <a:t>10</a:t>
            </a:r>
            <a:r>
              <a:rPr kumimoji="0" lang="zh-CN" altLang="en-US" sz="2800" dirty="0" smtClean="0">
                <a:latin typeface="Times New Roman" pitchFamily="18" charset="0"/>
                <a:ea typeface="黑体" pitchFamily="2" charset="-122"/>
              </a:rPr>
              <a:t>、</a:t>
            </a:r>
            <a:r>
              <a:rPr kumimoji="0" lang="en-US" altLang="zh-CN" sz="2800" dirty="0" smtClean="0">
                <a:latin typeface="Times New Roman" pitchFamily="18" charset="0"/>
                <a:ea typeface="黑体" pitchFamily="2" charset="-122"/>
              </a:rPr>
              <a:t>11</a:t>
            </a:r>
            <a:r>
              <a:rPr kumimoji="0" lang="zh-CN" altLang="en-US" sz="2800" dirty="0" smtClean="0">
                <a:latin typeface="Times New Roman" pitchFamily="18" charset="0"/>
                <a:ea typeface="黑体" pitchFamily="2" charset="-122"/>
              </a:rPr>
              <a:t>表示一位错码的三种可能位置）</a:t>
            </a:r>
          </a:p>
          <a:p>
            <a:pPr marL="381000" lvl="2" indent="0" eaLnBrk="1" hangingPunct="1">
              <a:lnSpc>
                <a:spcPct val="120000"/>
              </a:lnSpc>
              <a:spcBef>
                <a:spcPct val="0"/>
              </a:spcBef>
              <a:buClr>
                <a:schemeClr val="bg2"/>
              </a:buClr>
              <a:buSzTx/>
              <a:buFont typeface="Wingdings" pitchFamily="2" charset="2"/>
              <a:buChar char="v"/>
            </a:pPr>
            <a:r>
              <a:rPr kumimoji="0" lang="zh-CN" altLang="en-US" sz="2800" dirty="0" smtClean="0">
                <a:latin typeface="Times New Roman" pitchFamily="18" charset="0"/>
                <a:ea typeface="黑体" pitchFamily="2" charset="-122"/>
              </a:rPr>
              <a:t> 监督位增加到</a:t>
            </a:r>
            <a:r>
              <a:rPr kumimoji="0" lang="en-US" altLang="zh-CN" sz="2800" dirty="0" smtClean="0">
                <a:latin typeface="Times New Roman" pitchFamily="18" charset="0"/>
                <a:ea typeface="黑体" pitchFamily="2" charset="-122"/>
              </a:rPr>
              <a:t>r</a:t>
            </a:r>
            <a:r>
              <a:rPr kumimoji="0" lang="zh-CN" altLang="en-US" sz="2800" dirty="0" smtClean="0">
                <a:latin typeface="Times New Roman" pitchFamily="18" charset="0"/>
                <a:ea typeface="黑体" pitchFamily="2" charset="-122"/>
              </a:rPr>
              <a:t>位：可指示一位错码的（</a:t>
            </a:r>
            <a:r>
              <a:rPr kumimoji="0" lang="en-US" altLang="zh-CN" sz="2800" dirty="0" smtClean="0">
                <a:latin typeface="Times New Roman" pitchFamily="18" charset="0"/>
                <a:ea typeface="黑体" pitchFamily="2" charset="-122"/>
              </a:rPr>
              <a:t>2</a:t>
            </a:r>
            <a:r>
              <a:rPr kumimoji="0" lang="en-US" altLang="zh-CN" sz="2800" baseline="30000" dirty="0" smtClean="0">
                <a:latin typeface="Times New Roman" pitchFamily="18" charset="0"/>
                <a:ea typeface="黑体" pitchFamily="2" charset="-122"/>
              </a:rPr>
              <a:t>r</a:t>
            </a:r>
            <a:r>
              <a:rPr kumimoji="0" lang="en-US" altLang="zh-CN" sz="2800" dirty="0" smtClean="0">
                <a:latin typeface="Times New Roman" pitchFamily="18" charset="0"/>
                <a:ea typeface="黑体" pitchFamily="2" charset="-122"/>
              </a:rPr>
              <a:t>-1</a:t>
            </a:r>
            <a:r>
              <a:rPr kumimoji="0" lang="zh-CN" altLang="en-US" sz="2800" dirty="0" smtClean="0">
                <a:latin typeface="Times New Roman" pitchFamily="18" charset="0"/>
                <a:ea typeface="黑体" pitchFamily="2" charset="-122"/>
              </a:rPr>
              <a:t>）个可能位置</a:t>
            </a:r>
          </a:p>
          <a:p>
            <a:pPr marL="381000" lvl="2" indent="0" eaLnBrk="1" hangingPunct="1">
              <a:lnSpc>
                <a:spcPct val="120000"/>
              </a:lnSpc>
              <a:spcBef>
                <a:spcPct val="0"/>
              </a:spcBef>
              <a:buClr>
                <a:schemeClr val="bg2"/>
              </a:buClr>
              <a:buSzTx/>
              <a:buFont typeface="Wingdings" pitchFamily="2" charset="2"/>
              <a:buChar char="v"/>
            </a:pPr>
            <a:r>
              <a:rPr kumimoji="0" lang="zh-CN" altLang="en-US" sz="2800" u="sng" dirty="0" smtClean="0">
                <a:latin typeface="Times New Roman" pitchFamily="18" charset="0"/>
                <a:ea typeface="黑体" pitchFamily="2" charset="-122"/>
              </a:rPr>
              <a:t>对于（</a:t>
            </a:r>
            <a:r>
              <a:rPr kumimoji="0" lang="en-US" altLang="zh-CN" sz="2800" u="sng" dirty="0" smtClean="0">
                <a:latin typeface="Times New Roman" pitchFamily="18" charset="0"/>
                <a:ea typeface="黑体" pitchFamily="2" charset="-122"/>
              </a:rPr>
              <a:t>n</a:t>
            </a:r>
            <a:r>
              <a:rPr kumimoji="0" lang="zh-CN" altLang="en-US" sz="2800" u="sng" dirty="0" smtClean="0">
                <a:latin typeface="Times New Roman" pitchFamily="18" charset="0"/>
                <a:ea typeface="黑体" pitchFamily="2" charset="-122"/>
              </a:rPr>
              <a:t>，</a:t>
            </a:r>
            <a:r>
              <a:rPr kumimoji="0" lang="en-US" altLang="zh-CN" sz="2800" u="sng" dirty="0" smtClean="0">
                <a:latin typeface="Times New Roman" pitchFamily="18" charset="0"/>
                <a:ea typeface="黑体" pitchFamily="2" charset="-122"/>
              </a:rPr>
              <a:t>k)</a:t>
            </a:r>
            <a:r>
              <a:rPr kumimoji="0" lang="zh-CN" altLang="zh-CN" sz="2800" u="sng" dirty="0" smtClean="0">
                <a:latin typeface="Times New Roman" pitchFamily="18" charset="0"/>
                <a:ea typeface="黑体" pitchFamily="2" charset="-122"/>
              </a:rPr>
              <a:t>分组码，若希望用</a:t>
            </a:r>
            <a:r>
              <a:rPr kumimoji="0" lang="en-US" altLang="zh-CN" sz="2800" u="sng" dirty="0" smtClean="0">
                <a:latin typeface="Times New Roman" pitchFamily="18" charset="0"/>
                <a:ea typeface="黑体" pitchFamily="2" charset="-122"/>
              </a:rPr>
              <a:t>r=n-k</a:t>
            </a:r>
            <a:r>
              <a:rPr kumimoji="0" lang="zh-CN" altLang="zh-CN" sz="2800" u="sng" dirty="0" smtClean="0">
                <a:latin typeface="Times New Roman" pitchFamily="18" charset="0"/>
                <a:ea typeface="黑体" pitchFamily="2" charset="-122"/>
              </a:rPr>
              <a:t>个监督位构造出的</a:t>
            </a:r>
            <a:r>
              <a:rPr kumimoji="0" lang="en-US" altLang="zh-CN" sz="2800" u="sng" dirty="0" smtClean="0">
                <a:latin typeface="Times New Roman" pitchFamily="18" charset="0"/>
                <a:ea typeface="黑体" pitchFamily="2" charset="-122"/>
              </a:rPr>
              <a:t>r</a:t>
            </a:r>
            <a:r>
              <a:rPr kumimoji="0" lang="zh-CN" altLang="zh-CN" sz="2800" u="sng" dirty="0" smtClean="0">
                <a:latin typeface="Times New Roman" pitchFamily="18" charset="0"/>
                <a:ea typeface="黑体" pitchFamily="2" charset="-122"/>
              </a:rPr>
              <a:t>个监督关系式来指示一位错码的</a:t>
            </a:r>
            <a:r>
              <a:rPr kumimoji="0" lang="en-US" altLang="zh-CN" sz="2800" u="sng" dirty="0" smtClean="0">
                <a:latin typeface="Times New Roman" pitchFamily="18" charset="0"/>
                <a:ea typeface="黑体" pitchFamily="2" charset="-122"/>
              </a:rPr>
              <a:t>n</a:t>
            </a:r>
            <a:r>
              <a:rPr kumimoji="0" lang="zh-CN" altLang="zh-CN" sz="2800" u="sng" dirty="0" smtClean="0">
                <a:latin typeface="Times New Roman" pitchFamily="18" charset="0"/>
                <a:ea typeface="黑体" pitchFamily="2" charset="-122"/>
              </a:rPr>
              <a:t>种可能位置，则要求：</a:t>
            </a:r>
            <a:endParaRPr kumimoji="0" lang="en-US" altLang="zh-CN" sz="2800" u="sng" dirty="0" smtClean="0">
              <a:latin typeface="Times New Roman" pitchFamily="18" charset="0"/>
              <a:ea typeface="黑体" pitchFamily="2" charset="-122"/>
            </a:endParaRPr>
          </a:p>
          <a:p>
            <a:pPr marL="381000" lvl="2" indent="0" eaLnBrk="1" hangingPunct="1">
              <a:lnSpc>
                <a:spcPct val="120000"/>
              </a:lnSpc>
              <a:spcBef>
                <a:spcPct val="0"/>
              </a:spcBef>
              <a:buClr>
                <a:schemeClr val="bg2"/>
              </a:buClr>
              <a:buSzTx/>
              <a:buFont typeface="Wingdings" pitchFamily="2" charset="2"/>
              <a:buChar char="v"/>
            </a:pPr>
            <a:r>
              <a:rPr lang="zh-CN" altLang="en-US" sz="2800" u="sng" dirty="0" smtClean="0">
                <a:latin typeface="Times New Roman" pitchFamily="18" charset="0"/>
                <a:ea typeface="黑体" pitchFamily="2" charset="-122"/>
              </a:rPr>
              <a:t>当</a:t>
            </a:r>
            <a:r>
              <a:rPr lang="zh-CN" altLang="zh-CN" sz="2800" b="1" u="sng" dirty="0" smtClean="0">
                <a:solidFill>
                  <a:srgbClr val="000099"/>
                </a:solidFill>
                <a:latin typeface="Times New Roman" pitchFamily="18" charset="0"/>
              </a:rPr>
              <a:t>2</a:t>
            </a:r>
            <a:r>
              <a:rPr lang="en-US" altLang="zh-CN" sz="2800" b="1" u="sng" baseline="30000" dirty="0" smtClean="0">
                <a:solidFill>
                  <a:srgbClr val="000099"/>
                </a:solidFill>
                <a:latin typeface="Times New Roman" pitchFamily="18" charset="0"/>
              </a:rPr>
              <a:t>r</a:t>
            </a:r>
            <a:r>
              <a:rPr lang="en-US" altLang="zh-CN" sz="2800" b="1" u="sng" dirty="0" smtClean="0">
                <a:solidFill>
                  <a:srgbClr val="000099"/>
                </a:solidFill>
                <a:latin typeface="Times New Roman" pitchFamily="18" charset="0"/>
              </a:rPr>
              <a:t>-1=n</a:t>
            </a:r>
            <a:r>
              <a:rPr kumimoji="0" lang="zh-CN" altLang="en-US" sz="2800" u="sng" dirty="0" smtClean="0">
                <a:latin typeface="Times New Roman" pitchFamily="18" charset="0"/>
                <a:ea typeface="黑体" pitchFamily="2" charset="-122"/>
              </a:rPr>
              <a:t>   </a:t>
            </a:r>
            <a:r>
              <a:rPr lang="zh-CN" altLang="en-US" sz="2800" u="sng" dirty="0" smtClean="0">
                <a:latin typeface="Times New Roman" pitchFamily="18" charset="0"/>
                <a:ea typeface="黑体" pitchFamily="2" charset="-122"/>
              </a:rPr>
              <a:t>时，此线性分组码就称为汉明码</a:t>
            </a:r>
            <a:endParaRPr kumimoji="0" lang="zh-CN" altLang="en-US" sz="2800" u="sng" dirty="0" smtClean="0">
              <a:latin typeface="Times New Roman" pitchFamily="18" charset="0"/>
              <a:ea typeface="黑体" pitchFamily="2" charset="-122"/>
            </a:endParaRPr>
          </a:p>
        </p:txBody>
      </p:sp>
      <p:sp>
        <p:nvSpPr>
          <p:cNvPr id="104452" name="Text Box 4"/>
          <p:cNvSpPr txBox="1">
            <a:spLocks noChangeArrowheads="1"/>
          </p:cNvSpPr>
          <p:nvPr/>
        </p:nvSpPr>
        <p:spPr bwMode="auto">
          <a:xfrm>
            <a:off x="533400" y="838200"/>
            <a:ext cx="5715000" cy="604838"/>
          </a:xfrm>
          <a:prstGeom prst="rect">
            <a:avLst/>
          </a:prstGeom>
          <a:noFill/>
          <a:ln w="9525">
            <a:noFill/>
            <a:miter lim="800000"/>
            <a:headEnd type="none" w="sm" len="sm"/>
            <a:tailEnd type="none" w="sm" len="sm"/>
          </a:ln>
        </p:spPr>
        <p:txBody>
          <a:bodyPr>
            <a:spAutoFit/>
          </a:bodyPr>
          <a:lstStyle/>
          <a:p>
            <a:pPr>
              <a:lnSpc>
                <a:spcPct val="120000"/>
              </a:lnSpc>
              <a:spcBef>
                <a:spcPct val="20000"/>
              </a:spcBef>
              <a:buClr>
                <a:srgbClr val="FF0000"/>
              </a:buClr>
              <a:buSzPct val="75000"/>
              <a:buFont typeface="Wingdings" pitchFamily="2" charset="2"/>
              <a:buNone/>
            </a:pPr>
            <a:r>
              <a:rPr kumimoji="0" lang="zh-CN" altLang="en-US" sz="2800">
                <a:latin typeface="Times New Roman" pitchFamily="18" charset="0"/>
                <a:ea typeface="黑体" pitchFamily="2" charset="-122"/>
              </a:rPr>
              <a:t>可以这样来考虑</a:t>
            </a:r>
          </a:p>
        </p:txBody>
      </p:sp>
      <p:sp>
        <p:nvSpPr>
          <p:cNvPr id="104453" name="Text Box 5"/>
          <p:cNvSpPr txBox="1">
            <a:spLocks noChangeArrowheads="1"/>
          </p:cNvSpPr>
          <p:nvPr/>
        </p:nvSpPr>
        <p:spPr bwMode="auto">
          <a:xfrm>
            <a:off x="1905000" y="5257801"/>
            <a:ext cx="5029200" cy="523220"/>
          </a:xfrm>
          <a:prstGeom prst="rect">
            <a:avLst/>
          </a:prstGeom>
          <a:solidFill>
            <a:schemeClr val="bg1"/>
          </a:solidFill>
          <a:ln w="9525">
            <a:noFill/>
            <a:miter lim="800000"/>
            <a:headEnd type="none" w="sm" len="sm"/>
            <a:tailEnd type="none" w="sm" len="sm"/>
          </a:ln>
        </p:spPr>
        <p:txBody>
          <a:bodyPr wrap="square">
            <a:spAutoFit/>
          </a:bodyPr>
          <a:lstStyle/>
          <a:p>
            <a:pPr eaLnBrk="0" hangingPunct="0">
              <a:spcBef>
                <a:spcPct val="50000"/>
              </a:spcBef>
            </a:pPr>
            <a:r>
              <a:rPr kumimoji="0" lang="zh-CN" altLang="zh-CN" sz="2800" b="1" dirty="0">
                <a:solidFill>
                  <a:srgbClr val="000099"/>
                </a:solidFill>
                <a:latin typeface="Times New Roman" pitchFamily="18" charset="0"/>
              </a:rPr>
              <a:t>2</a:t>
            </a:r>
            <a:r>
              <a:rPr kumimoji="0" lang="en-US" altLang="zh-CN" sz="2800" b="1" baseline="30000" dirty="0">
                <a:solidFill>
                  <a:srgbClr val="000099"/>
                </a:solidFill>
                <a:latin typeface="Times New Roman" pitchFamily="18" charset="0"/>
              </a:rPr>
              <a:t>r</a:t>
            </a:r>
            <a:r>
              <a:rPr kumimoji="0" lang="en-US" altLang="zh-CN" sz="2800" b="1" dirty="0">
                <a:solidFill>
                  <a:srgbClr val="000099"/>
                </a:solidFill>
                <a:latin typeface="Times New Roman" pitchFamily="18" charset="0"/>
              </a:rPr>
              <a:t>-1≥n   </a:t>
            </a:r>
            <a:r>
              <a:rPr kumimoji="0" lang="zh-CN" altLang="zh-CN" sz="2800" b="1" dirty="0">
                <a:solidFill>
                  <a:srgbClr val="000099"/>
                </a:solidFill>
                <a:latin typeface="Times New Roman" pitchFamily="18" charset="0"/>
              </a:rPr>
              <a:t>即2</a:t>
            </a:r>
            <a:r>
              <a:rPr kumimoji="0" lang="en-US" altLang="zh-CN" sz="2800" b="1" baseline="30000" dirty="0">
                <a:solidFill>
                  <a:srgbClr val="000099"/>
                </a:solidFill>
                <a:latin typeface="Times New Roman" pitchFamily="18" charset="0"/>
              </a:rPr>
              <a:t>r </a:t>
            </a:r>
            <a:r>
              <a:rPr kumimoji="0" lang="en-US" altLang="zh-CN" sz="2800" b="1" dirty="0">
                <a:solidFill>
                  <a:srgbClr val="000099"/>
                </a:solidFill>
                <a:latin typeface="Times New Roman" pitchFamily="18" charset="0"/>
              </a:rPr>
              <a:t>≥k+r+1          </a:t>
            </a:r>
            <a:r>
              <a:rPr kumimoji="0" lang="zh-CN" altLang="en-US" sz="2800" b="1" dirty="0" smtClean="0">
                <a:solidFill>
                  <a:srgbClr val="000099"/>
                </a:solidFill>
                <a:latin typeface="Times New Roman" pitchFamily="18" charset="0"/>
              </a:rPr>
              <a:t>（</a:t>
            </a:r>
            <a:r>
              <a:rPr kumimoji="0" lang="en-US" altLang="zh-CN" sz="2800" b="1" dirty="0" smtClean="0">
                <a:solidFill>
                  <a:srgbClr val="000099"/>
                </a:solidFill>
                <a:latin typeface="Times New Roman" pitchFamily="18" charset="0"/>
              </a:rPr>
              <a:t>2</a:t>
            </a:r>
            <a:r>
              <a:rPr kumimoji="0" lang="zh-CN" altLang="en-US" sz="2800" b="1" dirty="0">
                <a:solidFill>
                  <a:srgbClr val="000099"/>
                </a:solidFill>
                <a:latin typeface="Times New Roman" pitchFamily="18" charset="0"/>
              </a:rPr>
              <a:t>）</a:t>
            </a:r>
          </a:p>
        </p:txBody>
      </p:sp>
      <p:sp>
        <p:nvSpPr>
          <p:cNvPr id="8" name="Text Box 26"/>
          <p:cNvSpPr txBox="1">
            <a:spLocks noChangeArrowheads="1"/>
          </p:cNvSpPr>
          <p:nvPr/>
        </p:nvSpPr>
        <p:spPr bwMode="auto">
          <a:xfrm>
            <a:off x="6019800" y="240268"/>
            <a:ext cx="2895600" cy="369332"/>
          </a:xfrm>
          <a:prstGeom prst="rect">
            <a:avLst/>
          </a:prstGeom>
          <a:noFill/>
          <a:ln w="9525">
            <a:noFill/>
            <a:miter lim="800000"/>
            <a:headEnd/>
            <a:tailEnd/>
          </a:ln>
        </p:spPr>
        <p:txBody>
          <a:bodyPr wrap="square">
            <a:spAutoFit/>
          </a:bodyPr>
          <a:lstStyle/>
          <a:p>
            <a:r>
              <a:rPr lang="en-US" altLang="zh-CN" b="1" dirty="0" smtClean="0">
                <a:solidFill>
                  <a:schemeClr val="bg1">
                    <a:lumMod val="95000"/>
                  </a:schemeClr>
                </a:solidFill>
              </a:rPr>
              <a:t>《</a:t>
            </a:r>
            <a:r>
              <a:rPr lang="zh-CN" altLang="en-US" b="1" dirty="0" smtClean="0">
                <a:solidFill>
                  <a:schemeClr val="bg1">
                    <a:lumMod val="95000"/>
                  </a:schemeClr>
                </a:solidFill>
              </a:rPr>
              <a:t>通信系统设计与应用</a:t>
            </a:r>
            <a:r>
              <a:rPr lang="en-US" altLang="zh-CN" b="1" dirty="0" smtClean="0">
                <a:solidFill>
                  <a:schemeClr val="bg1">
                    <a:lumMod val="95000"/>
                  </a:schemeClr>
                </a:solidFill>
              </a:rPr>
              <a:t>》</a:t>
            </a:r>
            <a:endParaRPr lang="zh-CN" altLang="en-US" b="1" dirty="0">
              <a:solidFill>
                <a:schemeClr val="bg1">
                  <a:lumMod val="95000"/>
                </a:schemeClr>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slide(fromLeft)">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mph" presetSubtype="0" fill="hold" grpId="0" nodeType="clickEffect">
                                  <p:stCondLst>
                                    <p:cond delay="0"/>
                                  </p:stCondLst>
                                  <p:childTnLst>
                                    <p:animClr clrSpc="hsl" dir="cw">
                                      <p:cBhvr override="childStyle">
                                        <p:cTn id="11" dur="500" fill="hold"/>
                                        <p:tgtEl>
                                          <p:spTgt spid="104453"/>
                                        </p:tgtEl>
                                        <p:attrNameLst>
                                          <p:attrName>style.color</p:attrName>
                                        </p:attrNameLst>
                                      </p:cBhvr>
                                      <p:by>
                                        <p:hsl h="-7200000" s="0" l="0"/>
                                      </p:by>
                                    </p:animClr>
                                    <p:animClr clrSpc="hsl" dir="cw">
                                      <p:cBhvr>
                                        <p:cTn id="12" dur="500" fill="hold"/>
                                        <p:tgtEl>
                                          <p:spTgt spid="104453"/>
                                        </p:tgtEl>
                                        <p:attrNameLst>
                                          <p:attrName>fillcolor</p:attrName>
                                        </p:attrNameLst>
                                      </p:cBhvr>
                                      <p:by>
                                        <p:hsl h="-7200000" s="0" l="0"/>
                                      </p:by>
                                    </p:animClr>
                                    <p:animClr clrSpc="hsl" dir="cw">
                                      <p:cBhvr>
                                        <p:cTn id="13" dur="500" fill="hold"/>
                                        <p:tgtEl>
                                          <p:spTgt spid="104453"/>
                                        </p:tgtEl>
                                        <p:attrNameLst>
                                          <p:attrName>stroke.color</p:attrName>
                                        </p:attrNameLst>
                                      </p:cBhvr>
                                      <p:by>
                                        <p:hsl h="-7200000" s="0" l="0"/>
                                      </p:by>
                                    </p:animClr>
                                    <p:set>
                                      <p:cBhvr>
                                        <p:cTn id="14" dur="500" fill="hold"/>
                                        <p:tgtEl>
                                          <p:spTgt spid="104453"/>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453" grpId="0" animBg="1"/>
      <p:bldP spid="8" grpId="0" autoUpdateAnimBg="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5" name="Rectangle 3"/>
          <p:cNvSpPr>
            <a:spLocks noGrp="1" noChangeArrowheads="1"/>
          </p:cNvSpPr>
          <p:nvPr>
            <p:ph type="body" idx="1"/>
          </p:nvPr>
        </p:nvSpPr>
        <p:spPr>
          <a:xfrm>
            <a:off x="457200" y="2819400"/>
            <a:ext cx="8305800" cy="3200400"/>
          </a:xfrm>
        </p:spPr>
        <p:txBody>
          <a:bodyPr/>
          <a:lstStyle/>
          <a:p>
            <a:pPr marL="381000" lvl="2" indent="0" eaLnBrk="1" hangingPunct="1">
              <a:lnSpc>
                <a:spcPct val="90000"/>
              </a:lnSpc>
              <a:buFont typeface="Wingdings" pitchFamily="2" charset="2"/>
              <a:buNone/>
            </a:pPr>
            <a:r>
              <a:rPr lang="zh-CN" altLang="zh-CN" sz="2800" dirty="0" smtClean="0">
                <a:latin typeface="Times New Roman" pitchFamily="18" charset="0"/>
                <a:ea typeface="黑体" pitchFamily="2" charset="-122"/>
              </a:rPr>
              <a:t>欲纠正一位错码，由</a:t>
            </a:r>
            <a:r>
              <a:rPr lang="zh-CN" altLang="zh-CN" sz="2800" dirty="0" smtClean="0">
                <a:latin typeface="Times New Roman" pitchFamily="18" charset="0"/>
                <a:ea typeface="黑体" pitchFamily="2" charset="-122"/>
                <a:hlinkClick r:id="rId2" action="ppaction://hlinksldjump"/>
              </a:rPr>
              <a:t>（2）</a:t>
            </a:r>
            <a:r>
              <a:rPr lang="zh-CN" altLang="zh-CN" sz="2800" dirty="0" smtClean="0">
                <a:latin typeface="Times New Roman" pitchFamily="18" charset="0"/>
                <a:ea typeface="黑体" pitchFamily="2" charset="-122"/>
              </a:rPr>
              <a:t>式知</a:t>
            </a:r>
            <a:r>
              <a:rPr lang="en-US" altLang="zh-CN" sz="2800" dirty="0" smtClean="0">
                <a:latin typeface="Times New Roman" pitchFamily="18" charset="0"/>
                <a:ea typeface="黑体" pitchFamily="2" charset="-122"/>
              </a:rPr>
              <a:t>r ≥3</a:t>
            </a:r>
            <a:r>
              <a:rPr lang="zh-CN" altLang="en-US" sz="2800" dirty="0" smtClean="0">
                <a:latin typeface="Times New Roman" pitchFamily="18" charset="0"/>
                <a:ea typeface="黑体" pitchFamily="2" charset="-122"/>
              </a:rPr>
              <a:t>。</a:t>
            </a:r>
            <a:r>
              <a:rPr lang="zh-CN" altLang="zh-CN" sz="2800" dirty="0" smtClean="0">
                <a:latin typeface="Times New Roman" pitchFamily="18" charset="0"/>
                <a:ea typeface="黑体" pitchFamily="2" charset="-122"/>
              </a:rPr>
              <a:t>取</a:t>
            </a:r>
            <a:r>
              <a:rPr lang="en-US" altLang="zh-CN" sz="2800" dirty="0" smtClean="0">
                <a:latin typeface="Times New Roman" pitchFamily="18" charset="0"/>
                <a:ea typeface="黑体" pitchFamily="2" charset="-122"/>
              </a:rPr>
              <a:t>r=3</a:t>
            </a:r>
            <a:r>
              <a:rPr lang="zh-CN" altLang="en-US" sz="2800" dirty="0" smtClean="0">
                <a:latin typeface="Times New Roman" pitchFamily="18" charset="0"/>
                <a:ea typeface="黑体" pitchFamily="2" charset="-122"/>
              </a:rPr>
              <a:t>，</a:t>
            </a:r>
            <a:r>
              <a:rPr lang="zh-CN" altLang="zh-CN" sz="2800" dirty="0" smtClean="0">
                <a:latin typeface="Times New Roman" pitchFamily="18" charset="0"/>
                <a:ea typeface="黑体" pitchFamily="2" charset="-122"/>
              </a:rPr>
              <a:t>则</a:t>
            </a:r>
            <a:r>
              <a:rPr lang="en-US" altLang="zh-CN" sz="2800" dirty="0" smtClean="0">
                <a:latin typeface="Times New Roman" pitchFamily="18" charset="0"/>
                <a:ea typeface="黑体" pitchFamily="2" charset="-122"/>
              </a:rPr>
              <a:t>n=</a:t>
            </a:r>
            <a:r>
              <a:rPr lang="en-US" altLang="zh-CN" sz="2800" dirty="0" err="1" smtClean="0">
                <a:latin typeface="Times New Roman" pitchFamily="18" charset="0"/>
                <a:ea typeface="黑体" pitchFamily="2" charset="-122"/>
              </a:rPr>
              <a:t>k+r</a:t>
            </a:r>
            <a:r>
              <a:rPr lang="en-US" altLang="zh-CN" sz="2800" dirty="0" smtClean="0">
                <a:latin typeface="Times New Roman" pitchFamily="18" charset="0"/>
                <a:ea typeface="黑体" pitchFamily="2" charset="-122"/>
              </a:rPr>
              <a:t>=7</a:t>
            </a:r>
          </a:p>
          <a:p>
            <a:pPr marL="381000" lvl="2" indent="0" eaLnBrk="1" hangingPunct="1">
              <a:lnSpc>
                <a:spcPct val="120000"/>
              </a:lnSpc>
              <a:buFont typeface="Wingdings" pitchFamily="2" charset="2"/>
              <a:buNone/>
            </a:pPr>
            <a:r>
              <a:rPr lang="zh-CN" altLang="zh-CN" sz="2800" dirty="0" smtClean="0">
                <a:latin typeface="Times New Roman" pitchFamily="18" charset="0"/>
                <a:ea typeface="黑体" pitchFamily="2" charset="-122"/>
              </a:rPr>
              <a:t>设7位码元为：</a:t>
            </a:r>
            <a:r>
              <a:rPr lang="en-US" altLang="zh-CN" sz="2800" dirty="0" smtClean="0">
                <a:latin typeface="Times New Roman" pitchFamily="18" charset="0"/>
                <a:ea typeface="黑体" pitchFamily="2" charset="-122"/>
              </a:rPr>
              <a:t>a</a:t>
            </a:r>
            <a:r>
              <a:rPr lang="en-US" altLang="zh-CN" sz="2800" baseline="-25000" dirty="0" smtClean="0">
                <a:latin typeface="Times New Roman" pitchFamily="18" charset="0"/>
                <a:ea typeface="黑体" pitchFamily="2" charset="-122"/>
              </a:rPr>
              <a:t>6</a:t>
            </a:r>
            <a:r>
              <a:rPr lang="en-US" altLang="zh-CN" sz="2800" dirty="0" smtClean="0">
                <a:latin typeface="Times New Roman" pitchFamily="18" charset="0"/>
                <a:ea typeface="黑体" pitchFamily="2" charset="-122"/>
              </a:rPr>
              <a:t>a</a:t>
            </a:r>
            <a:r>
              <a:rPr lang="en-US" altLang="zh-CN" sz="2800" baseline="-25000" dirty="0" smtClean="0">
                <a:latin typeface="Times New Roman" pitchFamily="18" charset="0"/>
                <a:ea typeface="黑体" pitchFamily="2" charset="-122"/>
              </a:rPr>
              <a:t>5</a:t>
            </a:r>
            <a:r>
              <a:rPr lang="en-US" altLang="zh-CN" sz="2800" dirty="0" smtClean="0">
                <a:latin typeface="Times New Roman" pitchFamily="18" charset="0"/>
                <a:ea typeface="黑体" pitchFamily="2" charset="-122"/>
              </a:rPr>
              <a:t> </a:t>
            </a:r>
            <a:r>
              <a:rPr lang="en-US" altLang="zh-CN" sz="2800" baseline="30000" dirty="0" smtClean="0">
                <a:latin typeface="Times New Roman" pitchFamily="18" charset="0"/>
                <a:ea typeface="黑体" pitchFamily="2" charset="-122"/>
              </a:rPr>
              <a:t>……</a:t>
            </a:r>
            <a:r>
              <a:rPr lang="en-US" altLang="zh-CN" sz="2800" dirty="0" smtClean="0">
                <a:latin typeface="Times New Roman" pitchFamily="18" charset="0"/>
                <a:ea typeface="黑体" pitchFamily="2" charset="-122"/>
              </a:rPr>
              <a:t>a</a:t>
            </a:r>
            <a:r>
              <a:rPr lang="en-US" altLang="zh-CN" sz="2800" baseline="-25000" dirty="0" smtClean="0">
                <a:latin typeface="Times New Roman" pitchFamily="18" charset="0"/>
                <a:ea typeface="黑体" pitchFamily="2" charset="-122"/>
              </a:rPr>
              <a:t>0</a:t>
            </a:r>
            <a:r>
              <a:rPr lang="zh-CN" altLang="en-US" sz="2800" dirty="0" smtClean="0">
                <a:latin typeface="Times New Roman" pitchFamily="18" charset="0"/>
                <a:ea typeface="黑体" pitchFamily="2" charset="-122"/>
              </a:rPr>
              <a:t>；</a:t>
            </a:r>
          </a:p>
          <a:p>
            <a:pPr marL="381000" lvl="2" indent="0" eaLnBrk="1" hangingPunct="1">
              <a:lnSpc>
                <a:spcPct val="120000"/>
              </a:lnSpc>
              <a:buFont typeface="Wingdings" pitchFamily="2" charset="2"/>
              <a:buNone/>
            </a:pPr>
            <a:r>
              <a:rPr lang="zh-CN" altLang="zh-CN" sz="2800" dirty="0" smtClean="0">
                <a:latin typeface="Times New Roman" pitchFamily="18" charset="0"/>
                <a:ea typeface="黑体" pitchFamily="2" charset="-122"/>
              </a:rPr>
              <a:t>三个伴随式：</a:t>
            </a:r>
            <a:r>
              <a:rPr lang="en-US" altLang="zh-CN" sz="2800" dirty="0" smtClean="0">
                <a:latin typeface="Times New Roman" pitchFamily="18" charset="0"/>
                <a:ea typeface="黑体" pitchFamily="2" charset="-122"/>
              </a:rPr>
              <a:t>S</a:t>
            </a:r>
            <a:r>
              <a:rPr lang="en-US" altLang="zh-CN" sz="2800" baseline="-25000" dirty="0" smtClean="0">
                <a:latin typeface="Times New Roman" pitchFamily="18" charset="0"/>
                <a:ea typeface="黑体" pitchFamily="2" charset="-122"/>
              </a:rPr>
              <a:t>1</a:t>
            </a:r>
            <a:r>
              <a:rPr lang="zh-CN" altLang="en-US" sz="2800" baseline="-25000" dirty="0" smtClean="0">
                <a:latin typeface="Times New Roman" pitchFamily="18" charset="0"/>
                <a:ea typeface="黑体" pitchFamily="2" charset="-122"/>
              </a:rPr>
              <a:t>、</a:t>
            </a:r>
            <a:r>
              <a:rPr lang="en-US" altLang="zh-CN" sz="2800" dirty="0" smtClean="0">
                <a:latin typeface="Times New Roman" pitchFamily="18" charset="0"/>
                <a:ea typeface="黑体" pitchFamily="2" charset="-122"/>
              </a:rPr>
              <a:t>S</a:t>
            </a:r>
            <a:r>
              <a:rPr lang="en-US" altLang="zh-CN" sz="2800" baseline="-25000" dirty="0" smtClean="0">
                <a:latin typeface="Times New Roman" pitchFamily="18" charset="0"/>
                <a:ea typeface="黑体" pitchFamily="2" charset="-122"/>
              </a:rPr>
              <a:t>2</a:t>
            </a:r>
            <a:r>
              <a:rPr lang="zh-CN" altLang="en-US" sz="2800" baseline="-25000" dirty="0" smtClean="0">
                <a:latin typeface="Times New Roman" pitchFamily="18" charset="0"/>
                <a:ea typeface="黑体" pitchFamily="2" charset="-122"/>
              </a:rPr>
              <a:t>、</a:t>
            </a:r>
            <a:r>
              <a:rPr lang="en-US" altLang="zh-CN" sz="2800" dirty="0" smtClean="0">
                <a:latin typeface="Times New Roman" pitchFamily="18" charset="0"/>
                <a:ea typeface="黑体" pitchFamily="2" charset="-122"/>
              </a:rPr>
              <a:t>S</a:t>
            </a:r>
            <a:r>
              <a:rPr lang="en-US" altLang="zh-CN" sz="2800" baseline="-25000" dirty="0" smtClean="0">
                <a:latin typeface="Times New Roman" pitchFamily="18" charset="0"/>
                <a:ea typeface="黑体" pitchFamily="2" charset="-122"/>
              </a:rPr>
              <a:t>3</a:t>
            </a:r>
            <a:r>
              <a:rPr lang="zh-CN" altLang="en-US" sz="2800" dirty="0" smtClean="0">
                <a:latin typeface="Times New Roman" pitchFamily="18" charset="0"/>
                <a:ea typeface="黑体" pitchFamily="2" charset="-122"/>
              </a:rPr>
              <a:t>；</a:t>
            </a:r>
          </a:p>
          <a:p>
            <a:pPr marL="381000" lvl="2" indent="0" eaLnBrk="1" hangingPunct="1">
              <a:lnSpc>
                <a:spcPct val="120000"/>
              </a:lnSpc>
              <a:buFont typeface="Wingdings" pitchFamily="2" charset="2"/>
              <a:buNone/>
            </a:pPr>
            <a:r>
              <a:rPr lang="zh-CN" altLang="zh-CN" sz="2800" dirty="0" smtClean="0">
                <a:latin typeface="Times New Roman" pitchFamily="18" charset="0"/>
                <a:ea typeface="黑体" pitchFamily="2" charset="-122"/>
              </a:rPr>
              <a:t>可规定</a:t>
            </a:r>
            <a:r>
              <a:rPr lang="en-US" altLang="zh-CN" sz="2800" dirty="0" smtClean="0">
                <a:latin typeface="Times New Roman" pitchFamily="18" charset="0"/>
                <a:ea typeface="黑体" pitchFamily="2" charset="-122"/>
              </a:rPr>
              <a:t>S</a:t>
            </a:r>
            <a:r>
              <a:rPr lang="en-US" altLang="zh-CN" sz="2800" baseline="-25000" dirty="0" smtClean="0">
                <a:latin typeface="Times New Roman" pitchFamily="18" charset="0"/>
                <a:ea typeface="黑体" pitchFamily="2" charset="-122"/>
              </a:rPr>
              <a:t>1</a:t>
            </a:r>
            <a:r>
              <a:rPr lang="en-US" altLang="zh-CN" sz="2800" dirty="0" smtClean="0">
                <a:latin typeface="Times New Roman" pitchFamily="18" charset="0"/>
                <a:ea typeface="黑体" pitchFamily="2" charset="-122"/>
              </a:rPr>
              <a:t>S</a:t>
            </a:r>
            <a:r>
              <a:rPr lang="en-US" altLang="zh-CN" sz="2800" baseline="-25000" dirty="0" smtClean="0">
                <a:latin typeface="Times New Roman" pitchFamily="18" charset="0"/>
                <a:ea typeface="黑体" pitchFamily="2" charset="-122"/>
              </a:rPr>
              <a:t>2</a:t>
            </a:r>
            <a:r>
              <a:rPr lang="en-US" altLang="zh-CN" sz="2800" dirty="0" smtClean="0">
                <a:latin typeface="Times New Roman" pitchFamily="18" charset="0"/>
                <a:ea typeface="黑体" pitchFamily="2" charset="-122"/>
              </a:rPr>
              <a:t>S</a:t>
            </a:r>
            <a:r>
              <a:rPr lang="en-US" altLang="zh-CN" sz="2800" baseline="-25000" dirty="0" smtClean="0">
                <a:latin typeface="Times New Roman" pitchFamily="18" charset="0"/>
                <a:ea typeface="黑体" pitchFamily="2" charset="-122"/>
              </a:rPr>
              <a:t>3</a:t>
            </a:r>
            <a:r>
              <a:rPr lang="zh-CN" altLang="zh-CN" sz="2800" dirty="0" smtClean="0">
                <a:latin typeface="Times New Roman" pitchFamily="18" charset="0"/>
                <a:ea typeface="黑体" pitchFamily="2" charset="-122"/>
              </a:rPr>
              <a:t>的八种组合与一位错码的对应关系（也可规定为另一种对应关系）：</a:t>
            </a:r>
          </a:p>
          <a:p>
            <a:pPr marL="0" indent="0" eaLnBrk="1" hangingPunct="1">
              <a:lnSpc>
                <a:spcPct val="90000"/>
              </a:lnSpc>
              <a:buFont typeface="Wingdings" pitchFamily="2" charset="2"/>
              <a:buNone/>
            </a:pPr>
            <a:endParaRPr lang="en-US" altLang="zh-CN" sz="2800" dirty="0" smtClean="0">
              <a:latin typeface="Times New Roman" pitchFamily="18" charset="0"/>
              <a:ea typeface="黑体" pitchFamily="2" charset="-122"/>
            </a:endParaRPr>
          </a:p>
        </p:txBody>
      </p:sp>
      <p:sp>
        <p:nvSpPr>
          <p:cNvPr id="105476" name="Text Box 5"/>
          <p:cNvSpPr txBox="1">
            <a:spLocks noChangeArrowheads="1"/>
          </p:cNvSpPr>
          <p:nvPr/>
        </p:nvSpPr>
        <p:spPr bwMode="auto">
          <a:xfrm>
            <a:off x="381000" y="1828800"/>
            <a:ext cx="8763000" cy="523220"/>
          </a:xfrm>
          <a:prstGeom prst="rect">
            <a:avLst/>
          </a:prstGeom>
          <a:solidFill>
            <a:srgbClr val="000099"/>
          </a:solidFill>
          <a:ln w="9525">
            <a:noFill/>
            <a:miter lim="800000"/>
            <a:headEnd type="none" w="sm" len="sm"/>
            <a:tailEnd type="none" w="sm" len="sm"/>
          </a:ln>
        </p:spPr>
        <p:txBody>
          <a:bodyPr>
            <a:spAutoFit/>
          </a:bodyPr>
          <a:lstStyle/>
          <a:p>
            <a:pPr marL="190500" lvl="1">
              <a:spcBef>
                <a:spcPct val="20000"/>
              </a:spcBef>
              <a:buClr>
                <a:schemeClr val="tx1"/>
              </a:buClr>
              <a:buSzPct val="75000"/>
              <a:buFont typeface="Wingdings" pitchFamily="2" charset="2"/>
              <a:buNone/>
            </a:pPr>
            <a:r>
              <a:rPr kumimoji="0" lang="zh-CN" altLang="zh-CN" sz="2800" b="1" dirty="0">
                <a:solidFill>
                  <a:schemeClr val="bg1"/>
                </a:solidFill>
                <a:latin typeface="Times New Roman" pitchFamily="18" charset="0"/>
                <a:ea typeface="楷体_GB2312" pitchFamily="49" charset="-122"/>
              </a:rPr>
              <a:t>构造一（</a:t>
            </a:r>
            <a:r>
              <a:rPr kumimoji="0" lang="en-US" altLang="zh-CN" sz="2800" b="1" dirty="0">
                <a:solidFill>
                  <a:schemeClr val="bg1"/>
                </a:solidFill>
                <a:latin typeface="Times New Roman" pitchFamily="18" charset="0"/>
                <a:ea typeface="楷体_GB2312" pitchFamily="49" charset="-122"/>
              </a:rPr>
              <a:t>n</a:t>
            </a:r>
            <a:r>
              <a:rPr kumimoji="0" lang="zh-CN" altLang="en-US" sz="2800" b="1" dirty="0">
                <a:solidFill>
                  <a:schemeClr val="bg1"/>
                </a:solidFill>
                <a:latin typeface="Times New Roman" pitchFamily="18" charset="0"/>
                <a:ea typeface="楷体_GB2312" pitchFamily="49" charset="-122"/>
              </a:rPr>
              <a:t>，</a:t>
            </a:r>
            <a:r>
              <a:rPr kumimoji="0" lang="en-US" altLang="zh-CN" sz="2800" b="1" dirty="0">
                <a:solidFill>
                  <a:schemeClr val="bg1"/>
                </a:solidFill>
                <a:latin typeface="Times New Roman" pitchFamily="18" charset="0"/>
                <a:ea typeface="楷体_GB2312" pitchFamily="49" charset="-122"/>
              </a:rPr>
              <a:t>k</a:t>
            </a:r>
            <a:r>
              <a:rPr kumimoji="0" lang="en-US" altLang="zh-CN" sz="2800" b="1" dirty="0" smtClean="0">
                <a:solidFill>
                  <a:schemeClr val="bg1"/>
                </a:solidFill>
                <a:latin typeface="Times New Roman" pitchFamily="18" charset="0"/>
                <a:ea typeface="楷体_GB2312" pitchFamily="49" charset="-122"/>
              </a:rPr>
              <a:t>)</a:t>
            </a:r>
            <a:r>
              <a:rPr kumimoji="0" lang="zh-CN" altLang="en-US" sz="2800" b="1" dirty="0" smtClean="0">
                <a:solidFill>
                  <a:schemeClr val="bg1"/>
                </a:solidFill>
                <a:latin typeface="Times New Roman" pitchFamily="18" charset="0"/>
                <a:ea typeface="楷体_GB2312" pitchFamily="49" charset="-122"/>
              </a:rPr>
              <a:t>汉明</a:t>
            </a:r>
            <a:r>
              <a:rPr kumimoji="0" lang="zh-CN" altLang="zh-CN" sz="2800" b="1" dirty="0" smtClean="0">
                <a:solidFill>
                  <a:schemeClr val="bg1"/>
                </a:solidFill>
                <a:latin typeface="Times New Roman" pitchFamily="18" charset="0"/>
                <a:ea typeface="楷体_GB2312" pitchFamily="49" charset="-122"/>
              </a:rPr>
              <a:t>码</a:t>
            </a:r>
            <a:r>
              <a:rPr kumimoji="0" lang="zh-CN" altLang="zh-CN" sz="2800" b="1" dirty="0">
                <a:solidFill>
                  <a:schemeClr val="bg1"/>
                </a:solidFill>
                <a:latin typeface="Times New Roman" pitchFamily="18" charset="0"/>
                <a:ea typeface="楷体_GB2312" pitchFamily="49" charset="-122"/>
              </a:rPr>
              <a:t>，</a:t>
            </a:r>
            <a:r>
              <a:rPr kumimoji="0" lang="en-US" altLang="zh-CN" sz="2800" b="1" dirty="0">
                <a:solidFill>
                  <a:schemeClr val="bg1"/>
                </a:solidFill>
                <a:latin typeface="Times New Roman" pitchFamily="18" charset="0"/>
                <a:ea typeface="楷体_GB2312" pitchFamily="49" charset="-122"/>
              </a:rPr>
              <a:t>k=4</a:t>
            </a:r>
            <a:r>
              <a:rPr kumimoji="0" lang="zh-CN" altLang="zh-CN" sz="2800" b="1" dirty="0">
                <a:solidFill>
                  <a:schemeClr val="bg1"/>
                </a:solidFill>
                <a:latin typeface="Times New Roman" pitchFamily="18" charset="0"/>
                <a:ea typeface="楷体_GB2312" pitchFamily="49" charset="-122"/>
              </a:rPr>
              <a:t>并能纠正一位错码</a:t>
            </a:r>
            <a:endParaRPr kumimoji="0" lang="zh-CN" altLang="en-US" sz="2800" b="1" dirty="0">
              <a:solidFill>
                <a:schemeClr val="bg1"/>
              </a:solidFill>
              <a:latin typeface="Times New Roman" pitchFamily="18" charset="0"/>
              <a:ea typeface="楷体_GB2312" pitchFamily="49" charset="-122"/>
            </a:endParaRPr>
          </a:p>
        </p:txBody>
      </p:sp>
      <p:sp>
        <p:nvSpPr>
          <p:cNvPr id="105477" name="Text Box 6"/>
          <p:cNvSpPr txBox="1">
            <a:spLocks noChangeArrowheads="1"/>
          </p:cNvSpPr>
          <p:nvPr/>
        </p:nvSpPr>
        <p:spPr bwMode="auto">
          <a:xfrm>
            <a:off x="457200" y="1143000"/>
            <a:ext cx="4724400" cy="579438"/>
          </a:xfrm>
          <a:prstGeom prst="rect">
            <a:avLst/>
          </a:prstGeom>
          <a:noFill/>
          <a:ln w="9525">
            <a:noFill/>
            <a:miter lim="800000"/>
            <a:headEnd type="none" w="sm" len="sm"/>
            <a:tailEnd type="none" w="sm" len="sm"/>
          </a:ln>
        </p:spPr>
        <p:txBody>
          <a:bodyPr anchor="b"/>
          <a:lstStyle/>
          <a:p>
            <a:pPr marL="0" lvl="1"/>
            <a:r>
              <a:rPr lang="en-US" altLang="zh-CN" sz="2800" b="1" dirty="0">
                <a:ea typeface="黑体" pitchFamily="2" charset="-122"/>
              </a:rPr>
              <a:t>(2) </a:t>
            </a:r>
            <a:r>
              <a:rPr lang="zh-CN" altLang="en-US" sz="2800" b="1" dirty="0">
                <a:ea typeface="黑体" pitchFamily="2" charset="-122"/>
              </a:rPr>
              <a:t>汉明码的构造</a:t>
            </a:r>
          </a:p>
        </p:txBody>
      </p:sp>
      <p:sp>
        <p:nvSpPr>
          <p:cNvPr id="7" name="Text Box 26"/>
          <p:cNvSpPr txBox="1">
            <a:spLocks noChangeArrowheads="1"/>
          </p:cNvSpPr>
          <p:nvPr/>
        </p:nvSpPr>
        <p:spPr bwMode="auto">
          <a:xfrm>
            <a:off x="6096000" y="178526"/>
            <a:ext cx="2895600" cy="369332"/>
          </a:xfrm>
          <a:prstGeom prst="rect">
            <a:avLst/>
          </a:prstGeom>
          <a:noFill/>
          <a:ln w="9525">
            <a:noFill/>
            <a:miter lim="800000"/>
            <a:headEnd/>
            <a:tailEnd/>
          </a:ln>
        </p:spPr>
        <p:txBody>
          <a:bodyPr wrap="square">
            <a:spAutoFit/>
          </a:bodyPr>
          <a:lstStyle/>
          <a:p>
            <a:r>
              <a:rPr lang="en-US" altLang="zh-CN" b="1" dirty="0" smtClean="0">
                <a:solidFill>
                  <a:schemeClr val="bg1">
                    <a:lumMod val="95000"/>
                  </a:schemeClr>
                </a:solidFill>
              </a:rPr>
              <a:t>《</a:t>
            </a:r>
            <a:r>
              <a:rPr lang="zh-CN" altLang="en-US" b="1" dirty="0" smtClean="0">
                <a:solidFill>
                  <a:schemeClr val="bg1">
                    <a:lumMod val="95000"/>
                  </a:schemeClr>
                </a:solidFill>
              </a:rPr>
              <a:t>通信系统设计与应用</a:t>
            </a:r>
            <a:r>
              <a:rPr lang="en-US" altLang="zh-CN" b="1" dirty="0" smtClean="0">
                <a:solidFill>
                  <a:schemeClr val="bg1">
                    <a:lumMod val="95000"/>
                  </a:schemeClr>
                </a:solidFill>
              </a:rPr>
              <a:t>》</a:t>
            </a:r>
            <a:endParaRPr lang="zh-CN" altLang="en-US" b="1" dirty="0">
              <a:solidFill>
                <a:schemeClr val="bg1">
                  <a:lumMod val="95000"/>
                </a:schemeClr>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slide(fromLeft)">
                                      <p:cBhvr>
                                        <p:cTn id="7" dur="500"/>
                                        <p:tgtEl>
                                          <p:spTgt spid="7"/>
                                        </p:tgtEl>
                                      </p:cBhvr>
                                    </p:animEffect>
                                  </p:childTnLst>
                                </p:cTn>
                              </p:par>
                            </p:childTnLst>
                          </p:cTn>
                        </p:par>
                        <p:par>
                          <p:cTn id="8" fill="hold">
                            <p:stCondLst>
                              <p:cond delay="500"/>
                            </p:stCondLst>
                            <p:childTnLst>
                              <p:par>
                                <p:cTn id="9" presetID="26" presetClass="entr" presetSubtype="0" fill="hold" grpId="0" nodeType="afterEffect">
                                  <p:stCondLst>
                                    <p:cond delay="0"/>
                                  </p:stCondLst>
                                  <p:childTnLst>
                                    <p:set>
                                      <p:cBhvr>
                                        <p:cTn id="10" dur="1" fill="hold">
                                          <p:stCondLst>
                                            <p:cond delay="0"/>
                                          </p:stCondLst>
                                        </p:cTn>
                                        <p:tgtEl>
                                          <p:spTgt spid="105477"/>
                                        </p:tgtEl>
                                        <p:attrNameLst>
                                          <p:attrName>style.visibility</p:attrName>
                                        </p:attrNameLst>
                                      </p:cBhvr>
                                      <p:to>
                                        <p:strVal val="visible"/>
                                      </p:to>
                                    </p:set>
                                    <p:animEffect transition="in" filter="wipe(down)">
                                      <p:cBhvr>
                                        <p:cTn id="11" dur="580">
                                          <p:stCondLst>
                                            <p:cond delay="0"/>
                                          </p:stCondLst>
                                        </p:cTn>
                                        <p:tgtEl>
                                          <p:spTgt spid="105477"/>
                                        </p:tgtEl>
                                      </p:cBhvr>
                                    </p:animEffect>
                                    <p:anim calcmode="lin" valueType="num">
                                      <p:cBhvr>
                                        <p:cTn id="12" dur="1822" tmFilter="0,0; 0.14,0.36; 0.43,0.73; 0.71,0.91; 1.0,1.0">
                                          <p:stCondLst>
                                            <p:cond delay="0"/>
                                          </p:stCondLst>
                                        </p:cTn>
                                        <p:tgtEl>
                                          <p:spTgt spid="105477"/>
                                        </p:tgtEl>
                                        <p:attrNameLst>
                                          <p:attrName>ppt_x</p:attrName>
                                        </p:attrNameLst>
                                      </p:cBhvr>
                                      <p:tavLst>
                                        <p:tav tm="0">
                                          <p:val>
                                            <p:strVal val="#ppt_x-0.25"/>
                                          </p:val>
                                        </p:tav>
                                        <p:tav tm="100000">
                                          <p:val>
                                            <p:strVal val="#ppt_x"/>
                                          </p:val>
                                        </p:tav>
                                      </p:tavLst>
                                    </p:anim>
                                    <p:anim calcmode="lin" valueType="num">
                                      <p:cBhvr>
                                        <p:cTn id="13" dur="664" tmFilter="0.0,0.0; 0.25,0.07; 0.50,0.2; 0.75,0.467; 1.0,1.0">
                                          <p:stCondLst>
                                            <p:cond delay="0"/>
                                          </p:stCondLst>
                                        </p:cTn>
                                        <p:tgtEl>
                                          <p:spTgt spid="105477"/>
                                        </p:tgtEl>
                                        <p:attrNameLst>
                                          <p:attrName>ppt_y</p:attrName>
                                        </p:attrNameLst>
                                      </p:cBhvr>
                                      <p:tavLst>
                                        <p:tav tm="0" fmla="#ppt_y-sin(pi*$)/3">
                                          <p:val>
                                            <p:fltVal val="0.5"/>
                                          </p:val>
                                        </p:tav>
                                        <p:tav tm="100000">
                                          <p:val>
                                            <p:fltVal val="1"/>
                                          </p:val>
                                        </p:tav>
                                      </p:tavLst>
                                    </p:anim>
                                    <p:anim calcmode="lin" valueType="num">
                                      <p:cBhvr>
                                        <p:cTn id="14" dur="664" tmFilter="0, 0; 0.125,0.2665; 0.25,0.4; 0.375,0.465; 0.5,0.5;  0.625,0.535; 0.75,0.6; 0.875,0.7335; 1,1">
                                          <p:stCondLst>
                                            <p:cond delay="664"/>
                                          </p:stCondLst>
                                        </p:cTn>
                                        <p:tgtEl>
                                          <p:spTgt spid="105477"/>
                                        </p:tgtEl>
                                        <p:attrNameLst>
                                          <p:attrName>ppt_y</p:attrName>
                                        </p:attrNameLst>
                                      </p:cBhvr>
                                      <p:tavLst>
                                        <p:tav tm="0" fmla="#ppt_y-sin(pi*$)/9">
                                          <p:val>
                                            <p:fltVal val="0"/>
                                          </p:val>
                                        </p:tav>
                                        <p:tav tm="100000">
                                          <p:val>
                                            <p:fltVal val="1"/>
                                          </p:val>
                                        </p:tav>
                                      </p:tavLst>
                                    </p:anim>
                                    <p:anim calcmode="lin" valueType="num">
                                      <p:cBhvr>
                                        <p:cTn id="15" dur="332" tmFilter="0, 0; 0.125,0.2665; 0.25,0.4; 0.375,0.465; 0.5,0.5;  0.625,0.535; 0.75,0.6; 0.875,0.7335; 1,1">
                                          <p:stCondLst>
                                            <p:cond delay="1324"/>
                                          </p:stCondLst>
                                        </p:cTn>
                                        <p:tgtEl>
                                          <p:spTgt spid="105477"/>
                                        </p:tgtEl>
                                        <p:attrNameLst>
                                          <p:attrName>ppt_y</p:attrName>
                                        </p:attrNameLst>
                                      </p:cBhvr>
                                      <p:tavLst>
                                        <p:tav tm="0" fmla="#ppt_y-sin(pi*$)/27">
                                          <p:val>
                                            <p:fltVal val="0"/>
                                          </p:val>
                                        </p:tav>
                                        <p:tav tm="100000">
                                          <p:val>
                                            <p:fltVal val="1"/>
                                          </p:val>
                                        </p:tav>
                                      </p:tavLst>
                                    </p:anim>
                                    <p:anim calcmode="lin" valueType="num">
                                      <p:cBhvr>
                                        <p:cTn id="16" dur="164" tmFilter="0, 0; 0.125,0.2665; 0.25,0.4; 0.375,0.465; 0.5,0.5;  0.625,0.535; 0.75,0.6; 0.875,0.7335; 1,1">
                                          <p:stCondLst>
                                            <p:cond delay="1656"/>
                                          </p:stCondLst>
                                        </p:cTn>
                                        <p:tgtEl>
                                          <p:spTgt spid="105477"/>
                                        </p:tgtEl>
                                        <p:attrNameLst>
                                          <p:attrName>ppt_y</p:attrName>
                                        </p:attrNameLst>
                                      </p:cBhvr>
                                      <p:tavLst>
                                        <p:tav tm="0" fmla="#ppt_y-sin(pi*$)/81">
                                          <p:val>
                                            <p:fltVal val="0"/>
                                          </p:val>
                                        </p:tav>
                                        <p:tav tm="100000">
                                          <p:val>
                                            <p:fltVal val="1"/>
                                          </p:val>
                                        </p:tav>
                                      </p:tavLst>
                                    </p:anim>
                                    <p:animScale>
                                      <p:cBhvr>
                                        <p:cTn id="17" dur="26">
                                          <p:stCondLst>
                                            <p:cond delay="650"/>
                                          </p:stCondLst>
                                        </p:cTn>
                                        <p:tgtEl>
                                          <p:spTgt spid="105477"/>
                                        </p:tgtEl>
                                      </p:cBhvr>
                                      <p:to x="100000" y="60000"/>
                                    </p:animScale>
                                    <p:animScale>
                                      <p:cBhvr>
                                        <p:cTn id="18" dur="166" decel="50000">
                                          <p:stCondLst>
                                            <p:cond delay="676"/>
                                          </p:stCondLst>
                                        </p:cTn>
                                        <p:tgtEl>
                                          <p:spTgt spid="105477"/>
                                        </p:tgtEl>
                                      </p:cBhvr>
                                      <p:to x="100000" y="100000"/>
                                    </p:animScale>
                                    <p:animScale>
                                      <p:cBhvr>
                                        <p:cTn id="19" dur="26">
                                          <p:stCondLst>
                                            <p:cond delay="1312"/>
                                          </p:stCondLst>
                                        </p:cTn>
                                        <p:tgtEl>
                                          <p:spTgt spid="105477"/>
                                        </p:tgtEl>
                                      </p:cBhvr>
                                      <p:to x="100000" y="80000"/>
                                    </p:animScale>
                                    <p:animScale>
                                      <p:cBhvr>
                                        <p:cTn id="20" dur="166" decel="50000">
                                          <p:stCondLst>
                                            <p:cond delay="1338"/>
                                          </p:stCondLst>
                                        </p:cTn>
                                        <p:tgtEl>
                                          <p:spTgt spid="105477"/>
                                        </p:tgtEl>
                                      </p:cBhvr>
                                      <p:to x="100000" y="100000"/>
                                    </p:animScale>
                                    <p:animScale>
                                      <p:cBhvr>
                                        <p:cTn id="21" dur="26">
                                          <p:stCondLst>
                                            <p:cond delay="1642"/>
                                          </p:stCondLst>
                                        </p:cTn>
                                        <p:tgtEl>
                                          <p:spTgt spid="105477"/>
                                        </p:tgtEl>
                                      </p:cBhvr>
                                      <p:to x="100000" y="90000"/>
                                    </p:animScale>
                                    <p:animScale>
                                      <p:cBhvr>
                                        <p:cTn id="22" dur="166" decel="50000">
                                          <p:stCondLst>
                                            <p:cond delay="1668"/>
                                          </p:stCondLst>
                                        </p:cTn>
                                        <p:tgtEl>
                                          <p:spTgt spid="105477"/>
                                        </p:tgtEl>
                                      </p:cBhvr>
                                      <p:to x="100000" y="100000"/>
                                    </p:animScale>
                                    <p:animScale>
                                      <p:cBhvr>
                                        <p:cTn id="23" dur="26">
                                          <p:stCondLst>
                                            <p:cond delay="1808"/>
                                          </p:stCondLst>
                                        </p:cTn>
                                        <p:tgtEl>
                                          <p:spTgt spid="105477"/>
                                        </p:tgtEl>
                                      </p:cBhvr>
                                      <p:to x="100000" y="95000"/>
                                    </p:animScale>
                                    <p:animScale>
                                      <p:cBhvr>
                                        <p:cTn id="24" dur="166" decel="50000">
                                          <p:stCondLst>
                                            <p:cond delay="1834"/>
                                          </p:stCondLst>
                                        </p:cTn>
                                        <p:tgtEl>
                                          <p:spTgt spid="105477"/>
                                        </p:tgtEl>
                                      </p:cBhvr>
                                      <p:to x="100000" y="100000"/>
                                    </p:animScale>
                                  </p:childTnLst>
                                </p:cTn>
                              </p:par>
                            </p:childTnLst>
                          </p:cTn>
                        </p:par>
                        <p:par>
                          <p:cTn id="25" fill="hold">
                            <p:stCondLst>
                              <p:cond delay="2500"/>
                            </p:stCondLst>
                            <p:childTnLst>
                              <p:par>
                                <p:cTn id="26" presetID="26" presetClass="entr" presetSubtype="0" fill="hold" grpId="0" nodeType="afterEffect">
                                  <p:stCondLst>
                                    <p:cond delay="0"/>
                                  </p:stCondLst>
                                  <p:childTnLst>
                                    <p:set>
                                      <p:cBhvr>
                                        <p:cTn id="27" dur="1" fill="hold">
                                          <p:stCondLst>
                                            <p:cond delay="0"/>
                                          </p:stCondLst>
                                        </p:cTn>
                                        <p:tgtEl>
                                          <p:spTgt spid="105476"/>
                                        </p:tgtEl>
                                        <p:attrNameLst>
                                          <p:attrName>style.visibility</p:attrName>
                                        </p:attrNameLst>
                                      </p:cBhvr>
                                      <p:to>
                                        <p:strVal val="visible"/>
                                      </p:to>
                                    </p:set>
                                    <p:animEffect transition="in" filter="wipe(down)">
                                      <p:cBhvr>
                                        <p:cTn id="28" dur="580">
                                          <p:stCondLst>
                                            <p:cond delay="0"/>
                                          </p:stCondLst>
                                        </p:cTn>
                                        <p:tgtEl>
                                          <p:spTgt spid="105476"/>
                                        </p:tgtEl>
                                      </p:cBhvr>
                                    </p:animEffect>
                                    <p:anim calcmode="lin" valueType="num">
                                      <p:cBhvr>
                                        <p:cTn id="29" dur="1822" tmFilter="0,0; 0.14,0.36; 0.43,0.73; 0.71,0.91; 1.0,1.0">
                                          <p:stCondLst>
                                            <p:cond delay="0"/>
                                          </p:stCondLst>
                                        </p:cTn>
                                        <p:tgtEl>
                                          <p:spTgt spid="105476"/>
                                        </p:tgtEl>
                                        <p:attrNameLst>
                                          <p:attrName>ppt_x</p:attrName>
                                        </p:attrNameLst>
                                      </p:cBhvr>
                                      <p:tavLst>
                                        <p:tav tm="0">
                                          <p:val>
                                            <p:strVal val="#ppt_x-0.25"/>
                                          </p:val>
                                        </p:tav>
                                        <p:tav tm="100000">
                                          <p:val>
                                            <p:strVal val="#ppt_x"/>
                                          </p:val>
                                        </p:tav>
                                      </p:tavLst>
                                    </p:anim>
                                    <p:anim calcmode="lin" valueType="num">
                                      <p:cBhvr>
                                        <p:cTn id="30" dur="664" tmFilter="0.0,0.0; 0.25,0.07; 0.50,0.2; 0.75,0.467; 1.0,1.0">
                                          <p:stCondLst>
                                            <p:cond delay="0"/>
                                          </p:stCondLst>
                                        </p:cTn>
                                        <p:tgtEl>
                                          <p:spTgt spid="105476"/>
                                        </p:tgtEl>
                                        <p:attrNameLst>
                                          <p:attrName>ppt_y</p:attrName>
                                        </p:attrNameLst>
                                      </p:cBhvr>
                                      <p:tavLst>
                                        <p:tav tm="0" fmla="#ppt_y-sin(pi*$)/3">
                                          <p:val>
                                            <p:fltVal val="0.5"/>
                                          </p:val>
                                        </p:tav>
                                        <p:tav tm="100000">
                                          <p:val>
                                            <p:fltVal val="1"/>
                                          </p:val>
                                        </p:tav>
                                      </p:tavLst>
                                    </p:anim>
                                    <p:anim calcmode="lin" valueType="num">
                                      <p:cBhvr>
                                        <p:cTn id="31" dur="664" tmFilter="0, 0; 0.125,0.2665; 0.25,0.4; 0.375,0.465; 0.5,0.5;  0.625,0.535; 0.75,0.6; 0.875,0.7335; 1,1">
                                          <p:stCondLst>
                                            <p:cond delay="664"/>
                                          </p:stCondLst>
                                        </p:cTn>
                                        <p:tgtEl>
                                          <p:spTgt spid="105476"/>
                                        </p:tgtEl>
                                        <p:attrNameLst>
                                          <p:attrName>ppt_y</p:attrName>
                                        </p:attrNameLst>
                                      </p:cBhvr>
                                      <p:tavLst>
                                        <p:tav tm="0" fmla="#ppt_y-sin(pi*$)/9">
                                          <p:val>
                                            <p:fltVal val="0"/>
                                          </p:val>
                                        </p:tav>
                                        <p:tav tm="100000">
                                          <p:val>
                                            <p:fltVal val="1"/>
                                          </p:val>
                                        </p:tav>
                                      </p:tavLst>
                                    </p:anim>
                                    <p:anim calcmode="lin" valueType="num">
                                      <p:cBhvr>
                                        <p:cTn id="32" dur="332" tmFilter="0, 0; 0.125,0.2665; 0.25,0.4; 0.375,0.465; 0.5,0.5;  0.625,0.535; 0.75,0.6; 0.875,0.7335; 1,1">
                                          <p:stCondLst>
                                            <p:cond delay="1324"/>
                                          </p:stCondLst>
                                        </p:cTn>
                                        <p:tgtEl>
                                          <p:spTgt spid="105476"/>
                                        </p:tgtEl>
                                        <p:attrNameLst>
                                          <p:attrName>ppt_y</p:attrName>
                                        </p:attrNameLst>
                                      </p:cBhvr>
                                      <p:tavLst>
                                        <p:tav tm="0" fmla="#ppt_y-sin(pi*$)/27">
                                          <p:val>
                                            <p:fltVal val="0"/>
                                          </p:val>
                                        </p:tav>
                                        <p:tav tm="100000">
                                          <p:val>
                                            <p:fltVal val="1"/>
                                          </p:val>
                                        </p:tav>
                                      </p:tavLst>
                                    </p:anim>
                                    <p:anim calcmode="lin" valueType="num">
                                      <p:cBhvr>
                                        <p:cTn id="33" dur="164" tmFilter="0, 0; 0.125,0.2665; 0.25,0.4; 0.375,0.465; 0.5,0.5;  0.625,0.535; 0.75,0.6; 0.875,0.7335; 1,1">
                                          <p:stCondLst>
                                            <p:cond delay="1656"/>
                                          </p:stCondLst>
                                        </p:cTn>
                                        <p:tgtEl>
                                          <p:spTgt spid="105476"/>
                                        </p:tgtEl>
                                        <p:attrNameLst>
                                          <p:attrName>ppt_y</p:attrName>
                                        </p:attrNameLst>
                                      </p:cBhvr>
                                      <p:tavLst>
                                        <p:tav tm="0" fmla="#ppt_y-sin(pi*$)/81">
                                          <p:val>
                                            <p:fltVal val="0"/>
                                          </p:val>
                                        </p:tav>
                                        <p:tav tm="100000">
                                          <p:val>
                                            <p:fltVal val="1"/>
                                          </p:val>
                                        </p:tav>
                                      </p:tavLst>
                                    </p:anim>
                                    <p:animScale>
                                      <p:cBhvr>
                                        <p:cTn id="34" dur="26">
                                          <p:stCondLst>
                                            <p:cond delay="650"/>
                                          </p:stCondLst>
                                        </p:cTn>
                                        <p:tgtEl>
                                          <p:spTgt spid="105476"/>
                                        </p:tgtEl>
                                      </p:cBhvr>
                                      <p:to x="100000" y="60000"/>
                                    </p:animScale>
                                    <p:animScale>
                                      <p:cBhvr>
                                        <p:cTn id="35" dur="166" decel="50000">
                                          <p:stCondLst>
                                            <p:cond delay="676"/>
                                          </p:stCondLst>
                                        </p:cTn>
                                        <p:tgtEl>
                                          <p:spTgt spid="105476"/>
                                        </p:tgtEl>
                                      </p:cBhvr>
                                      <p:to x="100000" y="100000"/>
                                    </p:animScale>
                                    <p:animScale>
                                      <p:cBhvr>
                                        <p:cTn id="36" dur="26">
                                          <p:stCondLst>
                                            <p:cond delay="1312"/>
                                          </p:stCondLst>
                                        </p:cTn>
                                        <p:tgtEl>
                                          <p:spTgt spid="105476"/>
                                        </p:tgtEl>
                                      </p:cBhvr>
                                      <p:to x="100000" y="80000"/>
                                    </p:animScale>
                                    <p:animScale>
                                      <p:cBhvr>
                                        <p:cTn id="37" dur="166" decel="50000">
                                          <p:stCondLst>
                                            <p:cond delay="1338"/>
                                          </p:stCondLst>
                                        </p:cTn>
                                        <p:tgtEl>
                                          <p:spTgt spid="105476"/>
                                        </p:tgtEl>
                                      </p:cBhvr>
                                      <p:to x="100000" y="100000"/>
                                    </p:animScale>
                                    <p:animScale>
                                      <p:cBhvr>
                                        <p:cTn id="38" dur="26">
                                          <p:stCondLst>
                                            <p:cond delay="1642"/>
                                          </p:stCondLst>
                                        </p:cTn>
                                        <p:tgtEl>
                                          <p:spTgt spid="105476"/>
                                        </p:tgtEl>
                                      </p:cBhvr>
                                      <p:to x="100000" y="90000"/>
                                    </p:animScale>
                                    <p:animScale>
                                      <p:cBhvr>
                                        <p:cTn id="39" dur="166" decel="50000">
                                          <p:stCondLst>
                                            <p:cond delay="1668"/>
                                          </p:stCondLst>
                                        </p:cTn>
                                        <p:tgtEl>
                                          <p:spTgt spid="105476"/>
                                        </p:tgtEl>
                                      </p:cBhvr>
                                      <p:to x="100000" y="100000"/>
                                    </p:animScale>
                                    <p:animScale>
                                      <p:cBhvr>
                                        <p:cTn id="40" dur="26">
                                          <p:stCondLst>
                                            <p:cond delay="1808"/>
                                          </p:stCondLst>
                                        </p:cTn>
                                        <p:tgtEl>
                                          <p:spTgt spid="105476"/>
                                        </p:tgtEl>
                                      </p:cBhvr>
                                      <p:to x="100000" y="95000"/>
                                    </p:animScale>
                                    <p:animScale>
                                      <p:cBhvr>
                                        <p:cTn id="41" dur="166" decel="50000">
                                          <p:stCondLst>
                                            <p:cond delay="1834"/>
                                          </p:stCondLst>
                                        </p:cTn>
                                        <p:tgtEl>
                                          <p:spTgt spid="105476"/>
                                        </p:tgtEl>
                                      </p:cBhvr>
                                      <p:to x="100000" y="100000"/>
                                    </p:animScale>
                                  </p:childTnLst>
                                </p:cTn>
                              </p:par>
                            </p:childTnLst>
                          </p:cTn>
                        </p:par>
                        <p:par>
                          <p:cTn id="42" fill="hold">
                            <p:stCondLst>
                              <p:cond delay="4500"/>
                            </p:stCondLst>
                            <p:childTnLst>
                              <p:par>
                                <p:cTn id="43" presetID="26" presetClass="entr" presetSubtype="0" fill="hold" grpId="0" nodeType="afterEffect">
                                  <p:stCondLst>
                                    <p:cond delay="0"/>
                                  </p:stCondLst>
                                  <p:childTnLst>
                                    <p:set>
                                      <p:cBhvr>
                                        <p:cTn id="44" dur="1" fill="hold">
                                          <p:stCondLst>
                                            <p:cond delay="0"/>
                                          </p:stCondLst>
                                        </p:cTn>
                                        <p:tgtEl>
                                          <p:spTgt spid="105475">
                                            <p:txEl>
                                              <p:pRg st="0" end="0"/>
                                            </p:txEl>
                                          </p:spTgt>
                                        </p:tgtEl>
                                        <p:attrNameLst>
                                          <p:attrName>style.visibility</p:attrName>
                                        </p:attrNameLst>
                                      </p:cBhvr>
                                      <p:to>
                                        <p:strVal val="visible"/>
                                      </p:to>
                                    </p:set>
                                    <p:animEffect transition="in" filter="wipe(down)">
                                      <p:cBhvr>
                                        <p:cTn id="45" dur="580">
                                          <p:stCondLst>
                                            <p:cond delay="0"/>
                                          </p:stCondLst>
                                        </p:cTn>
                                        <p:tgtEl>
                                          <p:spTgt spid="105475">
                                            <p:txEl>
                                              <p:pRg st="0" end="0"/>
                                            </p:txEl>
                                          </p:spTgt>
                                        </p:tgtEl>
                                      </p:cBhvr>
                                    </p:animEffect>
                                    <p:anim calcmode="lin" valueType="num">
                                      <p:cBhvr>
                                        <p:cTn id="46" dur="1822" tmFilter="0,0; 0.14,0.36; 0.43,0.73; 0.71,0.91; 1.0,1.0">
                                          <p:stCondLst>
                                            <p:cond delay="0"/>
                                          </p:stCondLst>
                                        </p:cTn>
                                        <p:tgtEl>
                                          <p:spTgt spid="105475">
                                            <p:txEl>
                                              <p:pRg st="0" end="0"/>
                                            </p:txEl>
                                          </p:spTgt>
                                        </p:tgtEl>
                                        <p:attrNameLst>
                                          <p:attrName>ppt_x</p:attrName>
                                        </p:attrNameLst>
                                      </p:cBhvr>
                                      <p:tavLst>
                                        <p:tav tm="0">
                                          <p:val>
                                            <p:strVal val="#ppt_x-0.25"/>
                                          </p:val>
                                        </p:tav>
                                        <p:tav tm="100000">
                                          <p:val>
                                            <p:strVal val="#ppt_x"/>
                                          </p:val>
                                        </p:tav>
                                      </p:tavLst>
                                    </p:anim>
                                    <p:anim calcmode="lin" valueType="num">
                                      <p:cBhvr>
                                        <p:cTn id="47" dur="664" tmFilter="0.0,0.0; 0.25,0.07; 0.50,0.2; 0.75,0.467; 1.0,1.0">
                                          <p:stCondLst>
                                            <p:cond delay="0"/>
                                          </p:stCondLst>
                                        </p:cTn>
                                        <p:tgtEl>
                                          <p:spTgt spid="105475">
                                            <p:txEl>
                                              <p:pRg st="0" end="0"/>
                                            </p:txEl>
                                          </p:spTgt>
                                        </p:tgtEl>
                                        <p:attrNameLst>
                                          <p:attrName>ppt_y</p:attrName>
                                        </p:attrNameLst>
                                      </p:cBhvr>
                                      <p:tavLst>
                                        <p:tav tm="0" fmla="#ppt_y-sin(pi*$)/3">
                                          <p:val>
                                            <p:fltVal val="0.5"/>
                                          </p:val>
                                        </p:tav>
                                        <p:tav tm="100000">
                                          <p:val>
                                            <p:fltVal val="1"/>
                                          </p:val>
                                        </p:tav>
                                      </p:tavLst>
                                    </p:anim>
                                    <p:anim calcmode="lin" valueType="num">
                                      <p:cBhvr>
                                        <p:cTn id="48" dur="664" tmFilter="0, 0; 0.125,0.2665; 0.25,0.4; 0.375,0.465; 0.5,0.5;  0.625,0.535; 0.75,0.6; 0.875,0.7335; 1,1">
                                          <p:stCondLst>
                                            <p:cond delay="664"/>
                                          </p:stCondLst>
                                        </p:cTn>
                                        <p:tgtEl>
                                          <p:spTgt spid="105475">
                                            <p:txEl>
                                              <p:pRg st="0" end="0"/>
                                            </p:txEl>
                                          </p:spTgt>
                                        </p:tgtEl>
                                        <p:attrNameLst>
                                          <p:attrName>ppt_y</p:attrName>
                                        </p:attrNameLst>
                                      </p:cBhvr>
                                      <p:tavLst>
                                        <p:tav tm="0" fmla="#ppt_y-sin(pi*$)/9">
                                          <p:val>
                                            <p:fltVal val="0"/>
                                          </p:val>
                                        </p:tav>
                                        <p:tav tm="100000">
                                          <p:val>
                                            <p:fltVal val="1"/>
                                          </p:val>
                                        </p:tav>
                                      </p:tavLst>
                                    </p:anim>
                                    <p:anim calcmode="lin" valueType="num">
                                      <p:cBhvr>
                                        <p:cTn id="49" dur="332" tmFilter="0, 0; 0.125,0.2665; 0.25,0.4; 0.375,0.465; 0.5,0.5;  0.625,0.535; 0.75,0.6; 0.875,0.7335; 1,1">
                                          <p:stCondLst>
                                            <p:cond delay="1324"/>
                                          </p:stCondLst>
                                        </p:cTn>
                                        <p:tgtEl>
                                          <p:spTgt spid="105475">
                                            <p:txEl>
                                              <p:pRg st="0" end="0"/>
                                            </p:txEl>
                                          </p:spTgt>
                                        </p:tgtEl>
                                        <p:attrNameLst>
                                          <p:attrName>ppt_y</p:attrName>
                                        </p:attrNameLst>
                                      </p:cBhvr>
                                      <p:tavLst>
                                        <p:tav tm="0" fmla="#ppt_y-sin(pi*$)/27">
                                          <p:val>
                                            <p:fltVal val="0"/>
                                          </p:val>
                                        </p:tav>
                                        <p:tav tm="100000">
                                          <p:val>
                                            <p:fltVal val="1"/>
                                          </p:val>
                                        </p:tav>
                                      </p:tavLst>
                                    </p:anim>
                                    <p:anim calcmode="lin" valueType="num">
                                      <p:cBhvr>
                                        <p:cTn id="50" dur="164" tmFilter="0, 0; 0.125,0.2665; 0.25,0.4; 0.375,0.465; 0.5,0.5;  0.625,0.535; 0.75,0.6; 0.875,0.7335; 1,1">
                                          <p:stCondLst>
                                            <p:cond delay="1656"/>
                                          </p:stCondLst>
                                        </p:cTn>
                                        <p:tgtEl>
                                          <p:spTgt spid="105475">
                                            <p:txEl>
                                              <p:pRg st="0" end="0"/>
                                            </p:txEl>
                                          </p:spTgt>
                                        </p:tgtEl>
                                        <p:attrNameLst>
                                          <p:attrName>ppt_y</p:attrName>
                                        </p:attrNameLst>
                                      </p:cBhvr>
                                      <p:tavLst>
                                        <p:tav tm="0" fmla="#ppt_y-sin(pi*$)/81">
                                          <p:val>
                                            <p:fltVal val="0"/>
                                          </p:val>
                                        </p:tav>
                                        <p:tav tm="100000">
                                          <p:val>
                                            <p:fltVal val="1"/>
                                          </p:val>
                                        </p:tav>
                                      </p:tavLst>
                                    </p:anim>
                                    <p:animScale>
                                      <p:cBhvr>
                                        <p:cTn id="51" dur="26">
                                          <p:stCondLst>
                                            <p:cond delay="650"/>
                                          </p:stCondLst>
                                        </p:cTn>
                                        <p:tgtEl>
                                          <p:spTgt spid="105475">
                                            <p:txEl>
                                              <p:pRg st="0" end="0"/>
                                            </p:txEl>
                                          </p:spTgt>
                                        </p:tgtEl>
                                      </p:cBhvr>
                                      <p:to x="100000" y="60000"/>
                                    </p:animScale>
                                    <p:animScale>
                                      <p:cBhvr>
                                        <p:cTn id="52" dur="166" decel="50000">
                                          <p:stCondLst>
                                            <p:cond delay="676"/>
                                          </p:stCondLst>
                                        </p:cTn>
                                        <p:tgtEl>
                                          <p:spTgt spid="105475">
                                            <p:txEl>
                                              <p:pRg st="0" end="0"/>
                                            </p:txEl>
                                          </p:spTgt>
                                        </p:tgtEl>
                                      </p:cBhvr>
                                      <p:to x="100000" y="100000"/>
                                    </p:animScale>
                                    <p:animScale>
                                      <p:cBhvr>
                                        <p:cTn id="53" dur="26">
                                          <p:stCondLst>
                                            <p:cond delay="1312"/>
                                          </p:stCondLst>
                                        </p:cTn>
                                        <p:tgtEl>
                                          <p:spTgt spid="105475">
                                            <p:txEl>
                                              <p:pRg st="0" end="0"/>
                                            </p:txEl>
                                          </p:spTgt>
                                        </p:tgtEl>
                                      </p:cBhvr>
                                      <p:to x="100000" y="80000"/>
                                    </p:animScale>
                                    <p:animScale>
                                      <p:cBhvr>
                                        <p:cTn id="54" dur="166" decel="50000">
                                          <p:stCondLst>
                                            <p:cond delay="1338"/>
                                          </p:stCondLst>
                                        </p:cTn>
                                        <p:tgtEl>
                                          <p:spTgt spid="105475">
                                            <p:txEl>
                                              <p:pRg st="0" end="0"/>
                                            </p:txEl>
                                          </p:spTgt>
                                        </p:tgtEl>
                                      </p:cBhvr>
                                      <p:to x="100000" y="100000"/>
                                    </p:animScale>
                                    <p:animScale>
                                      <p:cBhvr>
                                        <p:cTn id="55" dur="26">
                                          <p:stCondLst>
                                            <p:cond delay="1642"/>
                                          </p:stCondLst>
                                        </p:cTn>
                                        <p:tgtEl>
                                          <p:spTgt spid="105475">
                                            <p:txEl>
                                              <p:pRg st="0" end="0"/>
                                            </p:txEl>
                                          </p:spTgt>
                                        </p:tgtEl>
                                      </p:cBhvr>
                                      <p:to x="100000" y="90000"/>
                                    </p:animScale>
                                    <p:animScale>
                                      <p:cBhvr>
                                        <p:cTn id="56" dur="166" decel="50000">
                                          <p:stCondLst>
                                            <p:cond delay="1668"/>
                                          </p:stCondLst>
                                        </p:cTn>
                                        <p:tgtEl>
                                          <p:spTgt spid="105475">
                                            <p:txEl>
                                              <p:pRg st="0" end="0"/>
                                            </p:txEl>
                                          </p:spTgt>
                                        </p:tgtEl>
                                      </p:cBhvr>
                                      <p:to x="100000" y="100000"/>
                                    </p:animScale>
                                    <p:animScale>
                                      <p:cBhvr>
                                        <p:cTn id="57" dur="26">
                                          <p:stCondLst>
                                            <p:cond delay="1808"/>
                                          </p:stCondLst>
                                        </p:cTn>
                                        <p:tgtEl>
                                          <p:spTgt spid="105475">
                                            <p:txEl>
                                              <p:pRg st="0" end="0"/>
                                            </p:txEl>
                                          </p:spTgt>
                                        </p:tgtEl>
                                      </p:cBhvr>
                                      <p:to x="100000" y="95000"/>
                                    </p:animScale>
                                    <p:animScale>
                                      <p:cBhvr>
                                        <p:cTn id="58" dur="166" decel="50000">
                                          <p:stCondLst>
                                            <p:cond delay="1834"/>
                                          </p:stCondLst>
                                        </p:cTn>
                                        <p:tgtEl>
                                          <p:spTgt spid="105475">
                                            <p:txEl>
                                              <p:pRg st="0" end="0"/>
                                            </p:txEl>
                                          </p:spTgt>
                                        </p:tgtEl>
                                      </p:cBhvr>
                                      <p:to x="100000" y="100000"/>
                                    </p:animScale>
                                  </p:childTnLst>
                                </p:cTn>
                              </p:par>
                            </p:childTnLst>
                          </p:cTn>
                        </p:par>
                        <p:par>
                          <p:cTn id="59" fill="hold">
                            <p:stCondLst>
                              <p:cond delay="6500"/>
                            </p:stCondLst>
                            <p:childTnLst>
                              <p:par>
                                <p:cTn id="60" presetID="26" presetClass="entr" presetSubtype="0" fill="hold" grpId="0" nodeType="afterEffect">
                                  <p:stCondLst>
                                    <p:cond delay="0"/>
                                  </p:stCondLst>
                                  <p:childTnLst>
                                    <p:set>
                                      <p:cBhvr>
                                        <p:cTn id="61" dur="1" fill="hold">
                                          <p:stCondLst>
                                            <p:cond delay="0"/>
                                          </p:stCondLst>
                                        </p:cTn>
                                        <p:tgtEl>
                                          <p:spTgt spid="105475">
                                            <p:txEl>
                                              <p:pRg st="1" end="1"/>
                                            </p:txEl>
                                          </p:spTgt>
                                        </p:tgtEl>
                                        <p:attrNameLst>
                                          <p:attrName>style.visibility</p:attrName>
                                        </p:attrNameLst>
                                      </p:cBhvr>
                                      <p:to>
                                        <p:strVal val="visible"/>
                                      </p:to>
                                    </p:set>
                                    <p:animEffect transition="in" filter="wipe(down)">
                                      <p:cBhvr>
                                        <p:cTn id="62" dur="580">
                                          <p:stCondLst>
                                            <p:cond delay="0"/>
                                          </p:stCondLst>
                                        </p:cTn>
                                        <p:tgtEl>
                                          <p:spTgt spid="105475">
                                            <p:txEl>
                                              <p:pRg st="1" end="1"/>
                                            </p:txEl>
                                          </p:spTgt>
                                        </p:tgtEl>
                                      </p:cBhvr>
                                    </p:animEffect>
                                    <p:anim calcmode="lin" valueType="num">
                                      <p:cBhvr>
                                        <p:cTn id="63" dur="1822" tmFilter="0,0; 0.14,0.36; 0.43,0.73; 0.71,0.91; 1.0,1.0">
                                          <p:stCondLst>
                                            <p:cond delay="0"/>
                                          </p:stCondLst>
                                        </p:cTn>
                                        <p:tgtEl>
                                          <p:spTgt spid="105475">
                                            <p:txEl>
                                              <p:pRg st="1" end="1"/>
                                            </p:txEl>
                                          </p:spTgt>
                                        </p:tgtEl>
                                        <p:attrNameLst>
                                          <p:attrName>ppt_x</p:attrName>
                                        </p:attrNameLst>
                                      </p:cBhvr>
                                      <p:tavLst>
                                        <p:tav tm="0">
                                          <p:val>
                                            <p:strVal val="#ppt_x-0.25"/>
                                          </p:val>
                                        </p:tav>
                                        <p:tav tm="100000">
                                          <p:val>
                                            <p:strVal val="#ppt_x"/>
                                          </p:val>
                                        </p:tav>
                                      </p:tavLst>
                                    </p:anim>
                                    <p:anim calcmode="lin" valueType="num">
                                      <p:cBhvr>
                                        <p:cTn id="64" dur="664" tmFilter="0.0,0.0; 0.25,0.07; 0.50,0.2; 0.75,0.467; 1.0,1.0">
                                          <p:stCondLst>
                                            <p:cond delay="0"/>
                                          </p:stCondLst>
                                        </p:cTn>
                                        <p:tgtEl>
                                          <p:spTgt spid="105475">
                                            <p:txEl>
                                              <p:pRg st="1" end="1"/>
                                            </p:txEl>
                                          </p:spTgt>
                                        </p:tgtEl>
                                        <p:attrNameLst>
                                          <p:attrName>ppt_y</p:attrName>
                                        </p:attrNameLst>
                                      </p:cBhvr>
                                      <p:tavLst>
                                        <p:tav tm="0" fmla="#ppt_y-sin(pi*$)/3">
                                          <p:val>
                                            <p:fltVal val="0.5"/>
                                          </p:val>
                                        </p:tav>
                                        <p:tav tm="100000">
                                          <p:val>
                                            <p:fltVal val="1"/>
                                          </p:val>
                                        </p:tav>
                                      </p:tavLst>
                                    </p:anim>
                                    <p:anim calcmode="lin" valueType="num">
                                      <p:cBhvr>
                                        <p:cTn id="65" dur="664" tmFilter="0, 0; 0.125,0.2665; 0.25,0.4; 0.375,0.465; 0.5,0.5;  0.625,0.535; 0.75,0.6; 0.875,0.7335; 1,1">
                                          <p:stCondLst>
                                            <p:cond delay="664"/>
                                          </p:stCondLst>
                                        </p:cTn>
                                        <p:tgtEl>
                                          <p:spTgt spid="105475">
                                            <p:txEl>
                                              <p:pRg st="1" end="1"/>
                                            </p:txEl>
                                          </p:spTgt>
                                        </p:tgtEl>
                                        <p:attrNameLst>
                                          <p:attrName>ppt_y</p:attrName>
                                        </p:attrNameLst>
                                      </p:cBhvr>
                                      <p:tavLst>
                                        <p:tav tm="0" fmla="#ppt_y-sin(pi*$)/9">
                                          <p:val>
                                            <p:fltVal val="0"/>
                                          </p:val>
                                        </p:tav>
                                        <p:tav tm="100000">
                                          <p:val>
                                            <p:fltVal val="1"/>
                                          </p:val>
                                        </p:tav>
                                      </p:tavLst>
                                    </p:anim>
                                    <p:anim calcmode="lin" valueType="num">
                                      <p:cBhvr>
                                        <p:cTn id="66" dur="332" tmFilter="0, 0; 0.125,0.2665; 0.25,0.4; 0.375,0.465; 0.5,0.5;  0.625,0.535; 0.75,0.6; 0.875,0.7335; 1,1">
                                          <p:stCondLst>
                                            <p:cond delay="1324"/>
                                          </p:stCondLst>
                                        </p:cTn>
                                        <p:tgtEl>
                                          <p:spTgt spid="105475">
                                            <p:txEl>
                                              <p:pRg st="1" end="1"/>
                                            </p:txEl>
                                          </p:spTgt>
                                        </p:tgtEl>
                                        <p:attrNameLst>
                                          <p:attrName>ppt_y</p:attrName>
                                        </p:attrNameLst>
                                      </p:cBhvr>
                                      <p:tavLst>
                                        <p:tav tm="0" fmla="#ppt_y-sin(pi*$)/27">
                                          <p:val>
                                            <p:fltVal val="0"/>
                                          </p:val>
                                        </p:tav>
                                        <p:tav tm="100000">
                                          <p:val>
                                            <p:fltVal val="1"/>
                                          </p:val>
                                        </p:tav>
                                      </p:tavLst>
                                    </p:anim>
                                    <p:anim calcmode="lin" valueType="num">
                                      <p:cBhvr>
                                        <p:cTn id="67" dur="164" tmFilter="0, 0; 0.125,0.2665; 0.25,0.4; 0.375,0.465; 0.5,0.5;  0.625,0.535; 0.75,0.6; 0.875,0.7335; 1,1">
                                          <p:stCondLst>
                                            <p:cond delay="1656"/>
                                          </p:stCondLst>
                                        </p:cTn>
                                        <p:tgtEl>
                                          <p:spTgt spid="105475">
                                            <p:txEl>
                                              <p:pRg st="1" end="1"/>
                                            </p:txEl>
                                          </p:spTgt>
                                        </p:tgtEl>
                                        <p:attrNameLst>
                                          <p:attrName>ppt_y</p:attrName>
                                        </p:attrNameLst>
                                      </p:cBhvr>
                                      <p:tavLst>
                                        <p:tav tm="0" fmla="#ppt_y-sin(pi*$)/81">
                                          <p:val>
                                            <p:fltVal val="0"/>
                                          </p:val>
                                        </p:tav>
                                        <p:tav tm="100000">
                                          <p:val>
                                            <p:fltVal val="1"/>
                                          </p:val>
                                        </p:tav>
                                      </p:tavLst>
                                    </p:anim>
                                    <p:animScale>
                                      <p:cBhvr>
                                        <p:cTn id="68" dur="26">
                                          <p:stCondLst>
                                            <p:cond delay="650"/>
                                          </p:stCondLst>
                                        </p:cTn>
                                        <p:tgtEl>
                                          <p:spTgt spid="105475">
                                            <p:txEl>
                                              <p:pRg st="1" end="1"/>
                                            </p:txEl>
                                          </p:spTgt>
                                        </p:tgtEl>
                                      </p:cBhvr>
                                      <p:to x="100000" y="60000"/>
                                    </p:animScale>
                                    <p:animScale>
                                      <p:cBhvr>
                                        <p:cTn id="69" dur="166" decel="50000">
                                          <p:stCondLst>
                                            <p:cond delay="676"/>
                                          </p:stCondLst>
                                        </p:cTn>
                                        <p:tgtEl>
                                          <p:spTgt spid="105475">
                                            <p:txEl>
                                              <p:pRg st="1" end="1"/>
                                            </p:txEl>
                                          </p:spTgt>
                                        </p:tgtEl>
                                      </p:cBhvr>
                                      <p:to x="100000" y="100000"/>
                                    </p:animScale>
                                    <p:animScale>
                                      <p:cBhvr>
                                        <p:cTn id="70" dur="26">
                                          <p:stCondLst>
                                            <p:cond delay="1312"/>
                                          </p:stCondLst>
                                        </p:cTn>
                                        <p:tgtEl>
                                          <p:spTgt spid="105475">
                                            <p:txEl>
                                              <p:pRg st="1" end="1"/>
                                            </p:txEl>
                                          </p:spTgt>
                                        </p:tgtEl>
                                      </p:cBhvr>
                                      <p:to x="100000" y="80000"/>
                                    </p:animScale>
                                    <p:animScale>
                                      <p:cBhvr>
                                        <p:cTn id="71" dur="166" decel="50000">
                                          <p:stCondLst>
                                            <p:cond delay="1338"/>
                                          </p:stCondLst>
                                        </p:cTn>
                                        <p:tgtEl>
                                          <p:spTgt spid="105475">
                                            <p:txEl>
                                              <p:pRg st="1" end="1"/>
                                            </p:txEl>
                                          </p:spTgt>
                                        </p:tgtEl>
                                      </p:cBhvr>
                                      <p:to x="100000" y="100000"/>
                                    </p:animScale>
                                    <p:animScale>
                                      <p:cBhvr>
                                        <p:cTn id="72" dur="26">
                                          <p:stCondLst>
                                            <p:cond delay="1642"/>
                                          </p:stCondLst>
                                        </p:cTn>
                                        <p:tgtEl>
                                          <p:spTgt spid="105475">
                                            <p:txEl>
                                              <p:pRg st="1" end="1"/>
                                            </p:txEl>
                                          </p:spTgt>
                                        </p:tgtEl>
                                      </p:cBhvr>
                                      <p:to x="100000" y="90000"/>
                                    </p:animScale>
                                    <p:animScale>
                                      <p:cBhvr>
                                        <p:cTn id="73" dur="166" decel="50000">
                                          <p:stCondLst>
                                            <p:cond delay="1668"/>
                                          </p:stCondLst>
                                        </p:cTn>
                                        <p:tgtEl>
                                          <p:spTgt spid="105475">
                                            <p:txEl>
                                              <p:pRg st="1" end="1"/>
                                            </p:txEl>
                                          </p:spTgt>
                                        </p:tgtEl>
                                      </p:cBhvr>
                                      <p:to x="100000" y="100000"/>
                                    </p:animScale>
                                    <p:animScale>
                                      <p:cBhvr>
                                        <p:cTn id="74" dur="26">
                                          <p:stCondLst>
                                            <p:cond delay="1808"/>
                                          </p:stCondLst>
                                        </p:cTn>
                                        <p:tgtEl>
                                          <p:spTgt spid="105475">
                                            <p:txEl>
                                              <p:pRg st="1" end="1"/>
                                            </p:txEl>
                                          </p:spTgt>
                                        </p:tgtEl>
                                      </p:cBhvr>
                                      <p:to x="100000" y="95000"/>
                                    </p:animScale>
                                    <p:animScale>
                                      <p:cBhvr>
                                        <p:cTn id="75" dur="166" decel="50000">
                                          <p:stCondLst>
                                            <p:cond delay="1834"/>
                                          </p:stCondLst>
                                        </p:cTn>
                                        <p:tgtEl>
                                          <p:spTgt spid="105475">
                                            <p:txEl>
                                              <p:pRg st="1" end="1"/>
                                            </p:txEl>
                                          </p:spTgt>
                                        </p:tgtEl>
                                      </p:cBhvr>
                                      <p:to x="100000" y="100000"/>
                                    </p:animScale>
                                  </p:childTnLst>
                                </p:cTn>
                              </p:par>
                            </p:childTnLst>
                          </p:cTn>
                        </p:par>
                        <p:par>
                          <p:cTn id="76" fill="hold">
                            <p:stCondLst>
                              <p:cond delay="8500"/>
                            </p:stCondLst>
                            <p:childTnLst>
                              <p:par>
                                <p:cTn id="77" presetID="26" presetClass="entr" presetSubtype="0" fill="hold" grpId="0" nodeType="afterEffect">
                                  <p:stCondLst>
                                    <p:cond delay="0"/>
                                  </p:stCondLst>
                                  <p:childTnLst>
                                    <p:set>
                                      <p:cBhvr>
                                        <p:cTn id="78" dur="1" fill="hold">
                                          <p:stCondLst>
                                            <p:cond delay="0"/>
                                          </p:stCondLst>
                                        </p:cTn>
                                        <p:tgtEl>
                                          <p:spTgt spid="105475">
                                            <p:txEl>
                                              <p:pRg st="2" end="2"/>
                                            </p:txEl>
                                          </p:spTgt>
                                        </p:tgtEl>
                                        <p:attrNameLst>
                                          <p:attrName>style.visibility</p:attrName>
                                        </p:attrNameLst>
                                      </p:cBhvr>
                                      <p:to>
                                        <p:strVal val="visible"/>
                                      </p:to>
                                    </p:set>
                                    <p:animEffect transition="in" filter="wipe(down)">
                                      <p:cBhvr>
                                        <p:cTn id="79" dur="580">
                                          <p:stCondLst>
                                            <p:cond delay="0"/>
                                          </p:stCondLst>
                                        </p:cTn>
                                        <p:tgtEl>
                                          <p:spTgt spid="105475">
                                            <p:txEl>
                                              <p:pRg st="2" end="2"/>
                                            </p:txEl>
                                          </p:spTgt>
                                        </p:tgtEl>
                                      </p:cBhvr>
                                    </p:animEffect>
                                    <p:anim calcmode="lin" valueType="num">
                                      <p:cBhvr>
                                        <p:cTn id="80" dur="1822" tmFilter="0,0; 0.14,0.36; 0.43,0.73; 0.71,0.91; 1.0,1.0">
                                          <p:stCondLst>
                                            <p:cond delay="0"/>
                                          </p:stCondLst>
                                        </p:cTn>
                                        <p:tgtEl>
                                          <p:spTgt spid="105475">
                                            <p:txEl>
                                              <p:pRg st="2" end="2"/>
                                            </p:txEl>
                                          </p:spTgt>
                                        </p:tgtEl>
                                        <p:attrNameLst>
                                          <p:attrName>ppt_x</p:attrName>
                                        </p:attrNameLst>
                                      </p:cBhvr>
                                      <p:tavLst>
                                        <p:tav tm="0">
                                          <p:val>
                                            <p:strVal val="#ppt_x-0.25"/>
                                          </p:val>
                                        </p:tav>
                                        <p:tav tm="100000">
                                          <p:val>
                                            <p:strVal val="#ppt_x"/>
                                          </p:val>
                                        </p:tav>
                                      </p:tavLst>
                                    </p:anim>
                                    <p:anim calcmode="lin" valueType="num">
                                      <p:cBhvr>
                                        <p:cTn id="81" dur="664" tmFilter="0.0,0.0; 0.25,0.07; 0.50,0.2; 0.75,0.467; 1.0,1.0">
                                          <p:stCondLst>
                                            <p:cond delay="0"/>
                                          </p:stCondLst>
                                        </p:cTn>
                                        <p:tgtEl>
                                          <p:spTgt spid="105475">
                                            <p:txEl>
                                              <p:pRg st="2" end="2"/>
                                            </p:txEl>
                                          </p:spTgt>
                                        </p:tgtEl>
                                        <p:attrNameLst>
                                          <p:attrName>ppt_y</p:attrName>
                                        </p:attrNameLst>
                                      </p:cBhvr>
                                      <p:tavLst>
                                        <p:tav tm="0" fmla="#ppt_y-sin(pi*$)/3">
                                          <p:val>
                                            <p:fltVal val="0.5"/>
                                          </p:val>
                                        </p:tav>
                                        <p:tav tm="100000">
                                          <p:val>
                                            <p:fltVal val="1"/>
                                          </p:val>
                                        </p:tav>
                                      </p:tavLst>
                                    </p:anim>
                                    <p:anim calcmode="lin" valueType="num">
                                      <p:cBhvr>
                                        <p:cTn id="82" dur="664" tmFilter="0, 0; 0.125,0.2665; 0.25,0.4; 0.375,0.465; 0.5,0.5;  0.625,0.535; 0.75,0.6; 0.875,0.7335; 1,1">
                                          <p:stCondLst>
                                            <p:cond delay="664"/>
                                          </p:stCondLst>
                                        </p:cTn>
                                        <p:tgtEl>
                                          <p:spTgt spid="105475">
                                            <p:txEl>
                                              <p:pRg st="2" end="2"/>
                                            </p:txEl>
                                          </p:spTgt>
                                        </p:tgtEl>
                                        <p:attrNameLst>
                                          <p:attrName>ppt_y</p:attrName>
                                        </p:attrNameLst>
                                      </p:cBhvr>
                                      <p:tavLst>
                                        <p:tav tm="0" fmla="#ppt_y-sin(pi*$)/9">
                                          <p:val>
                                            <p:fltVal val="0"/>
                                          </p:val>
                                        </p:tav>
                                        <p:tav tm="100000">
                                          <p:val>
                                            <p:fltVal val="1"/>
                                          </p:val>
                                        </p:tav>
                                      </p:tavLst>
                                    </p:anim>
                                    <p:anim calcmode="lin" valueType="num">
                                      <p:cBhvr>
                                        <p:cTn id="83" dur="332" tmFilter="0, 0; 0.125,0.2665; 0.25,0.4; 0.375,0.465; 0.5,0.5;  0.625,0.535; 0.75,0.6; 0.875,0.7335; 1,1">
                                          <p:stCondLst>
                                            <p:cond delay="1324"/>
                                          </p:stCondLst>
                                        </p:cTn>
                                        <p:tgtEl>
                                          <p:spTgt spid="105475">
                                            <p:txEl>
                                              <p:pRg st="2" end="2"/>
                                            </p:txEl>
                                          </p:spTgt>
                                        </p:tgtEl>
                                        <p:attrNameLst>
                                          <p:attrName>ppt_y</p:attrName>
                                        </p:attrNameLst>
                                      </p:cBhvr>
                                      <p:tavLst>
                                        <p:tav tm="0" fmla="#ppt_y-sin(pi*$)/27">
                                          <p:val>
                                            <p:fltVal val="0"/>
                                          </p:val>
                                        </p:tav>
                                        <p:tav tm="100000">
                                          <p:val>
                                            <p:fltVal val="1"/>
                                          </p:val>
                                        </p:tav>
                                      </p:tavLst>
                                    </p:anim>
                                    <p:anim calcmode="lin" valueType="num">
                                      <p:cBhvr>
                                        <p:cTn id="84" dur="164" tmFilter="0, 0; 0.125,0.2665; 0.25,0.4; 0.375,0.465; 0.5,0.5;  0.625,0.535; 0.75,0.6; 0.875,0.7335; 1,1">
                                          <p:stCondLst>
                                            <p:cond delay="1656"/>
                                          </p:stCondLst>
                                        </p:cTn>
                                        <p:tgtEl>
                                          <p:spTgt spid="105475">
                                            <p:txEl>
                                              <p:pRg st="2" end="2"/>
                                            </p:txEl>
                                          </p:spTgt>
                                        </p:tgtEl>
                                        <p:attrNameLst>
                                          <p:attrName>ppt_y</p:attrName>
                                        </p:attrNameLst>
                                      </p:cBhvr>
                                      <p:tavLst>
                                        <p:tav tm="0" fmla="#ppt_y-sin(pi*$)/81">
                                          <p:val>
                                            <p:fltVal val="0"/>
                                          </p:val>
                                        </p:tav>
                                        <p:tav tm="100000">
                                          <p:val>
                                            <p:fltVal val="1"/>
                                          </p:val>
                                        </p:tav>
                                      </p:tavLst>
                                    </p:anim>
                                    <p:animScale>
                                      <p:cBhvr>
                                        <p:cTn id="85" dur="26">
                                          <p:stCondLst>
                                            <p:cond delay="650"/>
                                          </p:stCondLst>
                                        </p:cTn>
                                        <p:tgtEl>
                                          <p:spTgt spid="105475">
                                            <p:txEl>
                                              <p:pRg st="2" end="2"/>
                                            </p:txEl>
                                          </p:spTgt>
                                        </p:tgtEl>
                                      </p:cBhvr>
                                      <p:to x="100000" y="60000"/>
                                    </p:animScale>
                                    <p:animScale>
                                      <p:cBhvr>
                                        <p:cTn id="86" dur="166" decel="50000">
                                          <p:stCondLst>
                                            <p:cond delay="676"/>
                                          </p:stCondLst>
                                        </p:cTn>
                                        <p:tgtEl>
                                          <p:spTgt spid="105475">
                                            <p:txEl>
                                              <p:pRg st="2" end="2"/>
                                            </p:txEl>
                                          </p:spTgt>
                                        </p:tgtEl>
                                      </p:cBhvr>
                                      <p:to x="100000" y="100000"/>
                                    </p:animScale>
                                    <p:animScale>
                                      <p:cBhvr>
                                        <p:cTn id="87" dur="26">
                                          <p:stCondLst>
                                            <p:cond delay="1312"/>
                                          </p:stCondLst>
                                        </p:cTn>
                                        <p:tgtEl>
                                          <p:spTgt spid="105475">
                                            <p:txEl>
                                              <p:pRg st="2" end="2"/>
                                            </p:txEl>
                                          </p:spTgt>
                                        </p:tgtEl>
                                      </p:cBhvr>
                                      <p:to x="100000" y="80000"/>
                                    </p:animScale>
                                    <p:animScale>
                                      <p:cBhvr>
                                        <p:cTn id="88" dur="166" decel="50000">
                                          <p:stCondLst>
                                            <p:cond delay="1338"/>
                                          </p:stCondLst>
                                        </p:cTn>
                                        <p:tgtEl>
                                          <p:spTgt spid="105475">
                                            <p:txEl>
                                              <p:pRg st="2" end="2"/>
                                            </p:txEl>
                                          </p:spTgt>
                                        </p:tgtEl>
                                      </p:cBhvr>
                                      <p:to x="100000" y="100000"/>
                                    </p:animScale>
                                    <p:animScale>
                                      <p:cBhvr>
                                        <p:cTn id="89" dur="26">
                                          <p:stCondLst>
                                            <p:cond delay="1642"/>
                                          </p:stCondLst>
                                        </p:cTn>
                                        <p:tgtEl>
                                          <p:spTgt spid="105475">
                                            <p:txEl>
                                              <p:pRg st="2" end="2"/>
                                            </p:txEl>
                                          </p:spTgt>
                                        </p:tgtEl>
                                      </p:cBhvr>
                                      <p:to x="100000" y="90000"/>
                                    </p:animScale>
                                    <p:animScale>
                                      <p:cBhvr>
                                        <p:cTn id="90" dur="166" decel="50000">
                                          <p:stCondLst>
                                            <p:cond delay="1668"/>
                                          </p:stCondLst>
                                        </p:cTn>
                                        <p:tgtEl>
                                          <p:spTgt spid="105475">
                                            <p:txEl>
                                              <p:pRg st="2" end="2"/>
                                            </p:txEl>
                                          </p:spTgt>
                                        </p:tgtEl>
                                      </p:cBhvr>
                                      <p:to x="100000" y="100000"/>
                                    </p:animScale>
                                    <p:animScale>
                                      <p:cBhvr>
                                        <p:cTn id="91" dur="26">
                                          <p:stCondLst>
                                            <p:cond delay="1808"/>
                                          </p:stCondLst>
                                        </p:cTn>
                                        <p:tgtEl>
                                          <p:spTgt spid="105475">
                                            <p:txEl>
                                              <p:pRg st="2" end="2"/>
                                            </p:txEl>
                                          </p:spTgt>
                                        </p:tgtEl>
                                      </p:cBhvr>
                                      <p:to x="100000" y="95000"/>
                                    </p:animScale>
                                    <p:animScale>
                                      <p:cBhvr>
                                        <p:cTn id="92" dur="166" decel="50000">
                                          <p:stCondLst>
                                            <p:cond delay="1834"/>
                                          </p:stCondLst>
                                        </p:cTn>
                                        <p:tgtEl>
                                          <p:spTgt spid="105475">
                                            <p:txEl>
                                              <p:pRg st="2" end="2"/>
                                            </p:txEl>
                                          </p:spTgt>
                                        </p:tgtEl>
                                      </p:cBhvr>
                                      <p:to x="100000" y="100000"/>
                                    </p:animScale>
                                  </p:childTnLst>
                                </p:cTn>
                              </p:par>
                            </p:childTnLst>
                          </p:cTn>
                        </p:par>
                        <p:par>
                          <p:cTn id="93" fill="hold">
                            <p:stCondLst>
                              <p:cond delay="10500"/>
                            </p:stCondLst>
                            <p:childTnLst>
                              <p:par>
                                <p:cTn id="94" presetID="26" presetClass="entr" presetSubtype="0" fill="hold" grpId="0" nodeType="afterEffect">
                                  <p:stCondLst>
                                    <p:cond delay="0"/>
                                  </p:stCondLst>
                                  <p:childTnLst>
                                    <p:set>
                                      <p:cBhvr>
                                        <p:cTn id="95" dur="1" fill="hold">
                                          <p:stCondLst>
                                            <p:cond delay="0"/>
                                          </p:stCondLst>
                                        </p:cTn>
                                        <p:tgtEl>
                                          <p:spTgt spid="105475">
                                            <p:txEl>
                                              <p:pRg st="3" end="3"/>
                                            </p:txEl>
                                          </p:spTgt>
                                        </p:tgtEl>
                                        <p:attrNameLst>
                                          <p:attrName>style.visibility</p:attrName>
                                        </p:attrNameLst>
                                      </p:cBhvr>
                                      <p:to>
                                        <p:strVal val="visible"/>
                                      </p:to>
                                    </p:set>
                                    <p:animEffect transition="in" filter="wipe(down)">
                                      <p:cBhvr>
                                        <p:cTn id="96" dur="580">
                                          <p:stCondLst>
                                            <p:cond delay="0"/>
                                          </p:stCondLst>
                                        </p:cTn>
                                        <p:tgtEl>
                                          <p:spTgt spid="105475">
                                            <p:txEl>
                                              <p:pRg st="3" end="3"/>
                                            </p:txEl>
                                          </p:spTgt>
                                        </p:tgtEl>
                                      </p:cBhvr>
                                    </p:animEffect>
                                    <p:anim calcmode="lin" valueType="num">
                                      <p:cBhvr>
                                        <p:cTn id="97" dur="1822" tmFilter="0,0; 0.14,0.36; 0.43,0.73; 0.71,0.91; 1.0,1.0">
                                          <p:stCondLst>
                                            <p:cond delay="0"/>
                                          </p:stCondLst>
                                        </p:cTn>
                                        <p:tgtEl>
                                          <p:spTgt spid="105475">
                                            <p:txEl>
                                              <p:pRg st="3" end="3"/>
                                            </p:txEl>
                                          </p:spTgt>
                                        </p:tgtEl>
                                        <p:attrNameLst>
                                          <p:attrName>ppt_x</p:attrName>
                                        </p:attrNameLst>
                                      </p:cBhvr>
                                      <p:tavLst>
                                        <p:tav tm="0">
                                          <p:val>
                                            <p:strVal val="#ppt_x-0.25"/>
                                          </p:val>
                                        </p:tav>
                                        <p:tav tm="100000">
                                          <p:val>
                                            <p:strVal val="#ppt_x"/>
                                          </p:val>
                                        </p:tav>
                                      </p:tavLst>
                                    </p:anim>
                                    <p:anim calcmode="lin" valueType="num">
                                      <p:cBhvr>
                                        <p:cTn id="98" dur="664" tmFilter="0.0,0.0; 0.25,0.07; 0.50,0.2; 0.75,0.467; 1.0,1.0">
                                          <p:stCondLst>
                                            <p:cond delay="0"/>
                                          </p:stCondLst>
                                        </p:cTn>
                                        <p:tgtEl>
                                          <p:spTgt spid="105475">
                                            <p:txEl>
                                              <p:pRg st="3" end="3"/>
                                            </p:txEl>
                                          </p:spTgt>
                                        </p:tgtEl>
                                        <p:attrNameLst>
                                          <p:attrName>ppt_y</p:attrName>
                                        </p:attrNameLst>
                                      </p:cBhvr>
                                      <p:tavLst>
                                        <p:tav tm="0" fmla="#ppt_y-sin(pi*$)/3">
                                          <p:val>
                                            <p:fltVal val="0.5"/>
                                          </p:val>
                                        </p:tav>
                                        <p:tav tm="100000">
                                          <p:val>
                                            <p:fltVal val="1"/>
                                          </p:val>
                                        </p:tav>
                                      </p:tavLst>
                                    </p:anim>
                                    <p:anim calcmode="lin" valueType="num">
                                      <p:cBhvr>
                                        <p:cTn id="99" dur="664" tmFilter="0, 0; 0.125,0.2665; 0.25,0.4; 0.375,0.465; 0.5,0.5;  0.625,0.535; 0.75,0.6; 0.875,0.7335; 1,1">
                                          <p:stCondLst>
                                            <p:cond delay="664"/>
                                          </p:stCondLst>
                                        </p:cTn>
                                        <p:tgtEl>
                                          <p:spTgt spid="105475">
                                            <p:txEl>
                                              <p:pRg st="3" end="3"/>
                                            </p:txEl>
                                          </p:spTgt>
                                        </p:tgtEl>
                                        <p:attrNameLst>
                                          <p:attrName>ppt_y</p:attrName>
                                        </p:attrNameLst>
                                      </p:cBhvr>
                                      <p:tavLst>
                                        <p:tav tm="0" fmla="#ppt_y-sin(pi*$)/9">
                                          <p:val>
                                            <p:fltVal val="0"/>
                                          </p:val>
                                        </p:tav>
                                        <p:tav tm="100000">
                                          <p:val>
                                            <p:fltVal val="1"/>
                                          </p:val>
                                        </p:tav>
                                      </p:tavLst>
                                    </p:anim>
                                    <p:anim calcmode="lin" valueType="num">
                                      <p:cBhvr>
                                        <p:cTn id="100" dur="332" tmFilter="0, 0; 0.125,0.2665; 0.25,0.4; 0.375,0.465; 0.5,0.5;  0.625,0.535; 0.75,0.6; 0.875,0.7335; 1,1">
                                          <p:stCondLst>
                                            <p:cond delay="1324"/>
                                          </p:stCondLst>
                                        </p:cTn>
                                        <p:tgtEl>
                                          <p:spTgt spid="105475">
                                            <p:txEl>
                                              <p:pRg st="3" end="3"/>
                                            </p:txEl>
                                          </p:spTgt>
                                        </p:tgtEl>
                                        <p:attrNameLst>
                                          <p:attrName>ppt_y</p:attrName>
                                        </p:attrNameLst>
                                      </p:cBhvr>
                                      <p:tavLst>
                                        <p:tav tm="0" fmla="#ppt_y-sin(pi*$)/27">
                                          <p:val>
                                            <p:fltVal val="0"/>
                                          </p:val>
                                        </p:tav>
                                        <p:tav tm="100000">
                                          <p:val>
                                            <p:fltVal val="1"/>
                                          </p:val>
                                        </p:tav>
                                      </p:tavLst>
                                    </p:anim>
                                    <p:anim calcmode="lin" valueType="num">
                                      <p:cBhvr>
                                        <p:cTn id="101" dur="164" tmFilter="0, 0; 0.125,0.2665; 0.25,0.4; 0.375,0.465; 0.5,0.5;  0.625,0.535; 0.75,0.6; 0.875,0.7335; 1,1">
                                          <p:stCondLst>
                                            <p:cond delay="1656"/>
                                          </p:stCondLst>
                                        </p:cTn>
                                        <p:tgtEl>
                                          <p:spTgt spid="105475">
                                            <p:txEl>
                                              <p:pRg st="3" end="3"/>
                                            </p:txEl>
                                          </p:spTgt>
                                        </p:tgtEl>
                                        <p:attrNameLst>
                                          <p:attrName>ppt_y</p:attrName>
                                        </p:attrNameLst>
                                      </p:cBhvr>
                                      <p:tavLst>
                                        <p:tav tm="0" fmla="#ppt_y-sin(pi*$)/81">
                                          <p:val>
                                            <p:fltVal val="0"/>
                                          </p:val>
                                        </p:tav>
                                        <p:tav tm="100000">
                                          <p:val>
                                            <p:fltVal val="1"/>
                                          </p:val>
                                        </p:tav>
                                      </p:tavLst>
                                    </p:anim>
                                    <p:animScale>
                                      <p:cBhvr>
                                        <p:cTn id="102" dur="26">
                                          <p:stCondLst>
                                            <p:cond delay="650"/>
                                          </p:stCondLst>
                                        </p:cTn>
                                        <p:tgtEl>
                                          <p:spTgt spid="105475">
                                            <p:txEl>
                                              <p:pRg st="3" end="3"/>
                                            </p:txEl>
                                          </p:spTgt>
                                        </p:tgtEl>
                                      </p:cBhvr>
                                      <p:to x="100000" y="60000"/>
                                    </p:animScale>
                                    <p:animScale>
                                      <p:cBhvr>
                                        <p:cTn id="103" dur="166" decel="50000">
                                          <p:stCondLst>
                                            <p:cond delay="676"/>
                                          </p:stCondLst>
                                        </p:cTn>
                                        <p:tgtEl>
                                          <p:spTgt spid="105475">
                                            <p:txEl>
                                              <p:pRg st="3" end="3"/>
                                            </p:txEl>
                                          </p:spTgt>
                                        </p:tgtEl>
                                      </p:cBhvr>
                                      <p:to x="100000" y="100000"/>
                                    </p:animScale>
                                    <p:animScale>
                                      <p:cBhvr>
                                        <p:cTn id="104" dur="26">
                                          <p:stCondLst>
                                            <p:cond delay="1312"/>
                                          </p:stCondLst>
                                        </p:cTn>
                                        <p:tgtEl>
                                          <p:spTgt spid="105475">
                                            <p:txEl>
                                              <p:pRg st="3" end="3"/>
                                            </p:txEl>
                                          </p:spTgt>
                                        </p:tgtEl>
                                      </p:cBhvr>
                                      <p:to x="100000" y="80000"/>
                                    </p:animScale>
                                    <p:animScale>
                                      <p:cBhvr>
                                        <p:cTn id="105" dur="166" decel="50000">
                                          <p:stCondLst>
                                            <p:cond delay="1338"/>
                                          </p:stCondLst>
                                        </p:cTn>
                                        <p:tgtEl>
                                          <p:spTgt spid="105475">
                                            <p:txEl>
                                              <p:pRg st="3" end="3"/>
                                            </p:txEl>
                                          </p:spTgt>
                                        </p:tgtEl>
                                      </p:cBhvr>
                                      <p:to x="100000" y="100000"/>
                                    </p:animScale>
                                    <p:animScale>
                                      <p:cBhvr>
                                        <p:cTn id="106" dur="26">
                                          <p:stCondLst>
                                            <p:cond delay="1642"/>
                                          </p:stCondLst>
                                        </p:cTn>
                                        <p:tgtEl>
                                          <p:spTgt spid="105475">
                                            <p:txEl>
                                              <p:pRg st="3" end="3"/>
                                            </p:txEl>
                                          </p:spTgt>
                                        </p:tgtEl>
                                      </p:cBhvr>
                                      <p:to x="100000" y="90000"/>
                                    </p:animScale>
                                    <p:animScale>
                                      <p:cBhvr>
                                        <p:cTn id="107" dur="166" decel="50000">
                                          <p:stCondLst>
                                            <p:cond delay="1668"/>
                                          </p:stCondLst>
                                        </p:cTn>
                                        <p:tgtEl>
                                          <p:spTgt spid="105475">
                                            <p:txEl>
                                              <p:pRg st="3" end="3"/>
                                            </p:txEl>
                                          </p:spTgt>
                                        </p:tgtEl>
                                      </p:cBhvr>
                                      <p:to x="100000" y="100000"/>
                                    </p:animScale>
                                    <p:animScale>
                                      <p:cBhvr>
                                        <p:cTn id="108" dur="26">
                                          <p:stCondLst>
                                            <p:cond delay="1808"/>
                                          </p:stCondLst>
                                        </p:cTn>
                                        <p:tgtEl>
                                          <p:spTgt spid="105475">
                                            <p:txEl>
                                              <p:pRg st="3" end="3"/>
                                            </p:txEl>
                                          </p:spTgt>
                                        </p:tgtEl>
                                      </p:cBhvr>
                                      <p:to x="100000" y="95000"/>
                                    </p:animScale>
                                    <p:animScale>
                                      <p:cBhvr>
                                        <p:cTn id="109" dur="166" decel="50000">
                                          <p:stCondLst>
                                            <p:cond delay="1834"/>
                                          </p:stCondLst>
                                        </p:cTn>
                                        <p:tgtEl>
                                          <p:spTgt spid="105475">
                                            <p:txEl>
                                              <p:pRg st="3" end="3"/>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475" grpId="0" build="p"/>
      <p:bldP spid="105476" grpId="0" animBg="1"/>
      <p:bldP spid="105477" grpId="0"/>
      <p:bldP spid="7" grpId="0" autoUpdateAnimBg="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838200"/>
            <a:ext cx="8229600" cy="2209800"/>
          </a:xfrm>
        </p:spPr>
        <p:txBody>
          <a:bodyPr/>
          <a:lstStyle/>
          <a:p>
            <a:pPr algn="l"/>
            <a:r>
              <a:rPr lang="zh-CN" altLang="en-US" sz="4000" b="1" u="sng" dirty="0" smtClean="0"/>
              <a:t>汉明码的</a:t>
            </a:r>
            <a:r>
              <a:rPr lang="en-US" altLang="zh-CN" sz="4000" b="1" u="sng" dirty="0" smtClean="0"/>
              <a:t/>
            </a:r>
            <a:br>
              <a:rPr lang="en-US" altLang="zh-CN" sz="4000" b="1" u="sng" dirty="0" smtClean="0"/>
            </a:br>
            <a:r>
              <a:rPr lang="zh-CN" altLang="en-US" sz="4000" b="1" u="sng" dirty="0" smtClean="0"/>
              <a:t>编码步骤：</a:t>
            </a:r>
            <a:r>
              <a:rPr lang="en-US" altLang="zh-CN" sz="3600" u="sng" dirty="0" smtClean="0"/>
              <a:t/>
            </a:r>
            <a:br>
              <a:rPr lang="en-US" altLang="zh-CN" sz="3600" u="sng" dirty="0" smtClean="0"/>
            </a:br>
            <a:r>
              <a:rPr lang="en-US" altLang="zh-CN" sz="3600" u="sng" dirty="0" smtClean="0"/>
              <a:t>1</a:t>
            </a:r>
            <a:r>
              <a:rPr lang="zh-CN" altLang="en-US" sz="3600" u="sng" dirty="0" smtClean="0"/>
              <a:t>）构造错码图样</a:t>
            </a:r>
            <a:endParaRPr lang="zh-CN" altLang="en-US" u="sng" dirty="0"/>
          </a:p>
        </p:txBody>
      </p:sp>
      <p:graphicFrame>
        <p:nvGraphicFramePr>
          <p:cNvPr id="4" name="表格 3"/>
          <p:cNvGraphicFramePr>
            <a:graphicFrameLocks noGrp="1"/>
          </p:cNvGraphicFramePr>
          <p:nvPr/>
        </p:nvGraphicFramePr>
        <p:xfrm>
          <a:off x="3962400" y="762000"/>
          <a:ext cx="4495800" cy="5760720"/>
        </p:xfrm>
        <a:graphic>
          <a:graphicData uri="http://schemas.openxmlformats.org/drawingml/2006/table">
            <a:tbl>
              <a:tblPr/>
              <a:tblGrid>
                <a:gridCol w="1905000">
                  <a:extLst>
                    <a:ext uri="{9D8B030D-6E8A-4147-A177-3AD203B41FA5}">
                      <a16:colId xmlns:a16="http://schemas.microsoft.com/office/drawing/2014/main" xmlns="" val="20000"/>
                    </a:ext>
                  </a:extLst>
                </a:gridCol>
                <a:gridCol w="914400">
                  <a:extLst>
                    <a:ext uri="{9D8B030D-6E8A-4147-A177-3AD203B41FA5}">
                      <a16:colId xmlns:a16="http://schemas.microsoft.com/office/drawing/2014/main" xmlns="" val="20001"/>
                    </a:ext>
                  </a:extLst>
                </a:gridCol>
                <a:gridCol w="914400">
                  <a:extLst>
                    <a:ext uri="{9D8B030D-6E8A-4147-A177-3AD203B41FA5}">
                      <a16:colId xmlns:a16="http://schemas.microsoft.com/office/drawing/2014/main" xmlns="" val="20002"/>
                    </a:ext>
                  </a:extLst>
                </a:gridCol>
                <a:gridCol w="762000">
                  <a:extLst>
                    <a:ext uri="{9D8B030D-6E8A-4147-A177-3AD203B41FA5}">
                      <a16:colId xmlns:a16="http://schemas.microsoft.com/office/drawing/2014/main" xmlns="" val="20003"/>
                    </a:ext>
                  </a:extLst>
                </a:gridCol>
              </a:tblGrid>
              <a:tr h="533400">
                <a:tc>
                  <a:txBody>
                    <a:bodyPr/>
                    <a:lstStyle/>
                    <a:p>
                      <a:pPr algn="ctr">
                        <a:lnSpc>
                          <a:spcPct val="150000"/>
                        </a:lnSpc>
                        <a:spcAft>
                          <a:spcPts val="0"/>
                        </a:spcAft>
                      </a:pPr>
                      <a:r>
                        <a:rPr lang="zh-CN" altLang="en-US" sz="2800" kern="100" dirty="0" smtClean="0">
                          <a:latin typeface="Times New Roman"/>
                          <a:ea typeface="宋体"/>
                        </a:rPr>
                        <a:t>错码位置</a:t>
                      </a:r>
                      <a:endParaRPr lang="en-US" sz="2800" kern="100" dirty="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a:latin typeface="Times New Roman"/>
                          <a:ea typeface="宋体"/>
                        </a:rPr>
                        <a:t>S1</a:t>
                      </a:r>
                      <a:endParaRPr lang="zh-CN" sz="28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a:latin typeface="Times New Roman"/>
                          <a:ea typeface="宋体"/>
                        </a:rPr>
                        <a:t>S2</a:t>
                      </a:r>
                      <a:endParaRPr lang="zh-CN" sz="28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a:latin typeface="Times New Roman"/>
                          <a:ea typeface="宋体"/>
                        </a:rPr>
                        <a:t>S3</a:t>
                      </a:r>
                      <a:endParaRPr lang="zh-CN" sz="28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0"/>
                  </a:ext>
                </a:extLst>
              </a:tr>
              <a:tr h="533400">
                <a:tc>
                  <a:txBody>
                    <a:bodyPr/>
                    <a:lstStyle/>
                    <a:p>
                      <a:pPr algn="ctr">
                        <a:lnSpc>
                          <a:spcPct val="150000"/>
                        </a:lnSpc>
                        <a:spcAft>
                          <a:spcPts val="0"/>
                        </a:spcAft>
                      </a:pPr>
                      <a:r>
                        <a:rPr lang="en-US" sz="2800" kern="100">
                          <a:latin typeface="Times New Roman"/>
                          <a:ea typeface="宋体"/>
                        </a:rPr>
                        <a:t>A6</a:t>
                      </a:r>
                      <a:endParaRPr lang="zh-CN" sz="28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dirty="0">
                          <a:latin typeface="Times New Roman"/>
                          <a:ea typeface="宋体"/>
                        </a:rPr>
                        <a:t>1</a:t>
                      </a:r>
                      <a:endParaRPr lang="zh-CN" sz="2800" kern="100" dirty="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a:latin typeface="Times New Roman"/>
                          <a:ea typeface="宋体"/>
                        </a:rPr>
                        <a:t>1</a:t>
                      </a:r>
                      <a:endParaRPr lang="zh-CN" sz="28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a:latin typeface="Times New Roman"/>
                          <a:ea typeface="宋体"/>
                        </a:rPr>
                        <a:t>1</a:t>
                      </a:r>
                      <a:endParaRPr lang="zh-CN" sz="28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1"/>
                  </a:ext>
                </a:extLst>
              </a:tr>
              <a:tr h="533400">
                <a:tc>
                  <a:txBody>
                    <a:bodyPr/>
                    <a:lstStyle/>
                    <a:p>
                      <a:pPr algn="ctr">
                        <a:lnSpc>
                          <a:spcPct val="150000"/>
                        </a:lnSpc>
                        <a:spcAft>
                          <a:spcPts val="0"/>
                        </a:spcAft>
                      </a:pPr>
                      <a:r>
                        <a:rPr lang="en-US" sz="2800" kern="100" dirty="0">
                          <a:latin typeface="Times New Roman"/>
                          <a:ea typeface="宋体"/>
                        </a:rPr>
                        <a:t>A5</a:t>
                      </a:r>
                      <a:endParaRPr lang="zh-CN" sz="2800" kern="100" dirty="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a:latin typeface="Times New Roman"/>
                          <a:ea typeface="宋体"/>
                        </a:rPr>
                        <a:t>1</a:t>
                      </a:r>
                      <a:endParaRPr lang="zh-CN" sz="28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a:latin typeface="Times New Roman"/>
                          <a:ea typeface="宋体"/>
                        </a:rPr>
                        <a:t>1</a:t>
                      </a:r>
                      <a:endParaRPr lang="zh-CN" sz="28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a:latin typeface="Times New Roman"/>
                          <a:ea typeface="宋体"/>
                        </a:rPr>
                        <a:t>0</a:t>
                      </a:r>
                      <a:endParaRPr lang="zh-CN" sz="28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2"/>
                  </a:ext>
                </a:extLst>
              </a:tr>
              <a:tr h="533400">
                <a:tc>
                  <a:txBody>
                    <a:bodyPr/>
                    <a:lstStyle/>
                    <a:p>
                      <a:pPr algn="ctr">
                        <a:lnSpc>
                          <a:spcPct val="150000"/>
                        </a:lnSpc>
                        <a:spcAft>
                          <a:spcPts val="0"/>
                        </a:spcAft>
                      </a:pPr>
                      <a:r>
                        <a:rPr lang="en-US" sz="2800" kern="100">
                          <a:latin typeface="Times New Roman"/>
                          <a:ea typeface="宋体"/>
                        </a:rPr>
                        <a:t>A4</a:t>
                      </a:r>
                      <a:endParaRPr lang="zh-CN" sz="28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a:latin typeface="Times New Roman"/>
                          <a:ea typeface="宋体"/>
                        </a:rPr>
                        <a:t>1</a:t>
                      </a:r>
                      <a:endParaRPr lang="zh-CN" sz="28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a:latin typeface="Times New Roman"/>
                          <a:ea typeface="宋体"/>
                        </a:rPr>
                        <a:t>0</a:t>
                      </a:r>
                      <a:endParaRPr lang="zh-CN" sz="28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a:latin typeface="Times New Roman"/>
                          <a:ea typeface="宋体"/>
                        </a:rPr>
                        <a:t>1</a:t>
                      </a:r>
                      <a:endParaRPr lang="zh-CN" sz="28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3"/>
                  </a:ext>
                </a:extLst>
              </a:tr>
              <a:tr h="533400">
                <a:tc>
                  <a:txBody>
                    <a:bodyPr/>
                    <a:lstStyle/>
                    <a:p>
                      <a:pPr algn="ctr">
                        <a:lnSpc>
                          <a:spcPct val="150000"/>
                        </a:lnSpc>
                        <a:spcAft>
                          <a:spcPts val="0"/>
                        </a:spcAft>
                      </a:pPr>
                      <a:r>
                        <a:rPr lang="en-US" sz="2800" kern="100" dirty="0">
                          <a:latin typeface="Times New Roman"/>
                          <a:ea typeface="宋体"/>
                        </a:rPr>
                        <a:t>A3</a:t>
                      </a:r>
                      <a:endParaRPr lang="zh-CN" sz="2800" kern="100" dirty="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a:latin typeface="Times New Roman"/>
                          <a:ea typeface="宋体"/>
                        </a:rPr>
                        <a:t>0</a:t>
                      </a:r>
                      <a:endParaRPr lang="zh-CN" sz="28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a:latin typeface="Times New Roman"/>
                          <a:ea typeface="宋体"/>
                        </a:rPr>
                        <a:t>1</a:t>
                      </a:r>
                      <a:endParaRPr lang="zh-CN" sz="28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a:latin typeface="Times New Roman"/>
                          <a:ea typeface="宋体"/>
                        </a:rPr>
                        <a:t>1</a:t>
                      </a:r>
                      <a:endParaRPr lang="zh-CN" sz="28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4"/>
                  </a:ext>
                </a:extLst>
              </a:tr>
              <a:tr h="533400">
                <a:tc>
                  <a:txBody>
                    <a:bodyPr/>
                    <a:lstStyle/>
                    <a:p>
                      <a:pPr algn="ctr">
                        <a:lnSpc>
                          <a:spcPct val="150000"/>
                        </a:lnSpc>
                        <a:spcAft>
                          <a:spcPts val="0"/>
                        </a:spcAft>
                      </a:pPr>
                      <a:r>
                        <a:rPr lang="en-US" sz="2800" kern="100">
                          <a:latin typeface="Times New Roman"/>
                          <a:ea typeface="宋体"/>
                        </a:rPr>
                        <a:t>A2</a:t>
                      </a:r>
                      <a:endParaRPr lang="zh-CN" sz="28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a:latin typeface="Times New Roman"/>
                          <a:ea typeface="宋体"/>
                        </a:rPr>
                        <a:t>1</a:t>
                      </a:r>
                      <a:endParaRPr lang="zh-CN" sz="28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dirty="0">
                          <a:latin typeface="Times New Roman"/>
                          <a:ea typeface="宋体"/>
                        </a:rPr>
                        <a:t>0</a:t>
                      </a:r>
                      <a:endParaRPr lang="zh-CN" sz="2800" kern="100" dirty="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a:latin typeface="Times New Roman"/>
                          <a:ea typeface="宋体"/>
                        </a:rPr>
                        <a:t>0</a:t>
                      </a:r>
                      <a:endParaRPr lang="zh-CN" sz="28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5"/>
                  </a:ext>
                </a:extLst>
              </a:tr>
              <a:tr h="533400">
                <a:tc>
                  <a:txBody>
                    <a:bodyPr/>
                    <a:lstStyle/>
                    <a:p>
                      <a:pPr algn="ctr">
                        <a:lnSpc>
                          <a:spcPct val="150000"/>
                        </a:lnSpc>
                        <a:spcAft>
                          <a:spcPts val="0"/>
                        </a:spcAft>
                      </a:pPr>
                      <a:r>
                        <a:rPr lang="en-US" sz="2800" kern="100">
                          <a:latin typeface="Times New Roman"/>
                          <a:ea typeface="宋体"/>
                        </a:rPr>
                        <a:t>A1</a:t>
                      </a:r>
                      <a:endParaRPr lang="zh-CN" sz="28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a:latin typeface="Times New Roman"/>
                          <a:ea typeface="宋体"/>
                        </a:rPr>
                        <a:t>0</a:t>
                      </a:r>
                      <a:endParaRPr lang="zh-CN" sz="28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a:latin typeface="Times New Roman"/>
                          <a:ea typeface="宋体"/>
                        </a:rPr>
                        <a:t>1</a:t>
                      </a:r>
                      <a:endParaRPr lang="zh-CN" sz="28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a:latin typeface="Times New Roman"/>
                          <a:ea typeface="宋体"/>
                        </a:rPr>
                        <a:t>0</a:t>
                      </a:r>
                      <a:endParaRPr lang="zh-CN" sz="28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6"/>
                  </a:ext>
                </a:extLst>
              </a:tr>
              <a:tr h="533400">
                <a:tc>
                  <a:txBody>
                    <a:bodyPr/>
                    <a:lstStyle/>
                    <a:p>
                      <a:pPr algn="ctr">
                        <a:lnSpc>
                          <a:spcPct val="150000"/>
                        </a:lnSpc>
                        <a:spcAft>
                          <a:spcPts val="0"/>
                        </a:spcAft>
                      </a:pPr>
                      <a:r>
                        <a:rPr lang="en-US" sz="2800" kern="100">
                          <a:latin typeface="Times New Roman"/>
                          <a:ea typeface="宋体"/>
                        </a:rPr>
                        <a:t>A0</a:t>
                      </a:r>
                      <a:endParaRPr lang="zh-CN" sz="28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a:latin typeface="Times New Roman"/>
                          <a:ea typeface="宋体"/>
                        </a:rPr>
                        <a:t>0</a:t>
                      </a:r>
                      <a:endParaRPr lang="zh-CN" sz="28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a:latin typeface="Times New Roman"/>
                          <a:ea typeface="宋体"/>
                        </a:rPr>
                        <a:t>0</a:t>
                      </a:r>
                      <a:endParaRPr lang="zh-CN" sz="28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a:latin typeface="Times New Roman"/>
                          <a:ea typeface="宋体"/>
                        </a:rPr>
                        <a:t>1</a:t>
                      </a:r>
                      <a:endParaRPr lang="zh-CN" sz="28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7"/>
                  </a:ext>
                </a:extLst>
              </a:tr>
              <a:tr h="533400">
                <a:tc>
                  <a:txBody>
                    <a:bodyPr/>
                    <a:lstStyle/>
                    <a:p>
                      <a:pPr algn="ctr">
                        <a:lnSpc>
                          <a:spcPct val="150000"/>
                        </a:lnSpc>
                        <a:spcAft>
                          <a:spcPts val="0"/>
                        </a:spcAft>
                      </a:pPr>
                      <a:r>
                        <a:rPr lang="zh-CN" sz="2800" kern="100">
                          <a:latin typeface="Times New Roman"/>
                          <a:ea typeface="宋体"/>
                        </a:rPr>
                        <a:t>无</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a:latin typeface="Times New Roman"/>
                          <a:ea typeface="宋体"/>
                        </a:rPr>
                        <a:t>0</a:t>
                      </a:r>
                      <a:endParaRPr lang="zh-CN" sz="28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a:latin typeface="Times New Roman"/>
                          <a:ea typeface="宋体"/>
                        </a:rPr>
                        <a:t>0</a:t>
                      </a:r>
                      <a:endParaRPr lang="zh-CN" sz="28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dirty="0">
                          <a:latin typeface="Times New Roman"/>
                          <a:ea typeface="宋体"/>
                        </a:rPr>
                        <a:t>0</a:t>
                      </a:r>
                      <a:endParaRPr lang="zh-CN" sz="2800" kern="100" dirty="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8"/>
                  </a:ext>
                </a:extLst>
              </a:tr>
            </a:tbl>
          </a:graphicData>
        </a:graphic>
      </p:graphicFrame>
      <p:sp>
        <p:nvSpPr>
          <p:cNvPr id="7" name="Text Box 26"/>
          <p:cNvSpPr txBox="1">
            <a:spLocks noChangeArrowheads="1"/>
          </p:cNvSpPr>
          <p:nvPr/>
        </p:nvSpPr>
        <p:spPr bwMode="auto">
          <a:xfrm>
            <a:off x="6096000" y="178526"/>
            <a:ext cx="2895600" cy="369332"/>
          </a:xfrm>
          <a:prstGeom prst="rect">
            <a:avLst/>
          </a:prstGeom>
          <a:noFill/>
          <a:ln w="9525">
            <a:noFill/>
            <a:miter lim="800000"/>
            <a:headEnd/>
            <a:tailEnd/>
          </a:ln>
        </p:spPr>
        <p:txBody>
          <a:bodyPr wrap="square">
            <a:spAutoFit/>
          </a:bodyPr>
          <a:lstStyle/>
          <a:p>
            <a:r>
              <a:rPr lang="en-US" altLang="zh-CN" b="1" dirty="0" smtClean="0">
                <a:solidFill>
                  <a:schemeClr val="bg1">
                    <a:lumMod val="95000"/>
                  </a:schemeClr>
                </a:solidFill>
              </a:rPr>
              <a:t>《</a:t>
            </a:r>
            <a:r>
              <a:rPr lang="zh-CN" altLang="en-US" b="1" dirty="0" smtClean="0">
                <a:solidFill>
                  <a:schemeClr val="bg1">
                    <a:lumMod val="95000"/>
                  </a:schemeClr>
                </a:solidFill>
              </a:rPr>
              <a:t>通信系统设计与应用</a:t>
            </a:r>
            <a:r>
              <a:rPr lang="en-US" altLang="zh-CN" b="1" dirty="0" smtClean="0">
                <a:solidFill>
                  <a:schemeClr val="bg1">
                    <a:lumMod val="95000"/>
                  </a:schemeClr>
                </a:solidFill>
              </a:rPr>
              <a:t>》</a:t>
            </a:r>
            <a:endParaRPr lang="zh-CN" altLang="en-US" b="1" dirty="0">
              <a:solidFill>
                <a:schemeClr val="bg1">
                  <a:lumMod val="95000"/>
                </a:schemeClr>
              </a:solidFill>
            </a:endParaRPr>
          </a:p>
        </p:txBody>
      </p:sp>
      <p:sp>
        <p:nvSpPr>
          <p:cNvPr id="5" name="TextBox 4"/>
          <p:cNvSpPr txBox="1"/>
          <p:nvPr/>
        </p:nvSpPr>
        <p:spPr>
          <a:xfrm>
            <a:off x="685800" y="4114800"/>
            <a:ext cx="3048000" cy="1323439"/>
          </a:xfrm>
          <a:prstGeom prst="rect">
            <a:avLst/>
          </a:prstGeom>
          <a:noFill/>
          <a:ln cap="rnd">
            <a:noFill/>
          </a:ln>
        </p:spPr>
        <p:txBody>
          <a:bodyPr wrap="square" rtlCol="0" anchor="ctr" anchorCtr="0">
            <a:spAutoFit/>
          </a:bodyPr>
          <a:lstStyle/>
          <a:p>
            <a:pPr algn="ctr"/>
            <a:r>
              <a:rPr lang="zh-CN" altLang="en-US" sz="4000" b="1" dirty="0" smtClean="0">
                <a:solidFill>
                  <a:srgbClr val="044492"/>
                </a:solidFill>
              </a:rPr>
              <a:t>方案</a:t>
            </a:r>
            <a:endParaRPr lang="en-US" altLang="zh-CN" sz="4000" b="1" dirty="0" smtClean="0">
              <a:solidFill>
                <a:srgbClr val="044492"/>
              </a:solidFill>
            </a:endParaRPr>
          </a:p>
          <a:p>
            <a:pPr algn="ctr"/>
            <a:r>
              <a:rPr lang="zh-CN" altLang="en-US" sz="4000" b="1" dirty="0" smtClean="0">
                <a:solidFill>
                  <a:srgbClr val="044492"/>
                </a:solidFill>
              </a:rPr>
              <a:t>不唯一</a:t>
            </a:r>
            <a:endParaRPr lang="zh-CN" altLang="en-US" sz="4000" b="1" dirty="0">
              <a:solidFill>
                <a:srgbClr val="044492"/>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slide(fromLeft)">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6"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80">
                                          <p:stCondLst>
                                            <p:cond delay="0"/>
                                          </p:stCondLst>
                                        </p:cTn>
                                        <p:tgtEl>
                                          <p:spTgt spid="4"/>
                                        </p:tgtEl>
                                      </p:cBhvr>
                                    </p:animEffect>
                                    <p:anim calcmode="lin" valueType="num">
                                      <p:cBhvr>
                                        <p:cTn id="13"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14"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15"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16"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17"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18" dur="26">
                                          <p:stCondLst>
                                            <p:cond delay="650"/>
                                          </p:stCondLst>
                                        </p:cTn>
                                        <p:tgtEl>
                                          <p:spTgt spid="4"/>
                                        </p:tgtEl>
                                      </p:cBhvr>
                                      <p:to x="100000" y="60000"/>
                                    </p:animScale>
                                    <p:animScale>
                                      <p:cBhvr>
                                        <p:cTn id="19" dur="166" decel="50000">
                                          <p:stCondLst>
                                            <p:cond delay="676"/>
                                          </p:stCondLst>
                                        </p:cTn>
                                        <p:tgtEl>
                                          <p:spTgt spid="4"/>
                                        </p:tgtEl>
                                      </p:cBhvr>
                                      <p:to x="100000" y="100000"/>
                                    </p:animScale>
                                    <p:animScale>
                                      <p:cBhvr>
                                        <p:cTn id="20" dur="26">
                                          <p:stCondLst>
                                            <p:cond delay="1312"/>
                                          </p:stCondLst>
                                        </p:cTn>
                                        <p:tgtEl>
                                          <p:spTgt spid="4"/>
                                        </p:tgtEl>
                                      </p:cBhvr>
                                      <p:to x="100000" y="80000"/>
                                    </p:animScale>
                                    <p:animScale>
                                      <p:cBhvr>
                                        <p:cTn id="21" dur="166" decel="50000">
                                          <p:stCondLst>
                                            <p:cond delay="1338"/>
                                          </p:stCondLst>
                                        </p:cTn>
                                        <p:tgtEl>
                                          <p:spTgt spid="4"/>
                                        </p:tgtEl>
                                      </p:cBhvr>
                                      <p:to x="100000" y="100000"/>
                                    </p:animScale>
                                    <p:animScale>
                                      <p:cBhvr>
                                        <p:cTn id="22" dur="26">
                                          <p:stCondLst>
                                            <p:cond delay="1642"/>
                                          </p:stCondLst>
                                        </p:cTn>
                                        <p:tgtEl>
                                          <p:spTgt spid="4"/>
                                        </p:tgtEl>
                                      </p:cBhvr>
                                      <p:to x="100000" y="90000"/>
                                    </p:animScale>
                                    <p:animScale>
                                      <p:cBhvr>
                                        <p:cTn id="23" dur="166" decel="50000">
                                          <p:stCondLst>
                                            <p:cond delay="1668"/>
                                          </p:stCondLst>
                                        </p:cTn>
                                        <p:tgtEl>
                                          <p:spTgt spid="4"/>
                                        </p:tgtEl>
                                      </p:cBhvr>
                                      <p:to x="100000" y="100000"/>
                                    </p:animScale>
                                    <p:animScale>
                                      <p:cBhvr>
                                        <p:cTn id="24" dur="26">
                                          <p:stCondLst>
                                            <p:cond delay="1808"/>
                                          </p:stCondLst>
                                        </p:cTn>
                                        <p:tgtEl>
                                          <p:spTgt spid="4"/>
                                        </p:tgtEl>
                                      </p:cBhvr>
                                      <p:to x="100000" y="95000"/>
                                    </p:animScale>
                                    <p:animScale>
                                      <p:cBhvr>
                                        <p:cTn id="25" dur="166" decel="50000">
                                          <p:stCondLst>
                                            <p:cond delay="1834"/>
                                          </p:stCondLst>
                                        </p:cTn>
                                        <p:tgtEl>
                                          <p:spTgt spid="4"/>
                                        </p:tgtEl>
                                      </p:cBhvr>
                                      <p:to x="100000" y="100000"/>
                                    </p:animScale>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5"/>
                                        </p:tgtEl>
                                        <p:attrNameLst>
                                          <p:attrName>style.visibility</p:attrName>
                                        </p:attrNameLst>
                                      </p:cBhvr>
                                      <p:to>
                                        <p:strVal val="visible"/>
                                      </p:to>
                                    </p:set>
                                    <p:anim calcmode="lin" valueType="num">
                                      <p:cBhvr additive="base">
                                        <p:cTn id="30" dur="500" fill="hold"/>
                                        <p:tgtEl>
                                          <p:spTgt spid="5"/>
                                        </p:tgtEl>
                                        <p:attrNameLst>
                                          <p:attrName>ppt_x</p:attrName>
                                        </p:attrNameLst>
                                      </p:cBhvr>
                                      <p:tavLst>
                                        <p:tav tm="0">
                                          <p:val>
                                            <p:strVal val="#ppt_x"/>
                                          </p:val>
                                        </p:tav>
                                        <p:tav tm="100000">
                                          <p:val>
                                            <p:strVal val="#ppt_x"/>
                                          </p:val>
                                        </p:tav>
                                      </p:tavLst>
                                    </p:anim>
                                    <p:anim calcmode="lin" valueType="num">
                                      <p:cBhvr additive="base">
                                        <p:cTn id="31"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 presetClass="emph" presetSubtype="2" fill="hold" grpId="1" nodeType="clickEffect">
                                  <p:stCondLst>
                                    <p:cond delay="0"/>
                                  </p:stCondLst>
                                  <p:childTnLst>
                                    <p:anim to="1.5" calcmode="lin" valueType="num">
                                      <p:cBhvr override="childStyle">
                                        <p:cTn id="35" dur="2000" fill="hold"/>
                                        <p:tgtEl>
                                          <p:spTgt spid="5"/>
                                        </p:tgtEl>
                                        <p:attrNameLst>
                                          <p:attrName>style.fontSize</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utoUpdateAnimBg="0"/>
      <p:bldP spid="5" grpId="0"/>
      <p:bldP spid="5" grpId="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762000" y="1219200"/>
            <a:ext cx="7772400" cy="4953001"/>
          </a:xfrm>
        </p:spPr>
        <p:txBody>
          <a:bodyPr/>
          <a:lstStyle/>
          <a:p>
            <a:pPr>
              <a:lnSpc>
                <a:spcPct val="150000"/>
              </a:lnSpc>
            </a:pPr>
            <a:r>
              <a:rPr lang="en-US" u="sng" dirty="0" smtClean="0"/>
              <a:t>2</a:t>
            </a:r>
            <a:r>
              <a:rPr lang="zh-CN" altLang="en-US" u="sng" dirty="0" smtClean="0"/>
              <a:t>）构造监督矩阵</a:t>
            </a:r>
            <a:r>
              <a:rPr lang="en-US" altLang="zh-CN" u="sng" dirty="0" smtClean="0"/>
              <a:t>H</a:t>
            </a:r>
          </a:p>
          <a:p>
            <a:pPr>
              <a:lnSpc>
                <a:spcPct val="150000"/>
              </a:lnSpc>
            </a:pPr>
            <a:r>
              <a:rPr lang="zh-CN" altLang="en-US" u="sng" dirty="0" smtClean="0"/>
              <a:t>由</a:t>
            </a:r>
            <a:r>
              <a:rPr lang="en-US" u="sng" dirty="0" smtClean="0"/>
              <a:t>1</a:t>
            </a:r>
            <a:r>
              <a:rPr lang="zh-CN" altLang="en-US" u="sng" dirty="0" smtClean="0"/>
              <a:t>）构造监督矩阵</a:t>
            </a:r>
            <a:r>
              <a:rPr lang="en-US" u="sng" dirty="0" smtClean="0"/>
              <a:t>H</a:t>
            </a:r>
            <a:r>
              <a:rPr lang="zh-CN" altLang="en-US" u="sng" dirty="0" smtClean="0"/>
              <a:t>→初等变换→典型</a:t>
            </a:r>
            <a:r>
              <a:rPr lang="en-US" u="sng" dirty="0" smtClean="0"/>
              <a:t>H=[P  </a:t>
            </a:r>
            <a:r>
              <a:rPr lang="en-US" u="sng" dirty="0" err="1" smtClean="0"/>
              <a:t>I</a:t>
            </a:r>
            <a:r>
              <a:rPr lang="en-US" sz="2000" u="sng" dirty="0" err="1" smtClean="0"/>
              <a:t>r</a:t>
            </a:r>
            <a:r>
              <a:rPr lang="en-US" u="sng" dirty="0" smtClean="0"/>
              <a:t>]</a:t>
            </a:r>
            <a:endParaRPr lang="zh-CN" altLang="en-US" u="sng" dirty="0" smtClean="0"/>
          </a:p>
          <a:p>
            <a:pPr>
              <a:lnSpc>
                <a:spcPct val="150000"/>
              </a:lnSpc>
            </a:pPr>
            <a:r>
              <a:rPr lang="en-US" u="sng" dirty="0" smtClean="0"/>
              <a:t>3</a:t>
            </a:r>
            <a:r>
              <a:rPr lang="zh-CN" altLang="en-US" u="sng" dirty="0" smtClean="0"/>
              <a:t>）构造生成矩阵</a:t>
            </a:r>
            <a:r>
              <a:rPr lang="en-US" u="sng" dirty="0" smtClean="0"/>
              <a:t>G=[</a:t>
            </a:r>
            <a:r>
              <a:rPr lang="en-US" u="sng" dirty="0" err="1" smtClean="0"/>
              <a:t>I</a:t>
            </a:r>
            <a:r>
              <a:rPr lang="en-US" sz="2000" u="sng" dirty="0" err="1" smtClean="0"/>
              <a:t>k</a:t>
            </a:r>
            <a:r>
              <a:rPr lang="en-US" u="sng" dirty="0" smtClean="0"/>
              <a:t>  Q] </a:t>
            </a:r>
          </a:p>
          <a:p>
            <a:pPr>
              <a:lnSpc>
                <a:spcPct val="150000"/>
              </a:lnSpc>
            </a:pPr>
            <a:r>
              <a:rPr lang="en-US" dirty="0" smtClean="0"/>
              <a:t>      </a:t>
            </a:r>
            <a:r>
              <a:rPr lang="en-US" u="sng" dirty="0" smtClean="0"/>
              <a:t>Q</a:t>
            </a:r>
            <a:r>
              <a:rPr lang="zh-CN" altLang="en-US" u="sng" dirty="0" smtClean="0"/>
              <a:t>为</a:t>
            </a:r>
            <a:r>
              <a:rPr lang="en-US" u="sng" dirty="0" smtClean="0"/>
              <a:t>P</a:t>
            </a:r>
            <a:r>
              <a:rPr lang="zh-CN" altLang="en-US" u="sng" dirty="0" smtClean="0"/>
              <a:t>的转置</a:t>
            </a:r>
          </a:p>
          <a:p>
            <a:pPr>
              <a:lnSpc>
                <a:spcPct val="150000"/>
              </a:lnSpc>
            </a:pPr>
            <a:r>
              <a:rPr lang="en-US" u="sng" dirty="0" smtClean="0"/>
              <a:t>4</a:t>
            </a:r>
            <a:r>
              <a:rPr lang="zh-CN" altLang="en-US" u="sng" dirty="0" smtClean="0"/>
              <a:t>）汉明码</a:t>
            </a:r>
            <a:r>
              <a:rPr lang="en-US" u="sng" dirty="0" smtClean="0"/>
              <a:t>C=MG</a:t>
            </a:r>
            <a:endParaRPr lang="zh-CN" altLang="en-US" u="sng" dirty="0" smtClean="0"/>
          </a:p>
          <a:p>
            <a:pPr>
              <a:lnSpc>
                <a:spcPct val="150000"/>
              </a:lnSpc>
            </a:pPr>
            <a:endParaRPr lang="zh-CN" altLang="en-US" dirty="0"/>
          </a:p>
        </p:txBody>
      </p:sp>
      <p:sp>
        <p:nvSpPr>
          <p:cNvPr id="4" name="Text Box 26"/>
          <p:cNvSpPr txBox="1">
            <a:spLocks noChangeArrowheads="1"/>
          </p:cNvSpPr>
          <p:nvPr/>
        </p:nvSpPr>
        <p:spPr bwMode="auto">
          <a:xfrm>
            <a:off x="6096000" y="178526"/>
            <a:ext cx="2895600" cy="369332"/>
          </a:xfrm>
          <a:prstGeom prst="rect">
            <a:avLst/>
          </a:prstGeom>
          <a:noFill/>
          <a:ln w="9525">
            <a:noFill/>
            <a:miter lim="800000"/>
            <a:headEnd/>
            <a:tailEnd/>
          </a:ln>
        </p:spPr>
        <p:txBody>
          <a:bodyPr wrap="square">
            <a:spAutoFit/>
          </a:bodyPr>
          <a:lstStyle/>
          <a:p>
            <a:r>
              <a:rPr lang="en-US" altLang="zh-CN" b="1" dirty="0" smtClean="0">
                <a:solidFill>
                  <a:schemeClr val="bg1">
                    <a:lumMod val="95000"/>
                  </a:schemeClr>
                </a:solidFill>
              </a:rPr>
              <a:t>《</a:t>
            </a:r>
            <a:r>
              <a:rPr lang="zh-CN" altLang="en-US" b="1" dirty="0" smtClean="0">
                <a:solidFill>
                  <a:schemeClr val="bg1">
                    <a:lumMod val="95000"/>
                  </a:schemeClr>
                </a:solidFill>
              </a:rPr>
              <a:t>通信系统设计与应用</a:t>
            </a:r>
            <a:r>
              <a:rPr lang="en-US" altLang="zh-CN" b="1" dirty="0" smtClean="0">
                <a:solidFill>
                  <a:schemeClr val="bg1">
                    <a:lumMod val="95000"/>
                  </a:schemeClr>
                </a:solidFill>
              </a:rPr>
              <a:t>》</a:t>
            </a:r>
            <a:endParaRPr lang="zh-CN" altLang="en-US" b="1" dirty="0">
              <a:solidFill>
                <a:schemeClr val="bg1">
                  <a:lumMod val="95000"/>
                </a:schemeClr>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slide(fromLeft)">
                                      <p:cBhvr>
                                        <p:cTn id="7" dur="500"/>
                                        <p:tgtEl>
                                          <p:spTgt spid="4"/>
                                        </p:tgtEl>
                                      </p:cBhvr>
                                    </p:animEffect>
                                  </p:childTnLst>
                                </p:cTn>
                              </p:par>
                            </p:childTnLst>
                          </p:cTn>
                        </p:par>
                        <p:par>
                          <p:cTn id="8" fill="hold">
                            <p:stCondLst>
                              <p:cond delay="500"/>
                            </p:stCondLst>
                            <p:childTnLst>
                              <p:par>
                                <p:cTn id="9" presetID="31" presetClass="entr" presetSubtype="0" fill="hold" grpId="0" nodeType="afterEffect">
                                  <p:stCondLst>
                                    <p:cond delay="0"/>
                                  </p:stCondLst>
                                  <p:iterate type="lt">
                                    <p:tmPct val="5000"/>
                                  </p:iterate>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p:cTn id="11" dur="1000" fill="hold"/>
                                        <p:tgtEl>
                                          <p:spTgt spid="3">
                                            <p:txEl>
                                              <p:pRg st="0" end="0"/>
                                            </p:txEl>
                                          </p:spTgt>
                                        </p:tgtEl>
                                        <p:attrNameLst>
                                          <p:attrName>ppt_w</p:attrName>
                                        </p:attrNameLst>
                                      </p:cBhvr>
                                      <p:tavLst>
                                        <p:tav tm="0">
                                          <p:val>
                                            <p:fltVal val="0"/>
                                          </p:val>
                                        </p:tav>
                                        <p:tav tm="100000">
                                          <p:val>
                                            <p:strVal val="#ppt_w"/>
                                          </p:val>
                                        </p:tav>
                                      </p:tavLst>
                                    </p:anim>
                                    <p:anim calcmode="lin" valueType="num">
                                      <p:cBhvr>
                                        <p:cTn id="12" dur="1000" fill="hold"/>
                                        <p:tgtEl>
                                          <p:spTgt spid="3">
                                            <p:txEl>
                                              <p:pRg st="0" end="0"/>
                                            </p:txEl>
                                          </p:spTgt>
                                        </p:tgtEl>
                                        <p:attrNameLst>
                                          <p:attrName>ppt_h</p:attrName>
                                        </p:attrNameLst>
                                      </p:cBhvr>
                                      <p:tavLst>
                                        <p:tav tm="0">
                                          <p:val>
                                            <p:fltVal val="0"/>
                                          </p:val>
                                        </p:tav>
                                        <p:tav tm="100000">
                                          <p:val>
                                            <p:strVal val="#ppt_h"/>
                                          </p:val>
                                        </p:tav>
                                      </p:tavLst>
                                    </p:anim>
                                    <p:anim calcmode="lin" valueType="num">
                                      <p:cBhvr>
                                        <p:cTn id="13" dur="1000" fill="hold"/>
                                        <p:tgtEl>
                                          <p:spTgt spid="3">
                                            <p:txEl>
                                              <p:pRg st="0" end="0"/>
                                            </p:txEl>
                                          </p:spTgt>
                                        </p:tgtEl>
                                        <p:attrNameLst>
                                          <p:attrName>style.rotation</p:attrName>
                                        </p:attrNameLst>
                                      </p:cBhvr>
                                      <p:tavLst>
                                        <p:tav tm="0">
                                          <p:val>
                                            <p:fltVal val="90"/>
                                          </p:val>
                                        </p:tav>
                                        <p:tav tm="100000">
                                          <p:val>
                                            <p:fltVal val="0"/>
                                          </p:val>
                                        </p:tav>
                                      </p:tavLst>
                                    </p:anim>
                                    <p:animEffect transition="in" filter="fade">
                                      <p:cBhvr>
                                        <p:cTn id="14" dur="1000"/>
                                        <p:tgtEl>
                                          <p:spTgt spid="3">
                                            <p:txEl>
                                              <p:pRg st="0" end="0"/>
                                            </p:txEl>
                                          </p:spTgt>
                                        </p:tgtEl>
                                      </p:cBhvr>
                                    </p:animEffect>
                                  </p:childTnLst>
                                </p:cTn>
                              </p:par>
                            </p:childTnLst>
                          </p:cTn>
                        </p:par>
                        <p:par>
                          <p:cTn id="15" fill="hold">
                            <p:stCondLst>
                              <p:cond delay="1900"/>
                            </p:stCondLst>
                            <p:childTnLst>
                              <p:par>
                                <p:cTn id="16" presetID="31" presetClass="entr" presetSubtype="0" fill="hold" grpId="0" nodeType="afterEffect">
                                  <p:stCondLst>
                                    <p:cond delay="0"/>
                                  </p:stCondLst>
                                  <p:iterate type="lt">
                                    <p:tmPct val="5000"/>
                                  </p:iterate>
                                  <p:childTnLst>
                                    <p:set>
                                      <p:cBhvr>
                                        <p:cTn id="17" dur="1" fill="hold">
                                          <p:stCondLst>
                                            <p:cond delay="0"/>
                                          </p:stCondLst>
                                        </p:cTn>
                                        <p:tgtEl>
                                          <p:spTgt spid="3">
                                            <p:txEl>
                                              <p:pRg st="1" end="1"/>
                                            </p:txEl>
                                          </p:spTgt>
                                        </p:tgtEl>
                                        <p:attrNameLst>
                                          <p:attrName>style.visibility</p:attrName>
                                        </p:attrNameLst>
                                      </p:cBhvr>
                                      <p:to>
                                        <p:strVal val="visible"/>
                                      </p:to>
                                    </p:set>
                                    <p:anim calcmode="lin" valueType="num">
                                      <p:cBhvr>
                                        <p:cTn id="18" dur="10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9" dur="1000" fill="hold"/>
                                        <p:tgtEl>
                                          <p:spTgt spid="3">
                                            <p:txEl>
                                              <p:pRg st="1" end="1"/>
                                            </p:txEl>
                                          </p:spTgt>
                                        </p:tgtEl>
                                        <p:attrNameLst>
                                          <p:attrName>ppt_h</p:attrName>
                                        </p:attrNameLst>
                                      </p:cBhvr>
                                      <p:tavLst>
                                        <p:tav tm="0">
                                          <p:val>
                                            <p:fltVal val="0"/>
                                          </p:val>
                                        </p:tav>
                                        <p:tav tm="100000">
                                          <p:val>
                                            <p:strVal val="#ppt_h"/>
                                          </p:val>
                                        </p:tav>
                                      </p:tavLst>
                                    </p:anim>
                                    <p:anim calcmode="lin" valueType="num">
                                      <p:cBhvr>
                                        <p:cTn id="20" dur="1000" fill="hold"/>
                                        <p:tgtEl>
                                          <p:spTgt spid="3">
                                            <p:txEl>
                                              <p:pRg st="1" end="1"/>
                                            </p:txEl>
                                          </p:spTgt>
                                        </p:tgtEl>
                                        <p:attrNameLst>
                                          <p:attrName>style.rotation</p:attrName>
                                        </p:attrNameLst>
                                      </p:cBhvr>
                                      <p:tavLst>
                                        <p:tav tm="0">
                                          <p:val>
                                            <p:fltVal val="90"/>
                                          </p:val>
                                        </p:tav>
                                        <p:tav tm="100000">
                                          <p:val>
                                            <p:fltVal val="0"/>
                                          </p:val>
                                        </p:tav>
                                      </p:tavLst>
                                    </p:anim>
                                    <p:animEffect transition="in" filter="fade">
                                      <p:cBhvr>
                                        <p:cTn id="21" dur="1000"/>
                                        <p:tgtEl>
                                          <p:spTgt spid="3">
                                            <p:txEl>
                                              <p:pRg st="1" end="1"/>
                                            </p:txEl>
                                          </p:spTgt>
                                        </p:tgtEl>
                                      </p:cBhvr>
                                    </p:animEffect>
                                  </p:childTnLst>
                                </p:cTn>
                              </p:par>
                            </p:childTnLst>
                          </p:cTn>
                        </p:par>
                        <p:par>
                          <p:cTn id="22" fill="hold">
                            <p:stCondLst>
                              <p:cond delay="4100"/>
                            </p:stCondLst>
                            <p:childTnLst>
                              <p:par>
                                <p:cTn id="23" presetID="31" presetClass="entr" presetSubtype="0" fill="hold" grpId="0" nodeType="afterEffect">
                                  <p:stCondLst>
                                    <p:cond delay="0"/>
                                  </p:stCondLst>
                                  <p:iterate type="lt">
                                    <p:tmPct val="5000"/>
                                  </p:iterate>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p:cTn id="25" dur="1000" fill="hold"/>
                                        <p:tgtEl>
                                          <p:spTgt spid="3">
                                            <p:txEl>
                                              <p:pRg st="2" end="2"/>
                                            </p:txEl>
                                          </p:spTgt>
                                        </p:tgtEl>
                                        <p:attrNameLst>
                                          <p:attrName>ppt_w</p:attrName>
                                        </p:attrNameLst>
                                      </p:cBhvr>
                                      <p:tavLst>
                                        <p:tav tm="0">
                                          <p:val>
                                            <p:fltVal val="0"/>
                                          </p:val>
                                        </p:tav>
                                        <p:tav tm="100000">
                                          <p:val>
                                            <p:strVal val="#ppt_w"/>
                                          </p:val>
                                        </p:tav>
                                      </p:tavLst>
                                    </p:anim>
                                    <p:anim calcmode="lin" valueType="num">
                                      <p:cBhvr>
                                        <p:cTn id="26" dur="1000" fill="hold"/>
                                        <p:tgtEl>
                                          <p:spTgt spid="3">
                                            <p:txEl>
                                              <p:pRg st="2" end="2"/>
                                            </p:txEl>
                                          </p:spTgt>
                                        </p:tgtEl>
                                        <p:attrNameLst>
                                          <p:attrName>ppt_h</p:attrName>
                                        </p:attrNameLst>
                                      </p:cBhvr>
                                      <p:tavLst>
                                        <p:tav tm="0">
                                          <p:val>
                                            <p:fltVal val="0"/>
                                          </p:val>
                                        </p:tav>
                                        <p:tav tm="100000">
                                          <p:val>
                                            <p:strVal val="#ppt_h"/>
                                          </p:val>
                                        </p:tav>
                                      </p:tavLst>
                                    </p:anim>
                                    <p:anim calcmode="lin" valueType="num">
                                      <p:cBhvr>
                                        <p:cTn id="27" dur="1000" fill="hold"/>
                                        <p:tgtEl>
                                          <p:spTgt spid="3">
                                            <p:txEl>
                                              <p:pRg st="2" end="2"/>
                                            </p:txEl>
                                          </p:spTgt>
                                        </p:tgtEl>
                                        <p:attrNameLst>
                                          <p:attrName>style.rotation</p:attrName>
                                        </p:attrNameLst>
                                      </p:cBhvr>
                                      <p:tavLst>
                                        <p:tav tm="0">
                                          <p:val>
                                            <p:fltVal val="90"/>
                                          </p:val>
                                        </p:tav>
                                        <p:tav tm="100000">
                                          <p:val>
                                            <p:fltVal val="0"/>
                                          </p:val>
                                        </p:tav>
                                      </p:tavLst>
                                    </p:anim>
                                    <p:animEffect transition="in" filter="fade">
                                      <p:cBhvr>
                                        <p:cTn id="28" dur="1000"/>
                                        <p:tgtEl>
                                          <p:spTgt spid="3">
                                            <p:txEl>
                                              <p:pRg st="2" end="2"/>
                                            </p:txEl>
                                          </p:spTgt>
                                        </p:tgtEl>
                                      </p:cBhvr>
                                    </p:animEffect>
                                  </p:childTnLst>
                                </p:cTn>
                              </p:par>
                            </p:childTnLst>
                          </p:cTn>
                        </p:par>
                        <p:par>
                          <p:cTn id="29" fill="hold">
                            <p:stCondLst>
                              <p:cond delay="5800"/>
                            </p:stCondLst>
                            <p:childTnLst>
                              <p:par>
                                <p:cTn id="30" presetID="31" presetClass="entr" presetSubtype="0" fill="hold" grpId="0" nodeType="afterEffect">
                                  <p:stCondLst>
                                    <p:cond delay="0"/>
                                  </p:stCondLst>
                                  <p:iterate type="lt">
                                    <p:tmPct val="5000"/>
                                  </p:iterate>
                                  <p:childTnLst>
                                    <p:set>
                                      <p:cBhvr>
                                        <p:cTn id="31" dur="1" fill="hold">
                                          <p:stCondLst>
                                            <p:cond delay="0"/>
                                          </p:stCondLst>
                                        </p:cTn>
                                        <p:tgtEl>
                                          <p:spTgt spid="3">
                                            <p:txEl>
                                              <p:pRg st="3" end="3"/>
                                            </p:txEl>
                                          </p:spTgt>
                                        </p:tgtEl>
                                        <p:attrNameLst>
                                          <p:attrName>style.visibility</p:attrName>
                                        </p:attrNameLst>
                                      </p:cBhvr>
                                      <p:to>
                                        <p:strVal val="visible"/>
                                      </p:to>
                                    </p:set>
                                    <p:anim calcmode="lin" valueType="num">
                                      <p:cBhvr>
                                        <p:cTn id="32" dur="1000" fill="hold"/>
                                        <p:tgtEl>
                                          <p:spTgt spid="3">
                                            <p:txEl>
                                              <p:pRg st="3" end="3"/>
                                            </p:txEl>
                                          </p:spTgt>
                                        </p:tgtEl>
                                        <p:attrNameLst>
                                          <p:attrName>ppt_w</p:attrName>
                                        </p:attrNameLst>
                                      </p:cBhvr>
                                      <p:tavLst>
                                        <p:tav tm="0">
                                          <p:val>
                                            <p:fltVal val="0"/>
                                          </p:val>
                                        </p:tav>
                                        <p:tav tm="100000">
                                          <p:val>
                                            <p:strVal val="#ppt_w"/>
                                          </p:val>
                                        </p:tav>
                                      </p:tavLst>
                                    </p:anim>
                                    <p:anim calcmode="lin" valueType="num">
                                      <p:cBhvr>
                                        <p:cTn id="33" dur="1000" fill="hold"/>
                                        <p:tgtEl>
                                          <p:spTgt spid="3">
                                            <p:txEl>
                                              <p:pRg st="3" end="3"/>
                                            </p:txEl>
                                          </p:spTgt>
                                        </p:tgtEl>
                                        <p:attrNameLst>
                                          <p:attrName>ppt_h</p:attrName>
                                        </p:attrNameLst>
                                      </p:cBhvr>
                                      <p:tavLst>
                                        <p:tav tm="0">
                                          <p:val>
                                            <p:fltVal val="0"/>
                                          </p:val>
                                        </p:tav>
                                        <p:tav tm="100000">
                                          <p:val>
                                            <p:strVal val="#ppt_h"/>
                                          </p:val>
                                        </p:tav>
                                      </p:tavLst>
                                    </p:anim>
                                    <p:anim calcmode="lin" valueType="num">
                                      <p:cBhvr>
                                        <p:cTn id="34" dur="1000" fill="hold"/>
                                        <p:tgtEl>
                                          <p:spTgt spid="3">
                                            <p:txEl>
                                              <p:pRg st="3" end="3"/>
                                            </p:txEl>
                                          </p:spTgt>
                                        </p:tgtEl>
                                        <p:attrNameLst>
                                          <p:attrName>style.rotation</p:attrName>
                                        </p:attrNameLst>
                                      </p:cBhvr>
                                      <p:tavLst>
                                        <p:tav tm="0">
                                          <p:val>
                                            <p:fltVal val="90"/>
                                          </p:val>
                                        </p:tav>
                                        <p:tav tm="100000">
                                          <p:val>
                                            <p:fltVal val="0"/>
                                          </p:val>
                                        </p:tav>
                                      </p:tavLst>
                                    </p:anim>
                                    <p:animEffect transition="in" filter="fade">
                                      <p:cBhvr>
                                        <p:cTn id="35" dur="1000"/>
                                        <p:tgtEl>
                                          <p:spTgt spid="3">
                                            <p:txEl>
                                              <p:pRg st="3" end="3"/>
                                            </p:txEl>
                                          </p:spTgt>
                                        </p:tgtEl>
                                      </p:cBhvr>
                                    </p:animEffect>
                                  </p:childTnLst>
                                </p:cTn>
                              </p:par>
                            </p:childTnLst>
                          </p:cTn>
                        </p:par>
                        <p:par>
                          <p:cTn id="36" fill="hold">
                            <p:stCondLst>
                              <p:cond delay="7050"/>
                            </p:stCondLst>
                            <p:childTnLst>
                              <p:par>
                                <p:cTn id="37" presetID="31" presetClass="entr" presetSubtype="0" fill="hold" grpId="0" nodeType="afterEffect">
                                  <p:stCondLst>
                                    <p:cond delay="0"/>
                                  </p:stCondLst>
                                  <p:iterate type="lt">
                                    <p:tmPct val="5000"/>
                                  </p:iterate>
                                  <p:childTnLst>
                                    <p:set>
                                      <p:cBhvr>
                                        <p:cTn id="38" dur="1" fill="hold">
                                          <p:stCondLst>
                                            <p:cond delay="0"/>
                                          </p:stCondLst>
                                        </p:cTn>
                                        <p:tgtEl>
                                          <p:spTgt spid="3">
                                            <p:txEl>
                                              <p:pRg st="4" end="4"/>
                                            </p:txEl>
                                          </p:spTgt>
                                        </p:tgtEl>
                                        <p:attrNameLst>
                                          <p:attrName>style.visibility</p:attrName>
                                        </p:attrNameLst>
                                      </p:cBhvr>
                                      <p:to>
                                        <p:strVal val="visible"/>
                                      </p:to>
                                    </p:set>
                                    <p:anim calcmode="lin" valueType="num">
                                      <p:cBhvr>
                                        <p:cTn id="39" dur="1000" fill="hold"/>
                                        <p:tgtEl>
                                          <p:spTgt spid="3">
                                            <p:txEl>
                                              <p:pRg st="4" end="4"/>
                                            </p:txEl>
                                          </p:spTgt>
                                        </p:tgtEl>
                                        <p:attrNameLst>
                                          <p:attrName>ppt_w</p:attrName>
                                        </p:attrNameLst>
                                      </p:cBhvr>
                                      <p:tavLst>
                                        <p:tav tm="0">
                                          <p:val>
                                            <p:fltVal val="0"/>
                                          </p:val>
                                        </p:tav>
                                        <p:tav tm="100000">
                                          <p:val>
                                            <p:strVal val="#ppt_w"/>
                                          </p:val>
                                        </p:tav>
                                      </p:tavLst>
                                    </p:anim>
                                    <p:anim calcmode="lin" valueType="num">
                                      <p:cBhvr>
                                        <p:cTn id="40" dur="1000" fill="hold"/>
                                        <p:tgtEl>
                                          <p:spTgt spid="3">
                                            <p:txEl>
                                              <p:pRg st="4" end="4"/>
                                            </p:txEl>
                                          </p:spTgt>
                                        </p:tgtEl>
                                        <p:attrNameLst>
                                          <p:attrName>ppt_h</p:attrName>
                                        </p:attrNameLst>
                                      </p:cBhvr>
                                      <p:tavLst>
                                        <p:tav tm="0">
                                          <p:val>
                                            <p:fltVal val="0"/>
                                          </p:val>
                                        </p:tav>
                                        <p:tav tm="100000">
                                          <p:val>
                                            <p:strVal val="#ppt_h"/>
                                          </p:val>
                                        </p:tav>
                                      </p:tavLst>
                                    </p:anim>
                                    <p:anim calcmode="lin" valueType="num">
                                      <p:cBhvr>
                                        <p:cTn id="41" dur="1000" fill="hold"/>
                                        <p:tgtEl>
                                          <p:spTgt spid="3">
                                            <p:txEl>
                                              <p:pRg st="4" end="4"/>
                                            </p:txEl>
                                          </p:spTgt>
                                        </p:tgtEl>
                                        <p:attrNameLst>
                                          <p:attrName>style.rotation</p:attrName>
                                        </p:attrNameLst>
                                      </p:cBhvr>
                                      <p:tavLst>
                                        <p:tav tm="0">
                                          <p:val>
                                            <p:fltVal val="90"/>
                                          </p:val>
                                        </p:tav>
                                        <p:tav tm="100000">
                                          <p:val>
                                            <p:fltVal val="0"/>
                                          </p:val>
                                        </p:tav>
                                      </p:tavLst>
                                    </p:anim>
                                    <p:animEffect transition="in" filter="fade">
                                      <p:cBhvr>
                                        <p:cTn id="42" dur="10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autoUpdateAnimBg="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1" name="Rectangle 3"/>
          <p:cNvSpPr>
            <a:spLocks noGrp="1" noChangeArrowheads="1"/>
          </p:cNvSpPr>
          <p:nvPr>
            <p:ph type="body" idx="1"/>
          </p:nvPr>
        </p:nvSpPr>
        <p:spPr>
          <a:xfrm>
            <a:off x="381000" y="1524000"/>
            <a:ext cx="8382000" cy="3962400"/>
          </a:xfrm>
        </p:spPr>
        <p:txBody>
          <a:bodyPr/>
          <a:lstStyle/>
          <a:p>
            <a:pPr marL="1058863" lvl="3" indent="-487363" eaLnBrk="1" hangingPunct="1">
              <a:lnSpc>
                <a:spcPct val="150000"/>
              </a:lnSpc>
              <a:buClr>
                <a:schemeClr val="bg2"/>
              </a:buClr>
              <a:buSzTx/>
              <a:buFont typeface="Wingdings" pitchFamily="2" charset="2"/>
              <a:buChar char="v"/>
            </a:pPr>
            <a:r>
              <a:rPr lang="zh-CN" altLang="en-US" sz="3600" dirty="0" smtClean="0">
                <a:latin typeface="Times New Roman" pitchFamily="18" charset="0"/>
                <a:ea typeface="黑体" pitchFamily="2" charset="-122"/>
              </a:rPr>
              <a:t>汉明码的编码效率较高</a:t>
            </a:r>
          </a:p>
          <a:p>
            <a:pPr marL="1058863" lvl="3" indent="-487363" eaLnBrk="1" hangingPunct="1">
              <a:lnSpc>
                <a:spcPct val="150000"/>
              </a:lnSpc>
              <a:buClr>
                <a:schemeClr val="bg2"/>
              </a:buClr>
              <a:buSzTx/>
              <a:buFont typeface="Wingdings" pitchFamily="2" charset="2"/>
              <a:buNone/>
            </a:pPr>
            <a:r>
              <a:rPr lang="zh-CN" altLang="en-US" sz="3600" dirty="0" smtClean="0">
                <a:latin typeface="Times New Roman" pitchFamily="18" charset="0"/>
                <a:ea typeface="黑体" pitchFamily="2" charset="-122"/>
              </a:rPr>
              <a:t>            </a:t>
            </a:r>
            <a:r>
              <a:rPr lang="en-US" altLang="zh-CN" sz="3600" dirty="0" smtClean="0">
                <a:latin typeface="Times New Roman" pitchFamily="18" charset="0"/>
                <a:ea typeface="黑体" pitchFamily="2" charset="-122"/>
              </a:rPr>
              <a:t>R=k/n=4/7≈57%   </a:t>
            </a:r>
          </a:p>
          <a:p>
            <a:pPr marL="1058863" lvl="3" indent="-487363" eaLnBrk="1" hangingPunct="1">
              <a:lnSpc>
                <a:spcPct val="150000"/>
              </a:lnSpc>
              <a:buClr>
                <a:schemeClr val="bg2"/>
              </a:buClr>
              <a:buSzTx/>
              <a:buFont typeface="Wingdings" pitchFamily="2" charset="2"/>
              <a:buChar char="v"/>
            </a:pPr>
            <a:r>
              <a:rPr lang="zh-CN" altLang="en-US" sz="3600" dirty="0" smtClean="0">
                <a:solidFill>
                  <a:srgbClr val="FF0000"/>
                </a:solidFill>
                <a:latin typeface="Times New Roman" pitchFamily="18" charset="0"/>
                <a:ea typeface="黑体" pitchFamily="2" charset="-122"/>
              </a:rPr>
              <a:t>最小码距为</a:t>
            </a:r>
            <a:r>
              <a:rPr lang="en-US" altLang="zh-CN" sz="3600" dirty="0" smtClean="0">
                <a:solidFill>
                  <a:srgbClr val="FF0000"/>
                </a:solidFill>
                <a:latin typeface="Times New Roman" pitchFamily="18" charset="0"/>
                <a:ea typeface="黑体" pitchFamily="2" charset="-122"/>
              </a:rPr>
              <a:t>3</a:t>
            </a:r>
            <a:r>
              <a:rPr lang="zh-CN" altLang="en-US" sz="3600" dirty="0" smtClean="0">
                <a:solidFill>
                  <a:srgbClr val="FF0000"/>
                </a:solidFill>
                <a:latin typeface="Times New Roman" pitchFamily="18" charset="0"/>
                <a:ea typeface="黑体" pitchFamily="2" charset="-122"/>
              </a:rPr>
              <a:t>，能纠正一个错码或检测两个错码</a:t>
            </a:r>
          </a:p>
        </p:txBody>
      </p:sp>
      <p:sp>
        <p:nvSpPr>
          <p:cNvPr id="5" name="Text Box 26"/>
          <p:cNvSpPr txBox="1">
            <a:spLocks noChangeArrowheads="1"/>
          </p:cNvSpPr>
          <p:nvPr/>
        </p:nvSpPr>
        <p:spPr bwMode="auto">
          <a:xfrm>
            <a:off x="6019800" y="240268"/>
            <a:ext cx="2895600" cy="369332"/>
          </a:xfrm>
          <a:prstGeom prst="rect">
            <a:avLst/>
          </a:prstGeom>
          <a:noFill/>
          <a:ln w="9525">
            <a:noFill/>
            <a:miter lim="800000"/>
            <a:headEnd/>
            <a:tailEnd/>
          </a:ln>
        </p:spPr>
        <p:txBody>
          <a:bodyPr wrap="square">
            <a:spAutoFit/>
          </a:bodyPr>
          <a:lstStyle/>
          <a:p>
            <a:r>
              <a:rPr lang="en-US" altLang="zh-CN" b="1" dirty="0" smtClean="0">
                <a:solidFill>
                  <a:schemeClr val="bg1">
                    <a:lumMod val="95000"/>
                  </a:schemeClr>
                </a:solidFill>
              </a:rPr>
              <a:t>《</a:t>
            </a:r>
            <a:r>
              <a:rPr lang="zh-CN" altLang="en-US" b="1" dirty="0" smtClean="0">
                <a:solidFill>
                  <a:schemeClr val="bg1">
                    <a:lumMod val="95000"/>
                  </a:schemeClr>
                </a:solidFill>
              </a:rPr>
              <a:t>通信系统设计与应用</a:t>
            </a:r>
            <a:r>
              <a:rPr lang="en-US" altLang="zh-CN" b="1" dirty="0" smtClean="0">
                <a:solidFill>
                  <a:schemeClr val="bg1">
                    <a:lumMod val="95000"/>
                  </a:schemeClr>
                </a:solidFill>
              </a:rPr>
              <a:t>》</a:t>
            </a:r>
            <a:endParaRPr lang="zh-CN" altLang="en-US" b="1" dirty="0">
              <a:solidFill>
                <a:schemeClr val="bg1">
                  <a:lumMod val="95000"/>
                </a:schemeClr>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lide(fromLeft)">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utoUpdateAnimBg="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685800"/>
            <a:ext cx="8229600" cy="884238"/>
          </a:xfrm>
        </p:spPr>
        <p:txBody>
          <a:bodyPr/>
          <a:lstStyle/>
          <a:p>
            <a:pPr algn="l"/>
            <a:r>
              <a:rPr lang="zh-CN" altLang="en-US" b="1" u="sng" dirty="0" smtClean="0"/>
              <a:t>译码步骤</a:t>
            </a:r>
            <a:endParaRPr lang="zh-CN" altLang="en-US" b="1" u="sng" dirty="0"/>
          </a:p>
        </p:txBody>
      </p:sp>
      <p:sp>
        <p:nvSpPr>
          <p:cNvPr id="3" name="内容占位符 2"/>
          <p:cNvSpPr>
            <a:spLocks noGrp="1"/>
          </p:cNvSpPr>
          <p:nvPr>
            <p:ph idx="1"/>
          </p:nvPr>
        </p:nvSpPr>
        <p:spPr>
          <a:xfrm>
            <a:off x="457200" y="1828800"/>
            <a:ext cx="8229600" cy="4297363"/>
          </a:xfrm>
        </p:spPr>
        <p:txBody>
          <a:bodyPr/>
          <a:lstStyle/>
          <a:p>
            <a:r>
              <a:rPr lang="en-US" dirty="0" smtClean="0"/>
              <a:t>1</a:t>
            </a:r>
            <a:r>
              <a:rPr lang="zh-CN" altLang="en-US" dirty="0" smtClean="0"/>
              <a:t>）</a:t>
            </a:r>
            <a:r>
              <a:rPr lang="zh-CN" altLang="en-US" u="sng" dirty="0" smtClean="0"/>
              <a:t>由</a:t>
            </a:r>
            <a:r>
              <a:rPr lang="en-US" u="sng" dirty="0" smtClean="0"/>
              <a:t>H</a:t>
            </a:r>
            <a:r>
              <a:rPr lang="zh-CN" altLang="en-US" u="sng" dirty="0" smtClean="0"/>
              <a:t>构造错码图样 即</a:t>
            </a:r>
            <a:r>
              <a:rPr lang="en-US" u="sng" dirty="0" smtClean="0"/>
              <a:t>S</a:t>
            </a:r>
            <a:r>
              <a:rPr lang="zh-CN" altLang="en-US" u="sng" dirty="0" smtClean="0"/>
              <a:t>与</a:t>
            </a:r>
            <a:r>
              <a:rPr lang="en-US" u="sng" dirty="0" smtClean="0"/>
              <a:t>An</a:t>
            </a:r>
            <a:r>
              <a:rPr lang="zh-CN" altLang="en-US" u="sng" dirty="0" smtClean="0"/>
              <a:t>的关系</a:t>
            </a:r>
          </a:p>
          <a:p>
            <a:endParaRPr lang="en-US" dirty="0" smtClean="0"/>
          </a:p>
          <a:p>
            <a:r>
              <a:rPr lang="en-US" dirty="0" smtClean="0"/>
              <a:t>2</a:t>
            </a:r>
            <a:r>
              <a:rPr lang="zh-CN" altLang="en-US" dirty="0" smtClean="0"/>
              <a:t>）</a:t>
            </a:r>
            <a:r>
              <a:rPr lang="en-US" dirty="0" smtClean="0"/>
              <a:t>               </a:t>
            </a:r>
            <a:r>
              <a:rPr lang="en-US" u="sng" dirty="0" smtClean="0"/>
              <a:t>=0  </a:t>
            </a:r>
            <a:r>
              <a:rPr lang="zh-CN" altLang="en-US" u="sng" dirty="0" smtClean="0"/>
              <a:t>无错</a:t>
            </a:r>
          </a:p>
          <a:p>
            <a:r>
              <a:rPr lang="en-US" dirty="0" smtClean="0"/>
              <a:t>    </a:t>
            </a:r>
            <a:r>
              <a:rPr lang="en-US" u="sng" dirty="0" smtClean="0"/>
              <a:t>          </a:t>
            </a:r>
            <a:r>
              <a:rPr lang="en-US" dirty="0" smtClean="0"/>
              <a:t>     </a:t>
            </a:r>
            <a:r>
              <a:rPr lang="en-US" u="sng" dirty="0" smtClean="0"/>
              <a:t> </a:t>
            </a:r>
            <a:r>
              <a:rPr lang="zh-CN" altLang="en-US" u="sng" dirty="0" smtClean="0"/>
              <a:t>≠</a:t>
            </a:r>
            <a:r>
              <a:rPr lang="en-US" u="sng" dirty="0" smtClean="0"/>
              <a:t>0 </a:t>
            </a:r>
            <a:r>
              <a:rPr lang="zh-CN" altLang="en-US" u="sng" dirty="0" smtClean="0"/>
              <a:t>对照错码图样找错码位</a:t>
            </a:r>
          </a:p>
          <a:p>
            <a:endParaRPr lang="zh-CN" altLang="en-US" dirty="0"/>
          </a:p>
        </p:txBody>
      </p:sp>
      <p:graphicFrame>
        <p:nvGraphicFramePr>
          <p:cNvPr id="4" name="对象 3"/>
          <p:cNvGraphicFramePr>
            <a:graphicFrameLocks noChangeAspect="1"/>
          </p:cNvGraphicFramePr>
          <p:nvPr/>
        </p:nvGraphicFramePr>
        <p:xfrm>
          <a:off x="1295400" y="3352799"/>
          <a:ext cx="1371600" cy="609601"/>
        </p:xfrm>
        <a:graphic>
          <a:graphicData uri="http://schemas.openxmlformats.org/presentationml/2006/ole">
            <mc:AlternateContent xmlns:mc="http://schemas.openxmlformats.org/markup-compatibility/2006">
              <mc:Choice xmlns:v="urn:schemas-microsoft-com:vml" Requires="v">
                <p:oleObj spid="_x0000_s166926" name="公式" r:id="rId3" imgW="380880" imgH="203040" progId="Equation.3">
                  <p:embed/>
                </p:oleObj>
              </mc:Choice>
              <mc:Fallback>
                <p:oleObj name="公式" r:id="rId3" imgW="380880" imgH="203040" progId="Equation.3">
                  <p:embed/>
                  <p:pic>
                    <p:nvPicPr>
                      <p:cNvPr id="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95400" y="3352799"/>
                        <a:ext cx="1371600" cy="609601"/>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5" name="左大括号 4"/>
          <p:cNvSpPr/>
          <p:nvPr/>
        </p:nvSpPr>
        <p:spPr bwMode="auto">
          <a:xfrm>
            <a:off x="2590800" y="3200400"/>
            <a:ext cx="381000" cy="762000"/>
          </a:xfrm>
          <a:prstGeom prst="leftBrace">
            <a:avLst/>
          </a:prstGeom>
          <a:solidFill>
            <a:schemeClr val="accent1"/>
          </a:solidFill>
          <a:ln w="9525" cap="flat" cmpd="sng" algn="ctr">
            <a:solidFill>
              <a:schemeClr val="tx1"/>
            </a:solidFill>
            <a:prstDash val="solid"/>
            <a:round/>
            <a:headEnd type="none" w="med" len="med"/>
            <a:tailEnd type="none" w="med" len="med"/>
          </a:ln>
          <a:effectLst>
            <a:outerShdw dist="17961" dir="13500000" algn="ctr" rotWithShape="0">
              <a:schemeClr val="tx1">
                <a:gamma/>
                <a:shade val="60000"/>
                <a:invGamma/>
              </a:schemeClr>
            </a:outerShdw>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6" name="Text Box 26"/>
          <p:cNvSpPr txBox="1">
            <a:spLocks noChangeArrowheads="1"/>
          </p:cNvSpPr>
          <p:nvPr/>
        </p:nvSpPr>
        <p:spPr bwMode="auto">
          <a:xfrm>
            <a:off x="6096000" y="178526"/>
            <a:ext cx="2895600" cy="369332"/>
          </a:xfrm>
          <a:prstGeom prst="rect">
            <a:avLst/>
          </a:prstGeom>
          <a:noFill/>
          <a:ln w="9525">
            <a:noFill/>
            <a:miter lim="800000"/>
            <a:headEnd/>
            <a:tailEnd/>
          </a:ln>
        </p:spPr>
        <p:txBody>
          <a:bodyPr wrap="square">
            <a:spAutoFit/>
          </a:bodyPr>
          <a:lstStyle/>
          <a:p>
            <a:r>
              <a:rPr lang="en-US" altLang="zh-CN" b="1" dirty="0" smtClean="0">
                <a:solidFill>
                  <a:schemeClr val="bg1">
                    <a:lumMod val="95000"/>
                  </a:schemeClr>
                </a:solidFill>
              </a:rPr>
              <a:t>《</a:t>
            </a:r>
            <a:r>
              <a:rPr lang="zh-CN" altLang="en-US" b="1" dirty="0" smtClean="0">
                <a:solidFill>
                  <a:schemeClr val="bg1">
                    <a:lumMod val="95000"/>
                  </a:schemeClr>
                </a:solidFill>
              </a:rPr>
              <a:t>通信系统设计与应用</a:t>
            </a:r>
            <a:r>
              <a:rPr lang="en-US" altLang="zh-CN" b="1" dirty="0" smtClean="0">
                <a:solidFill>
                  <a:schemeClr val="bg1">
                    <a:lumMod val="95000"/>
                  </a:schemeClr>
                </a:solidFill>
              </a:rPr>
              <a:t>》</a:t>
            </a:r>
            <a:endParaRPr lang="zh-CN" altLang="en-US" b="1" dirty="0">
              <a:solidFill>
                <a:schemeClr val="bg1">
                  <a:lumMod val="95000"/>
                </a:schemeClr>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slide(fromLeft)">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utoUpdateAnimBg="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81000" y="838200"/>
            <a:ext cx="8229600" cy="1066800"/>
          </a:xfrm>
        </p:spPr>
        <p:txBody>
          <a:bodyPr/>
          <a:lstStyle/>
          <a:p>
            <a:pPr algn="l"/>
            <a:r>
              <a:rPr lang="zh-CN" altLang="en-US" sz="3600" dirty="0" smtClean="0"/>
              <a:t>例</a:t>
            </a:r>
            <a:r>
              <a:rPr lang="en-US" altLang="zh-CN" sz="3600" dirty="0" smtClean="0"/>
              <a:t>3</a:t>
            </a:r>
            <a:r>
              <a:rPr lang="zh-CN" altLang="en-US" sz="3600" dirty="0" smtClean="0"/>
              <a:t>： （</a:t>
            </a:r>
            <a:r>
              <a:rPr lang="en-US" sz="3600" dirty="0" smtClean="0"/>
              <a:t>7,4</a:t>
            </a:r>
            <a:r>
              <a:rPr lang="zh-CN" altLang="en-US" sz="3600" dirty="0" smtClean="0"/>
              <a:t>）汉明码的监督矩阵如下，</a:t>
            </a:r>
            <a:endParaRPr lang="zh-CN" altLang="en-US" sz="3600" dirty="0"/>
          </a:p>
        </p:txBody>
      </p:sp>
      <p:sp>
        <p:nvSpPr>
          <p:cNvPr id="16998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69985" name="Object 1"/>
          <p:cNvGraphicFramePr>
            <a:graphicFrameLocks noChangeAspect="1"/>
          </p:cNvGraphicFramePr>
          <p:nvPr/>
        </p:nvGraphicFramePr>
        <p:xfrm>
          <a:off x="2819400" y="1981200"/>
          <a:ext cx="3048000" cy="2133600"/>
        </p:xfrm>
        <a:graphic>
          <a:graphicData uri="http://schemas.openxmlformats.org/presentationml/2006/ole">
            <mc:AlternateContent xmlns:mc="http://schemas.openxmlformats.org/markup-compatibility/2006">
              <mc:Choice xmlns:v="urn:schemas-microsoft-com:vml" Requires="v">
                <p:oleObj spid="_x0000_s169997" name="公式" r:id="rId3" imgW="1002960" imgH="711000" progId="Equation.3">
                  <p:embed/>
                </p:oleObj>
              </mc:Choice>
              <mc:Fallback>
                <p:oleObj name="公式" r:id="rId3" imgW="1002960" imgH="711000" progId="Equation.3">
                  <p:embed/>
                  <p:pic>
                    <p:nvPicPr>
                      <p:cNvPr id="0" name="Picture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19400" y="1981200"/>
                        <a:ext cx="3048000" cy="21336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69987" name="Rectangle 3"/>
          <p:cNvSpPr>
            <a:spLocks noChangeArrowheads="1"/>
          </p:cNvSpPr>
          <p:nvPr/>
        </p:nvSpPr>
        <p:spPr bwMode="auto">
          <a:xfrm>
            <a:off x="228600" y="4114800"/>
            <a:ext cx="8763000" cy="221483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66700" algn="just" defTabSz="914400" rtl="0" eaLnBrk="1" fontAlgn="base" latinLnBrk="0" hangingPunct="1">
              <a:lnSpc>
                <a:spcPct val="150000"/>
              </a:lnSpc>
              <a:spcBef>
                <a:spcPct val="0"/>
              </a:spcBef>
              <a:spcAft>
                <a:spcPct val="0"/>
              </a:spcAft>
              <a:buClrTx/>
              <a:buSzTx/>
              <a:buFontTx/>
              <a:buNone/>
              <a:tabLst/>
            </a:pPr>
            <a:r>
              <a:rPr kumimoji="0" lang="zh-CN" sz="32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求：生成矩阵</a:t>
            </a:r>
            <a:r>
              <a:rPr kumimoji="0" lang="en-US" altLang="zh-CN" sz="32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G</a:t>
            </a:r>
            <a:endParaRPr kumimoji="0" lang="en-US" altLang="zh-CN" sz="32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a:p>
            <a:pPr marL="0" marR="0" lvl="0" indent="266700" algn="just" defTabSz="914400" rtl="0" eaLnBrk="0" fontAlgn="base" latinLnBrk="0" hangingPunct="0">
              <a:lnSpc>
                <a:spcPct val="150000"/>
              </a:lnSpc>
              <a:spcBef>
                <a:spcPct val="0"/>
              </a:spcBef>
              <a:spcAft>
                <a:spcPct val="0"/>
              </a:spcAft>
              <a:buClrTx/>
              <a:buSzTx/>
              <a:buFontTx/>
              <a:buNone/>
              <a:tabLst/>
            </a:pPr>
            <a:r>
              <a:rPr kumimoji="0" lang="zh-CN" altLang="en-US" sz="32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        信息码为（</a:t>
            </a:r>
            <a:r>
              <a:rPr kumimoji="0" lang="en-US" altLang="zh-CN" sz="32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1010</a:t>
            </a:r>
            <a:r>
              <a:rPr kumimoji="0" lang="zh-CN" altLang="en-US" sz="32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）和（</a:t>
            </a:r>
            <a:r>
              <a:rPr kumimoji="0" lang="en-US" altLang="zh-CN" sz="32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0110</a:t>
            </a:r>
            <a:r>
              <a:rPr kumimoji="0" lang="zh-CN" altLang="en-US" sz="32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）求汉明码</a:t>
            </a:r>
            <a:endParaRPr kumimoji="0" lang="zh-CN" altLang="en-US" sz="32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a:p>
            <a:pPr marL="0" marR="0" lvl="0" indent="266700" algn="just" defTabSz="914400" rtl="0" eaLnBrk="0" fontAlgn="base" latinLnBrk="0" hangingPunct="0">
              <a:lnSpc>
                <a:spcPct val="150000"/>
              </a:lnSpc>
              <a:spcBef>
                <a:spcPct val="0"/>
              </a:spcBef>
              <a:spcAft>
                <a:spcPct val="0"/>
              </a:spcAft>
              <a:buClrTx/>
              <a:buSzTx/>
              <a:buFontTx/>
              <a:buNone/>
              <a:tabLst/>
            </a:pPr>
            <a:r>
              <a:rPr kumimoji="0" lang="zh-CN" altLang="en-US" sz="32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        收端收到（</a:t>
            </a:r>
            <a:r>
              <a:rPr kumimoji="0" lang="en-US" altLang="zh-CN" sz="32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1110011</a:t>
            </a:r>
            <a:r>
              <a:rPr kumimoji="0" lang="zh-CN" altLang="en-US" sz="32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）和（</a:t>
            </a:r>
            <a:r>
              <a:rPr kumimoji="0" lang="en-US" altLang="zh-CN" sz="32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0011101</a:t>
            </a:r>
            <a:r>
              <a:rPr kumimoji="0" lang="zh-CN" altLang="en-US" sz="32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a:t>
            </a:r>
            <a:r>
              <a:rPr kumimoji="0" lang="en-US" altLang="zh-CN" sz="32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a:t>
            </a:r>
            <a:r>
              <a:rPr kumimoji="0" lang="zh-CN" altLang="en-US" sz="32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纠错</a:t>
            </a:r>
            <a:endParaRPr kumimoji="0" lang="zh-CN" altLang="en-US" sz="32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7" name="Text Box 26"/>
          <p:cNvSpPr txBox="1">
            <a:spLocks noChangeArrowheads="1"/>
          </p:cNvSpPr>
          <p:nvPr/>
        </p:nvSpPr>
        <p:spPr bwMode="auto">
          <a:xfrm>
            <a:off x="6096000" y="178526"/>
            <a:ext cx="2895600" cy="369332"/>
          </a:xfrm>
          <a:prstGeom prst="rect">
            <a:avLst/>
          </a:prstGeom>
          <a:noFill/>
          <a:ln w="9525">
            <a:noFill/>
            <a:miter lim="800000"/>
            <a:headEnd/>
            <a:tailEnd/>
          </a:ln>
        </p:spPr>
        <p:txBody>
          <a:bodyPr wrap="square">
            <a:spAutoFit/>
          </a:bodyPr>
          <a:lstStyle/>
          <a:p>
            <a:r>
              <a:rPr lang="en-US" altLang="zh-CN" b="1" dirty="0" smtClean="0">
                <a:solidFill>
                  <a:schemeClr val="bg1">
                    <a:lumMod val="95000"/>
                  </a:schemeClr>
                </a:solidFill>
              </a:rPr>
              <a:t>《</a:t>
            </a:r>
            <a:r>
              <a:rPr lang="zh-CN" altLang="en-US" b="1" dirty="0" smtClean="0">
                <a:solidFill>
                  <a:schemeClr val="bg1">
                    <a:lumMod val="95000"/>
                  </a:schemeClr>
                </a:solidFill>
              </a:rPr>
              <a:t>通信系统设计与应用</a:t>
            </a:r>
            <a:r>
              <a:rPr lang="en-US" altLang="zh-CN" b="1" dirty="0" smtClean="0">
                <a:solidFill>
                  <a:schemeClr val="bg1">
                    <a:lumMod val="95000"/>
                  </a:schemeClr>
                </a:solidFill>
              </a:rPr>
              <a:t>》</a:t>
            </a:r>
            <a:endParaRPr lang="zh-CN" altLang="en-US" b="1" dirty="0">
              <a:solidFill>
                <a:schemeClr val="bg1">
                  <a:lumMod val="95000"/>
                </a:schemeClr>
              </a:solidFill>
            </a:endParaRPr>
          </a:p>
        </p:txBody>
      </p:sp>
      <p:cxnSp>
        <p:nvCxnSpPr>
          <p:cNvPr id="9" name="直接连接符 8"/>
          <p:cNvCxnSpPr/>
          <p:nvPr/>
        </p:nvCxnSpPr>
        <p:spPr bwMode="auto">
          <a:xfrm rot="5400000">
            <a:off x="3839686" y="3048000"/>
            <a:ext cx="1981994" cy="794"/>
          </a:xfrm>
          <a:prstGeom prst="line">
            <a:avLst/>
          </a:prstGeom>
          <a:solidFill>
            <a:schemeClr val="accent1"/>
          </a:solidFill>
          <a:ln w="9525" cap="flat" cmpd="sng" algn="ctr">
            <a:solidFill>
              <a:schemeClr val="tx1"/>
            </a:solidFill>
            <a:prstDash val="dashDot"/>
            <a:round/>
            <a:headEnd type="none" w="med" len="med"/>
            <a:tailEnd type="none" w="med" len="med"/>
          </a:ln>
          <a:effectLst>
            <a:outerShdw dist="17961" dir="13500000" algn="ctr" rotWithShape="0">
              <a:schemeClr val="tx1">
                <a:gamma/>
                <a:shade val="60000"/>
                <a:invGamma/>
              </a:schemeClr>
            </a:outerShdw>
          </a:effectLst>
        </p:spPr>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slide(fromLeft)">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utoUpdateAnimBg="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914400"/>
            <a:ext cx="8229600" cy="5211763"/>
          </a:xfrm>
        </p:spPr>
        <p:txBody>
          <a:bodyPr/>
          <a:lstStyle/>
          <a:p>
            <a:r>
              <a:rPr lang="zh-CN" altLang="en-US" dirty="0" smtClean="0"/>
              <a:t>解：</a:t>
            </a:r>
            <a:endParaRPr lang="en-US" altLang="zh-CN" dirty="0" smtClean="0"/>
          </a:p>
          <a:p>
            <a:endParaRPr lang="en-US" altLang="zh-CN" dirty="0" smtClean="0"/>
          </a:p>
          <a:p>
            <a:endParaRPr lang="en-US" altLang="zh-CN" dirty="0" smtClean="0"/>
          </a:p>
          <a:p>
            <a:r>
              <a:rPr lang="en-US" altLang="zh-CN" dirty="0" smtClean="0"/>
              <a:t>1</a:t>
            </a:r>
            <a:r>
              <a:rPr lang="zh-CN" altLang="en-US" dirty="0" smtClean="0"/>
              <a:t>）</a:t>
            </a:r>
            <a:endParaRPr lang="en-US" altLang="zh-CN" dirty="0" smtClean="0"/>
          </a:p>
          <a:p>
            <a:endParaRPr lang="en-US" altLang="zh-CN" dirty="0" smtClean="0"/>
          </a:p>
          <a:p>
            <a:endParaRPr lang="en-US" altLang="zh-CN" dirty="0" smtClean="0"/>
          </a:p>
          <a:p>
            <a:r>
              <a:rPr lang="en-US" altLang="zh-CN" dirty="0" smtClean="0"/>
              <a:t>2</a:t>
            </a:r>
            <a:r>
              <a:rPr lang="zh-CN" altLang="en-US" dirty="0" smtClean="0"/>
              <a:t>）</a:t>
            </a:r>
            <a:endParaRPr lang="zh-CN" altLang="en-US" dirty="0"/>
          </a:p>
        </p:txBody>
      </p:sp>
      <p:sp>
        <p:nvSpPr>
          <p:cNvPr id="168964"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68963" name="Object 3"/>
          <p:cNvGraphicFramePr>
            <a:graphicFrameLocks noChangeAspect="1"/>
          </p:cNvGraphicFramePr>
          <p:nvPr/>
        </p:nvGraphicFramePr>
        <p:xfrm>
          <a:off x="2130425" y="1143000"/>
          <a:ext cx="5011738" cy="3048000"/>
        </p:xfrm>
        <a:graphic>
          <a:graphicData uri="http://schemas.openxmlformats.org/presentationml/2006/ole">
            <mc:AlternateContent xmlns:mc="http://schemas.openxmlformats.org/markup-compatibility/2006">
              <mc:Choice xmlns:v="urn:schemas-microsoft-com:vml" Requires="v">
                <p:oleObj spid="_x0000_s169001" name="公式" r:id="rId3" imgW="1536480" imgH="914400" progId="Equation.3">
                  <p:embed/>
                </p:oleObj>
              </mc:Choice>
              <mc:Fallback>
                <p:oleObj name="公式" r:id="rId3" imgW="1536480" imgH="914400" progId="Equation.3">
                  <p:embed/>
                  <p:pic>
                    <p:nvPicPr>
                      <p:cNvPr id="0"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30425" y="1143000"/>
                        <a:ext cx="5011738" cy="30480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68966"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68965" name="Object 5"/>
          <p:cNvGraphicFramePr>
            <a:graphicFrameLocks noChangeAspect="1"/>
          </p:cNvGraphicFramePr>
          <p:nvPr/>
        </p:nvGraphicFramePr>
        <p:xfrm>
          <a:off x="1981200" y="4453521"/>
          <a:ext cx="4724400" cy="685800"/>
        </p:xfrm>
        <a:graphic>
          <a:graphicData uri="http://schemas.openxmlformats.org/presentationml/2006/ole">
            <mc:AlternateContent xmlns:mc="http://schemas.openxmlformats.org/markup-compatibility/2006">
              <mc:Choice xmlns:v="urn:schemas-microsoft-com:vml" Requires="v">
                <p:oleObj spid="_x0000_s169002" name="公式" r:id="rId5" imgW="1422400" imgH="215900" progId="Equation.3">
                  <p:embed/>
                </p:oleObj>
              </mc:Choice>
              <mc:Fallback>
                <p:oleObj name="公式" r:id="rId5" imgW="1422400" imgH="215900" progId="Equation.3">
                  <p:embed/>
                  <p:pic>
                    <p:nvPicPr>
                      <p:cNvPr id="0"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981200" y="4453521"/>
                        <a:ext cx="4724400" cy="6858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68968"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68967" name="Object 7"/>
          <p:cNvGraphicFramePr>
            <a:graphicFrameLocks noChangeAspect="1"/>
          </p:cNvGraphicFramePr>
          <p:nvPr/>
        </p:nvGraphicFramePr>
        <p:xfrm>
          <a:off x="2007704" y="5291721"/>
          <a:ext cx="4621696" cy="662807"/>
        </p:xfrm>
        <a:graphic>
          <a:graphicData uri="http://schemas.openxmlformats.org/presentationml/2006/ole">
            <mc:AlternateContent xmlns:mc="http://schemas.openxmlformats.org/markup-compatibility/2006">
              <mc:Choice xmlns:v="urn:schemas-microsoft-com:vml" Requires="v">
                <p:oleObj spid="_x0000_s169003" name="公式" r:id="rId7" imgW="1473200" imgH="215900" progId="Equation.3">
                  <p:embed/>
                </p:oleObj>
              </mc:Choice>
              <mc:Fallback>
                <p:oleObj name="公式" r:id="rId7" imgW="1473200" imgH="215900" progId="Equation.3">
                  <p:embed/>
                  <p:pic>
                    <p:nvPicPr>
                      <p:cNvPr id="0" name="Picture 7"/>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007704" y="5291721"/>
                        <a:ext cx="4621696" cy="66280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2" name="Text Box 26"/>
          <p:cNvSpPr txBox="1">
            <a:spLocks noChangeArrowheads="1"/>
          </p:cNvSpPr>
          <p:nvPr/>
        </p:nvSpPr>
        <p:spPr bwMode="auto">
          <a:xfrm>
            <a:off x="6096000" y="178526"/>
            <a:ext cx="2895600" cy="369332"/>
          </a:xfrm>
          <a:prstGeom prst="rect">
            <a:avLst/>
          </a:prstGeom>
          <a:noFill/>
          <a:ln w="9525">
            <a:noFill/>
            <a:miter lim="800000"/>
            <a:headEnd/>
            <a:tailEnd/>
          </a:ln>
        </p:spPr>
        <p:txBody>
          <a:bodyPr wrap="square">
            <a:spAutoFit/>
          </a:bodyPr>
          <a:lstStyle/>
          <a:p>
            <a:r>
              <a:rPr lang="en-US" altLang="zh-CN" b="1" dirty="0" smtClean="0">
                <a:solidFill>
                  <a:schemeClr val="bg1">
                    <a:lumMod val="95000"/>
                  </a:schemeClr>
                </a:solidFill>
              </a:rPr>
              <a:t>《</a:t>
            </a:r>
            <a:r>
              <a:rPr lang="zh-CN" altLang="en-US" b="1" dirty="0" smtClean="0">
                <a:solidFill>
                  <a:schemeClr val="bg1">
                    <a:lumMod val="95000"/>
                  </a:schemeClr>
                </a:solidFill>
              </a:rPr>
              <a:t>通信系统设计与应用</a:t>
            </a:r>
            <a:r>
              <a:rPr lang="en-US" altLang="zh-CN" b="1" dirty="0" smtClean="0">
                <a:solidFill>
                  <a:schemeClr val="bg1">
                    <a:lumMod val="95000"/>
                  </a:schemeClr>
                </a:solidFill>
              </a:rPr>
              <a:t>》</a:t>
            </a:r>
            <a:endParaRPr lang="zh-CN" altLang="en-US" b="1" dirty="0">
              <a:solidFill>
                <a:schemeClr val="bg1">
                  <a:lumMod val="95000"/>
                </a:schemeClr>
              </a:solidFill>
            </a:endParaRPr>
          </a:p>
        </p:txBody>
      </p:sp>
      <p:cxnSp>
        <p:nvCxnSpPr>
          <p:cNvPr id="11" name="直接连接符 10"/>
          <p:cNvCxnSpPr/>
          <p:nvPr/>
        </p:nvCxnSpPr>
        <p:spPr bwMode="auto">
          <a:xfrm rot="5400000">
            <a:off x="4679474" y="2666206"/>
            <a:ext cx="2895600" cy="1588"/>
          </a:xfrm>
          <a:prstGeom prst="line">
            <a:avLst/>
          </a:prstGeom>
          <a:solidFill>
            <a:schemeClr val="accent1"/>
          </a:solidFill>
          <a:ln w="9525" cap="flat" cmpd="sng" algn="ctr">
            <a:solidFill>
              <a:schemeClr val="tx1"/>
            </a:solidFill>
            <a:prstDash val="dash"/>
            <a:round/>
            <a:headEnd type="none" w="med" len="med"/>
            <a:tailEnd type="none" w="med" len="med"/>
          </a:ln>
          <a:effectLst>
            <a:outerShdw dist="17961" dir="13500000" algn="ctr" rotWithShape="0">
              <a:schemeClr val="tx1">
                <a:gamma/>
                <a:shade val="60000"/>
                <a:invGamma/>
              </a:schemeClr>
            </a:outerShdw>
          </a:effectLst>
        </p:spPr>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slide(fromLeft)">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30" presetClass="entr" presetSubtype="0" fill="hold" nodeType="clickEffect">
                                  <p:stCondLst>
                                    <p:cond delay="0"/>
                                  </p:stCondLst>
                                  <p:childTnLst>
                                    <p:set>
                                      <p:cBhvr>
                                        <p:cTn id="11" dur="1" fill="hold">
                                          <p:stCondLst>
                                            <p:cond delay="0"/>
                                          </p:stCondLst>
                                        </p:cTn>
                                        <p:tgtEl>
                                          <p:spTgt spid="168965"/>
                                        </p:tgtEl>
                                        <p:attrNameLst>
                                          <p:attrName>style.visibility</p:attrName>
                                        </p:attrNameLst>
                                      </p:cBhvr>
                                      <p:to>
                                        <p:strVal val="visible"/>
                                      </p:to>
                                    </p:set>
                                    <p:animEffect transition="in" filter="fade">
                                      <p:cBhvr>
                                        <p:cTn id="12" dur="800" decel="100000"/>
                                        <p:tgtEl>
                                          <p:spTgt spid="168965"/>
                                        </p:tgtEl>
                                      </p:cBhvr>
                                    </p:animEffect>
                                    <p:anim calcmode="lin" valueType="num">
                                      <p:cBhvr>
                                        <p:cTn id="13" dur="800" decel="100000" fill="hold"/>
                                        <p:tgtEl>
                                          <p:spTgt spid="168965"/>
                                        </p:tgtEl>
                                        <p:attrNameLst>
                                          <p:attrName>style.rotation</p:attrName>
                                        </p:attrNameLst>
                                      </p:cBhvr>
                                      <p:tavLst>
                                        <p:tav tm="0">
                                          <p:val>
                                            <p:fltVal val="-90"/>
                                          </p:val>
                                        </p:tav>
                                        <p:tav tm="100000">
                                          <p:val>
                                            <p:fltVal val="0"/>
                                          </p:val>
                                        </p:tav>
                                      </p:tavLst>
                                    </p:anim>
                                    <p:anim calcmode="lin" valueType="num">
                                      <p:cBhvr>
                                        <p:cTn id="14" dur="800" decel="100000" fill="hold"/>
                                        <p:tgtEl>
                                          <p:spTgt spid="168965"/>
                                        </p:tgtEl>
                                        <p:attrNameLst>
                                          <p:attrName>ppt_x</p:attrName>
                                        </p:attrNameLst>
                                      </p:cBhvr>
                                      <p:tavLst>
                                        <p:tav tm="0">
                                          <p:val>
                                            <p:strVal val="#ppt_x+0.4"/>
                                          </p:val>
                                        </p:tav>
                                        <p:tav tm="100000">
                                          <p:val>
                                            <p:strVal val="#ppt_x-0.05"/>
                                          </p:val>
                                        </p:tav>
                                      </p:tavLst>
                                    </p:anim>
                                    <p:anim calcmode="lin" valueType="num">
                                      <p:cBhvr>
                                        <p:cTn id="15" dur="800" decel="100000" fill="hold"/>
                                        <p:tgtEl>
                                          <p:spTgt spid="168965"/>
                                        </p:tgtEl>
                                        <p:attrNameLst>
                                          <p:attrName>ppt_y</p:attrName>
                                        </p:attrNameLst>
                                      </p:cBhvr>
                                      <p:tavLst>
                                        <p:tav tm="0">
                                          <p:val>
                                            <p:strVal val="#ppt_y-0.4"/>
                                          </p:val>
                                        </p:tav>
                                        <p:tav tm="100000">
                                          <p:val>
                                            <p:strVal val="#ppt_y+0.1"/>
                                          </p:val>
                                        </p:tav>
                                      </p:tavLst>
                                    </p:anim>
                                    <p:anim calcmode="lin" valueType="num">
                                      <p:cBhvr>
                                        <p:cTn id="16" dur="200" accel="100000" fill="hold">
                                          <p:stCondLst>
                                            <p:cond delay="800"/>
                                          </p:stCondLst>
                                        </p:cTn>
                                        <p:tgtEl>
                                          <p:spTgt spid="168965"/>
                                        </p:tgtEl>
                                        <p:attrNameLst>
                                          <p:attrName>ppt_x</p:attrName>
                                        </p:attrNameLst>
                                      </p:cBhvr>
                                      <p:tavLst>
                                        <p:tav tm="0">
                                          <p:val>
                                            <p:strVal val="#ppt_x-0.05"/>
                                          </p:val>
                                        </p:tav>
                                        <p:tav tm="100000">
                                          <p:val>
                                            <p:strVal val="#ppt_x"/>
                                          </p:val>
                                        </p:tav>
                                      </p:tavLst>
                                    </p:anim>
                                    <p:anim calcmode="lin" valueType="num">
                                      <p:cBhvr>
                                        <p:cTn id="17" dur="200" accel="100000" fill="hold">
                                          <p:stCondLst>
                                            <p:cond delay="800"/>
                                          </p:stCondLst>
                                        </p:cTn>
                                        <p:tgtEl>
                                          <p:spTgt spid="168965"/>
                                        </p:tgtEl>
                                        <p:attrNameLst>
                                          <p:attrName>ppt_y</p:attrName>
                                        </p:attrNameLst>
                                      </p:cBhvr>
                                      <p:tavLst>
                                        <p:tav tm="0">
                                          <p:val>
                                            <p:strVal val="#ppt_y+0.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6" presetClass="entr" presetSubtype="0" fill="hold" nodeType="clickEffect">
                                  <p:stCondLst>
                                    <p:cond delay="0"/>
                                  </p:stCondLst>
                                  <p:childTnLst>
                                    <p:set>
                                      <p:cBhvr>
                                        <p:cTn id="21" dur="1" fill="hold">
                                          <p:stCondLst>
                                            <p:cond delay="0"/>
                                          </p:stCondLst>
                                        </p:cTn>
                                        <p:tgtEl>
                                          <p:spTgt spid="168967"/>
                                        </p:tgtEl>
                                        <p:attrNameLst>
                                          <p:attrName>style.visibility</p:attrName>
                                        </p:attrNameLst>
                                      </p:cBhvr>
                                      <p:to>
                                        <p:strVal val="visible"/>
                                      </p:to>
                                    </p:set>
                                    <p:animEffect transition="in" filter="wipe(down)">
                                      <p:cBhvr>
                                        <p:cTn id="22" dur="580">
                                          <p:stCondLst>
                                            <p:cond delay="0"/>
                                          </p:stCondLst>
                                        </p:cTn>
                                        <p:tgtEl>
                                          <p:spTgt spid="168967"/>
                                        </p:tgtEl>
                                      </p:cBhvr>
                                    </p:animEffect>
                                    <p:anim calcmode="lin" valueType="num">
                                      <p:cBhvr>
                                        <p:cTn id="23" dur="1822" tmFilter="0,0; 0.14,0.36; 0.43,0.73; 0.71,0.91; 1.0,1.0">
                                          <p:stCondLst>
                                            <p:cond delay="0"/>
                                          </p:stCondLst>
                                        </p:cTn>
                                        <p:tgtEl>
                                          <p:spTgt spid="168967"/>
                                        </p:tgtEl>
                                        <p:attrNameLst>
                                          <p:attrName>ppt_x</p:attrName>
                                        </p:attrNameLst>
                                      </p:cBhvr>
                                      <p:tavLst>
                                        <p:tav tm="0">
                                          <p:val>
                                            <p:strVal val="#ppt_x-0.25"/>
                                          </p:val>
                                        </p:tav>
                                        <p:tav tm="100000">
                                          <p:val>
                                            <p:strVal val="#ppt_x"/>
                                          </p:val>
                                        </p:tav>
                                      </p:tavLst>
                                    </p:anim>
                                    <p:anim calcmode="lin" valueType="num">
                                      <p:cBhvr>
                                        <p:cTn id="24" dur="664" tmFilter="0.0,0.0; 0.25,0.07; 0.50,0.2; 0.75,0.467; 1.0,1.0">
                                          <p:stCondLst>
                                            <p:cond delay="0"/>
                                          </p:stCondLst>
                                        </p:cTn>
                                        <p:tgtEl>
                                          <p:spTgt spid="168967"/>
                                        </p:tgtEl>
                                        <p:attrNameLst>
                                          <p:attrName>ppt_y</p:attrName>
                                        </p:attrNameLst>
                                      </p:cBhvr>
                                      <p:tavLst>
                                        <p:tav tm="0" fmla="#ppt_y-sin(pi*$)/3">
                                          <p:val>
                                            <p:fltVal val="0.5"/>
                                          </p:val>
                                        </p:tav>
                                        <p:tav tm="100000">
                                          <p:val>
                                            <p:fltVal val="1"/>
                                          </p:val>
                                        </p:tav>
                                      </p:tavLst>
                                    </p:anim>
                                    <p:anim calcmode="lin" valueType="num">
                                      <p:cBhvr>
                                        <p:cTn id="25" dur="664" tmFilter="0, 0; 0.125,0.2665; 0.25,0.4; 0.375,0.465; 0.5,0.5;  0.625,0.535; 0.75,0.6; 0.875,0.7335; 1,1">
                                          <p:stCondLst>
                                            <p:cond delay="664"/>
                                          </p:stCondLst>
                                        </p:cTn>
                                        <p:tgtEl>
                                          <p:spTgt spid="168967"/>
                                        </p:tgtEl>
                                        <p:attrNameLst>
                                          <p:attrName>ppt_y</p:attrName>
                                        </p:attrNameLst>
                                      </p:cBhvr>
                                      <p:tavLst>
                                        <p:tav tm="0" fmla="#ppt_y-sin(pi*$)/9">
                                          <p:val>
                                            <p:fltVal val="0"/>
                                          </p:val>
                                        </p:tav>
                                        <p:tav tm="100000">
                                          <p:val>
                                            <p:fltVal val="1"/>
                                          </p:val>
                                        </p:tav>
                                      </p:tavLst>
                                    </p:anim>
                                    <p:anim calcmode="lin" valueType="num">
                                      <p:cBhvr>
                                        <p:cTn id="26" dur="332" tmFilter="0, 0; 0.125,0.2665; 0.25,0.4; 0.375,0.465; 0.5,0.5;  0.625,0.535; 0.75,0.6; 0.875,0.7335; 1,1">
                                          <p:stCondLst>
                                            <p:cond delay="1324"/>
                                          </p:stCondLst>
                                        </p:cTn>
                                        <p:tgtEl>
                                          <p:spTgt spid="168967"/>
                                        </p:tgtEl>
                                        <p:attrNameLst>
                                          <p:attrName>ppt_y</p:attrName>
                                        </p:attrNameLst>
                                      </p:cBhvr>
                                      <p:tavLst>
                                        <p:tav tm="0" fmla="#ppt_y-sin(pi*$)/27">
                                          <p:val>
                                            <p:fltVal val="0"/>
                                          </p:val>
                                        </p:tav>
                                        <p:tav tm="100000">
                                          <p:val>
                                            <p:fltVal val="1"/>
                                          </p:val>
                                        </p:tav>
                                      </p:tavLst>
                                    </p:anim>
                                    <p:anim calcmode="lin" valueType="num">
                                      <p:cBhvr>
                                        <p:cTn id="27" dur="164" tmFilter="0, 0; 0.125,0.2665; 0.25,0.4; 0.375,0.465; 0.5,0.5;  0.625,0.535; 0.75,0.6; 0.875,0.7335; 1,1">
                                          <p:stCondLst>
                                            <p:cond delay="1656"/>
                                          </p:stCondLst>
                                        </p:cTn>
                                        <p:tgtEl>
                                          <p:spTgt spid="168967"/>
                                        </p:tgtEl>
                                        <p:attrNameLst>
                                          <p:attrName>ppt_y</p:attrName>
                                        </p:attrNameLst>
                                      </p:cBhvr>
                                      <p:tavLst>
                                        <p:tav tm="0" fmla="#ppt_y-sin(pi*$)/81">
                                          <p:val>
                                            <p:fltVal val="0"/>
                                          </p:val>
                                        </p:tav>
                                        <p:tav tm="100000">
                                          <p:val>
                                            <p:fltVal val="1"/>
                                          </p:val>
                                        </p:tav>
                                      </p:tavLst>
                                    </p:anim>
                                    <p:animScale>
                                      <p:cBhvr>
                                        <p:cTn id="28" dur="26">
                                          <p:stCondLst>
                                            <p:cond delay="650"/>
                                          </p:stCondLst>
                                        </p:cTn>
                                        <p:tgtEl>
                                          <p:spTgt spid="168967"/>
                                        </p:tgtEl>
                                      </p:cBhvr>
                                      <p:to x="100000" y="60000"/>
                                    </p:animScale>
                                    <p:animScale>
                                      <p:cBhvr>
                                        <p:cTn id="29" dur="166" decel="50000">
                                          <p:stCondLst>
                                            <p:cond delay="676"/>
                                          </p:stCondLst>
                                        </p:cTn>
                                        <p:tgtEl>
                                          <p:spTgt spid="168967"/>
                                        </p:tgtEl>
                                      </p:cBhvr>
                                      <p:to x="100000" y="100000"/>
                                    </p:animScale>
                                    <p:animScale>
                                      <p:cBhvr>
                                        <p:cTn id="30" dur="26">
                                          <p:stCondLst>
                                            <p:cond delay="1312"/>
                                          </p:stCondLst>
                                        </p:cTn>
                                        <p:tgtEl>
                                          <p:spTgt spid="168967"/>
                                        </p:tgtEl>
                                      </p:cBhvr>
                                      <p:to x="100000" y="80000"/>
                                    </p:animScale>
                                    <p:animScale>
                                      <p:cBhvr>
                                        <p:cTn id="31" dur="166" decel="50000">
                                          <p:stCondLst>
                                            <p:cond delay="1338"/>
                                          </p:stCondLst>
                                        </p:cTn>
                                        <p:tgtEl>
                                          <p:spTgt spid="168967"/>
                                        </p:tgtEl>
                                      </p:cBhvr>
                                      <p:to x="100000" y="100000"/>
                                    </p:animScale>
                                    <p:animScale>
                                      <p:cBhvr>
                                        <p:cTn id="32" dur="26">
                                          <p:stCondLst>
                                            <p:cond delay="1642"/>
                                          </p:stCondLst>
                                        </p:cTn>
                                        <p:tgtEl>
                                          <p:spTgt spid="168967"/>
                                        </p:tgtEl>
                                      </p:cBhvr>
                                      <p:to x="100000" y="90000"/>
                                    </p:animScale>
                                    <p:animScale>
                                      <p:cBhvr>
                                        <p:cTn id="33" dur="166" decel="50000">
                                          <p:stCondLst>
                                            <p:cond delay="1668"/>
                                          </p:stCondLst>
                                        </p:cTn>
                                        <p:tgtEl>
                                          <p:spTgt spid="168967"/>
                                        </p:tgtEl>
                                      </p:cBhvr>
                                      <p:to x="100000" y="100000"/>
                                    </p:animScale>
                                    <p:animScale>
                                      <p:cBhvr>
                                        <p:cTn id="34" dur="26">
                                          <p:stCondLst>
                                            <p:cond delay="1808"/>
                                          </p:stCondLst>
                                        </p:cTn>
                                        <p:tgtEl>
                                          <p:spTgt spid="168967"/>
                                        </p:tgtEl>
                                      </p:cBhvr>
                                      <p:to x="100000" y="95000"/>
                                    </p:animScale>
                                    <p:animScale>
                                      <p:cBhvr>
                                        <p:cTn id="35" dur="166" decel="50000">
                                          <p:stCondLst>
                                            <p:cond delay="1834"/>
                                          </p:stCondLst>
                                        </p:cTn>
                                        <p:tgtEl>
                                          <p:spTgt spid="168967"/>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utoUpdateAnimBg="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990600"/>
            <a:ext cx="8686800" cy="5135563"/>
          </a:xfrm>
        </p:spPr>
        <p:txBody>
          <a:bodyPr/>
          <a:lstStyle/>
          <a:p>
            <a:r>
              <a:rPr lang="en-US" altLang="zh-CN" dirty="0" smtClean="0"/>
              <a:t>3</a:t>
            </a:r>
            <a:r>
              <a:rPr lang="zh-CN" altLang="en-US" dirty="0" smtClean="0"/>
              <a:t>）</a:t>
            </a:r>
            <a:endParaRPr lang="en-US" altLang="zh-CN" dirty="0" smtClean="0"/>
          </a:p>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a:p>
            <a:r>
              <a:rPr lang="zh-CN" altLang="en-US" dirty="0" smtClean="0"/>
              <a:t>所以</a:t>
            </a:r>
            <a:r>
              <a:rPr lang="en-US" dirty="0" smtClean="0"/>
              <a:t>a1</a:t>
            </a:r>
            <a:r>
              <a:rPr lang="zh-CN" altLang="en-US" dirty="0" smtClean="0"/>
              <a:t>为误码，正确的码组为（</a:t>
            </a:r>
            <a:r>
              <a:rPr lang="en-US" dirty="0" smtClean="0"/>
              <a:t>1110001</a:t>
            </a:r>
            <a:r>
              <a:rPr lang="zh-CN" altLang="en-US" dirty="0" smtClean="0"/>
              <a:t>）</a:t>
            </a:r>
            <a:endParaRPr lang="zh-CN" altLang="en-US" dirty="0"/>
          </a:p>
        </p:txBody>
      </p:sp>
      <p:sp>
        <p:nvSpPr>
          <p:cNvPr id="167938"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67937" name="Object 1"/>
          <p:cNvGraphicFramePr>
            <a:graphicFrameLocks noChangeAspect="1"/>
          </p:cNvGraphicFramePr>
          <p:nvPr/>
        </p:nvGraphicFramePr>
        <p:xfrm>
          <a:off x="2057400" y="914400"/>
          <a:ext cx="5715000" cy="4337277"/>
        </p:xfrm>
        <a:graphic>
          <a:graphicData uri="http://schemas.openxmlformats.org/presentationml/2006/ole">
            <mc:AlternateContent xmlns:mc="http://schemas.openxmlformats.org/markup-compatibility/2006">
              <mc:Choice xmlns:v="urn:schemas-microsoft-com:vml" Requires="v">
                <p:oleObj spid="_x0000_s167949" name="公式" r:id="rId3" imgW="2133600" imgH="1625600" progId="Equation.3">
                  <p:embed/>
                </p:oleObj>
              </mc:Choice>
              <mc:Fallback>
                <p:oleObj name="公式" r:id="rId3" imgW="2133600" imgH="1625600" progId="Equation.3">
                  <p:embed/>
                  <p:pic>
                    <p:nvPicPr>
                      <p:cNvPr id="0" name="Picture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57400" y="914400"/>
                        <a:ext cx="5715000" cy="433727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 name="Text Box 26"/>
          <p:cNvSpPr txBox="1">
            <a:spLocks noChangeArrowheads="1"/>
          </p:cNvSpPr>
          <p:nvPr/>
        </p:nvSpPr>
        <p:spPr bwMode="auto">
          <a:xfrm>
            <a:off x="6096000" y="178526"/>
            <a:ext cx="2895600" cy="369332"/>
          </a:xfrm>
          <a:prstGeom prst="rect">
            <a:avLst/>
          </a:prstGeom>
          <a:noFill/>
          <a:ln w="9525">
            <a:noFill/>
            <a:miter lim="800000"/>
            <a:headEnd/>
            <a:tailEnd/>
          </a:ln>
        </p:spPr>
        <p:txBody>
          <a:bodyPr wrap="square">
            <a:spAutoFit/>
          </a:bodyPr>
          <a:lstStyle/>
          <a:p>
            <a:r>
              <a:rPr lang="en-US" altLang="zh-CN" b="1" dirty="0" smtClean="0">
                <a:solidFill>
                  <a:schemeClr val="bg1">
                    <a:lumMod val="95000"/>
                  </a:schemeClr>
                </a:solidFill>
              </a:rPr>
              <a:t>《</a:t>
            </a:r>
            <a:r>
              <a:rPr lang="zh-CN" altLang="en-US" b="1" dirty="0" smtClean="0">
                <a:solidFill>
                  <a:schemeClr val="bg1">
                    <a:lumMod val="95000"/>
                  </a:schemeClr>
                </a:solidFill>
              </a:rPr>
              <a:t>通信系统设计与应用</a:t>
            </a:r>
            <a:r>
              <a:rPr lang="en-US" altLang="zh-CN" b="1" dirty="0" smtClean="0">
                <a:solidFill>
                  <a:schemeClr val="bg1">
                    <a:lumMod val="95000"/>
                  </a:schemeClr>
                </a:solidFill>
              </a:rPr>
              <a:t>》</a:t>
            </a:r>
            <a:endParaRPr lang="zh-CN" altLang="en-US" b="1" dirty="0">
              <a:solidFill>
                <a:schemeClr val="bg1">
                  <a:lumMod val="95000"/>
                </a:schemeClr>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slide(fromLeft)">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utoUpdateAnimBg="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26"/>
          <p:cNvSpPr txBox="1">
            <a:spLocks noChangeArrowheads="1"/>
          </p:cNvSpPr>
          <p:nvPr/>
        </p:nvSpPr>
        <p:spPr bwMode="auto">
          <a:xfrm>
            <a:off x="6019800" y="240268"/>
            <a:ext cx="2895600" cy="369332"/>
          </a:xfrm>
          <a:prstGeom prst="rect">
            <a:avLst/>
          </a:prstGeom>
          <a:noFill/>
          <a:ln w="9525">
            <a:noFill/>
            <a:miter lim="800000"/>
            <a:headEnd/>
            <a:tailEnd/>
          </a:ln>
        </p:spPr>
        <p:txBody>
          <a:bodyPr wrap="square">
            <a:spAutoFit/>
          </a:bodyPr>
          <a:lstStyle/>
          <a:p>
            <a:r>
              <a:rPr lang="en-US" altLang="zh-CN" b="1" dirty="0" smtClean="0">
                <a:solidFill>
                  <a:schemeClr val="bg1">
                    <a:lumMod val="95000"/>
                  </a:schemeClr>
                </a:solidFill>
              </a:rPr>
              <a:t>《</a:t>
            </a:r>
            <a:r>
              <a:rPr lang="zh-CN" altLang="en-US" b="1" dirty="0" smtClean="0">
                <a:solidFill>
                  <a:schemeClr val="bg1">
                    <a:lumMod val="95000"/>
                  </a:schemeClr>
                </a:solidFill>
              </a:rPr>
              <a:t>通信系统设计与应用</a:t>
            </a:r>
            <a:r>
              <a:rPr lang="en-US" altLang="zh-CN" b="1" dirty="0" smtClean="0">
                <a:solidFill>
                  <a:schemeClr val="bg1">
                    <a:lumMod val="95000"/>
                  </a:schemeClr>
                </a:solidFill>
              </a:rPr>
              <a:t>》</a:t>
            </a:r>
            <a:endParaRPr lang="zh-CN" altLang="en-US" b="1" dirty="0">
              <a:solidFill>
                <a:schemeClr val="bg1">
                  <a:lumMod val="95000"/>
                </a:schemeClr>
              </a:solidFill>
            </a:endParaRPr>
          </a:p>
        </p:txBody>
      </p:sp>
      <p:sp>
        <p:nvSpPr>
          <p:cNvPr id="4" name="Rectangle 2"/>
          <p:cNvSpPr txBox="1">
            <a:spLocks noChangeArrowheads="1"/>
          </p:cNvSpPr>
          <p:nvPr/>
        </p:nvSpPr>
        <p:spPr>
          <a:xfrm>
            <a:off x="533400" y="1676400"/>
            <a:ext cx="8305800" cy="4419600"/>
          </a:xfrm>
          <a:prstGeom prst="rect">
            <a:avLst/>
          </a:prstGeom>
        </p:spPr>
        <p:txBody>
          <a:bodyPr/>
          <a:lstStyle/>
          <a:p>
            <a:pPr marL="190500" marR="0" lvl="1" indent="0" algn="l" defTabSz="914400" rtl="0" eaLnBrk="1" fontAlgn="base" latinLnBrk="0" hangingPunct="1">
              <a:lnSpc>
                <a:spcPct val="100000"/>
              </a:lnSpc>
              <a:spcBef>
                <a:spcPct val="20000"/>
              </a:spcBef>
              <a:spcAft>
                <a:spcPct val="0"/>
              </a:spcAft>
              <a:buClr>
                <a:schemeClr val="bg2"/>
              </a:buClr>
              <a:buSzTx/>
              <a:buFont typeface="Wingdings" pitchFamily="2" charset="2"/>
              <a:buChar char="v"/>
              <a:tabLst/>
              <a:defRPr/>
            </a:pPr>
            <a:r>
              <a:rPr kumimoji="0" lang="en-US" altLang="zh-CN" sz="3200" b="0" i="0" u="none" strike="noStrike" kern="0" cap="none" spc="0" normalizeH="0" baseline="0" noProof="0" dirty="0" smtClean="0">
                <a:ln>
                  <a:noFill/>
                </a:ln>
                <a:solidFill>
                  <a:schemeClr val="tx1"/>
                </a:solidFill>
                <a:effectLst>
                  <a:outerShdw blurRad="38100" dist="38100" dir="2700000" algn="tl">
                    <a:srgbClr val="C0C0C0"/>
                  </a:outerShdw>
                </a:effectLst>
                <a:uLnTx/>
                <a:uFillTx/>
                <a:latin typeface="+mn-lt"/>
                <a:ea typeface="黑体" pitchFamily="2" charset="-122"/>
              </a:rPr>
              <a:t> </a:t>
            </a:r>
            <a:r>
              <a:rPr kumimoji="0" lang="zh-CN" altLang="en-US" sz="3200" b="0" i="0" u="none" strike="noStrike" kern="0" cap="none" spc="0" normalizeH="0" baseline="0" noProof="0" dirty="0" smtClean="0">
                <a:ln>
                  <a:noFill/>
                </a:ln>
                <a:solidFill>
                  <a:schemeClr val="tx1"/>
                </a:solidFill>
                <a:effectLst>
                  <a:outerShdw blurRad="38100" dist="38100" dir="2700000" algn="tl">
                    <a:srgbClr val="C0C0C0"/>
                  </a:outerShdw>
                </a:effectLst>
                <a:uLnTx/>
                <a:uFillTx/>
                <a:latin typeface="+mn-lt"/>
                <a:ea typeface="黑体" pitchFamily="2" charset="-122"/>
              </a:rPr>
              <a:t>按功能分：检错码和纠错码</a:t>
            </a:r>
          </a:p>
          <a:p>
            <a:pPr marL="190500" marR="0" lvl="1" indent="0" algn="l" defTabSz="914400" rtl="0" eaLnBrk="1" fontAlgn="base" latinLnBrk="0" hangingPunct="1">
              <a:lnSpc>
                <a:spcPct val="100000"/>
              </a:lnSpc>
              <a:spcBef>
                <a:spcPct val="20000"/>
              </a:spcBef>
              <a:spcAft>
                <a:spcPct val="0"/>
              </a:spcAft>
              <a:buClr>
                <a:schemeClr val="bg2"/>
              </a:buClr>
              <a:buSzTx/>
              <a:buFont typeface="Wingdings" pitchFamily="2" charset="2"/>
              <a:buChar char="v"/>
              <a:tabLst/>
              <a:defRPr/>
            </a:pPr>
            <a:r>
              <a:rPr kumimoji="0" lang="zh-CN" altLang="en-US" sz="3200" b="0" i="0" u="none" strike="noStrike" kern="0" cap="none" spc="0" normalizeH="0" baseline="0" noProof="0" dirty="0" smtClean="0">
                <a:ln>
                  <a:noFill/>
                </a:ln>
                <a:solidFill>
                  <a:schemeClr val="tx1"/>
                </a:solidFill>
                <a:effectLst>
                  <a:outerShdw blurRad="38100" dist="38100" dir="2700000" algn="tl">
                    <a:srgbClr val="C0C0C0"/>
                  </a:outerShdw>
                </a:effectLst>
                <a:uLnTx/>
                <a:uFillTx/>
                <a:latin typeface="+mn-lt"/>
                <a:ea typeface="黑体" pitchFamily="2" charset="-122"/>
              </a:rPr>
              <a:t> 按监督码元与信息码元关系分：</a:t>
            </a:r>
            <a:r>
              <a:rPr kumimoji="0" lang="zh-CN" altLang="en-US" sz="3200" b="0" i="0" u="none" strike="noStrike" kern="0" cap="none" spc="0" normalizeH="0" baseline="0" noProof="0" dirty="0" smtClean="0">
                <a:ln>
                  <a:noFill/>
                </a:ln>
                <a:solidFill>
                  <a:srgbClr val="000099"/>
                </a:solidFill>
                <a:effectLst>
                  <a:outerShdw blurRad="38100" dist="38100" dir="2700000" algn="tl">
                    <a:srgbClr val="C0C0C0"/>
                  </a:outerShdw>
                </a:effectLst>
                <a:uLnTx/>
                <a:uFillTx/>
                <a:latin typeface="+mn-lt"/>
                <a:ea typeface="黑体" pitchFamily="2" charset="-122"/>
              </a:rPr>
              <a:t>线性码</a:t>
            </a:r>
            <a:r>
              <a:rPr kumimoji="0" lang="zh-CN" altLang="en-US" sz="3200" b="0" i="0" u="none" strike="noStrike" kern="0" cap="none" spc="0" normalizeH="0" baseline="0" noProof="0" dirty="0" smtClean="0">
                <a:ln>
                  <a:noFill/>
                </a:ln>
                <a:solidFill>
                  <a:schemeClr val="tx1"/>
                </a:solidFill>
                <a:effectLst>
                  <a:outerShdw blurRad="38100" dist="38100" dir="2700000" algn="tl">
                    <a:srgbClr val="C0C0C0"/>
                  </a:outerShdw>
                </a:effectLst>
                <a:uLnTx/>
                <a:uFillTx/>
                <a:latin typeface="+mn-lt"/>
                <a:ea typeface="黑体" pitchFamily="2" charset="-122"/>
              </a:rPr>
              <a:t>与非线性码</a:t>
            </a:r>
          </a:p>
          <a:p>
            <a:pPr marL="190500" marR="0" lvl="1" indent="0" algn="l" defTabSz="914400" rtl="0" eaLnBrk="1" fontAlgn="base" latinLnBrk="0" hangingPunct="1">
              <a:lnSpc>
                <a:spcPct val="100000"/>
              </a:lnSpc>
              <a:spcBef>
                <a:spcPct val="20000"/>
              </a:spcBef>
              <a:spcAft>
                <a:spcPct val="0"/>
              </a:spcAft>
              <a:buClr>
                <a:schemeClr val="bg2"/>
              </a:buClr>
              <a:buSzTx/>
              <a:buFont typeface="Wingdings" pitchFamily="2" charset="2"/>
              <a:buChar char="v"/>
              <a:tabLst/>
              <a:defRPr/>
            </a:pPr>
            <a:r>
              <a:rPr kumimoji="0" lang="zh-CN" altLang="en-US" sz="3200" b="0" i="0" u="none" strike="noStrike" kern="0" cap="none" spc="0" normalizeH="0" baseline="0" noProof="0" dirty="0" smtClean="0">
                <a:ln>
                  <a:noFill/>
                </a:ln>
                <a:solidFill>
                  <a:schemeClr val="tx1"/>
                </a:solidFill>
                <a:effectLst>
                  <a:outerShdw blurRad="38100" dist="38100" dir="2700000" algn="tl">
                    <a:srgbClr val="C0C0C0"/>
                  </a:outerShdw>
                </a:effectLst>
                <a:uLnTx/>
                <a:uFillTx/>
                <a:latin typeface="+mn-lt"/>
                <a:ea typeface="黑体" pitchFamily="2" charset="-122"/>
              </a:rPr>
              <a:t> 按信息码元与监督码元之间的约束关系不同分：</a:t>
            </a:r>
            <a:r>
              <a:rPr kumimoji="0" lang="zh-CN" altLang="en-US" sz="3200" b="0" i="0" u="none" strike="noStrike" kern="0" cap="none" spc="0" normalizeH="0" baseline="0" noProof="0" dirty="0" smtClean="0">
                <a:ln>
                  <a:noFill/>
                </a:ln>
                <a:solidFill>
                  <a:srgbClr val="000099"/>
                </a:solidFill>
                <a:effectLst>
                  <a:outerShdw blurRad="38100" dist="38100" dir="2700000" algn="tl">
                    <a:srgbClr val="C0C0C0"/>
                  </a:outerShdw>
                </a:effectLst>
                <a:uLnTx/>
                <a:uFillTx/>
                <a:latin typeface="+mn-lt"/>
                <a:ea typeface="黑体" pitchFamily="2" charset="-122"/>
              </a:rPr>
              <a:t>分组码</a:t>
            </a:r>
            <a:r>
              <a:rPr kumimoji="0" lang="zh-CN" altLang="en-US" sz="3200" b="0" i="0" u="none" strike="noStrike" kern="0" cap="none" spc="0" normalizeH="0" baseline="0" noProof="0" dirty="0" smtClean="0">
                <a:ln>
                  <a:noFill/>
                </a:ln>
                <a:solidFill>
                  <a:schemeClr val="tx1"/>
                </a:solidFill>
                <a:effectLst>
                  <a:outerShdw blurRad="38100" dist="38100" dir="2700000" algn="tl">
                    <a:srgbClr val="C0C0C0"/>
                  </a:outerShdw>
                </a:effectLst>
                <a:uLnTx/>
                <a:uFillTx/>
                <a:latin typeface="+mn-lt"/>
                <a:ea typeface="黑体" pitchFamily="2" charset="-122"/>
              </a:rPr>
              <a:t>与卷积码</a:t>
            </a:r>
          </a:p>
          <a:p>
            <a:pPr marL="190500" marR="0" lvl="1" indent="0" algn="l" defTabSz="914400" rtl="0" eaLnBrk="1" fontAlgn="base" latinLnBrk="0" hangingPunct="1">
              <a:lnSpc>
                <a:spcPct val="100000"/>
              </a:lnSpc>
              <a:spcBef>
                <a:spcPct val="20000"/>
              </a:spcBef>
              <a:spcAft>
                <a:spcPct val="0"/>
              </a:spcAft>
              <a:buClr>
                <a:schemeClr val="bg2"/>
              </a:buClr>
              <a:buSzTx/>
              <a:buFont typeface="Wingdings" pitchFamily="2" charset="2"/>
              <a:buChar char="v"/>
              <a:tabLst/>
              <a:defRPr/>
            </a:pPr>
            <a:r>
              <a:rPr kumimoji="0" lang="zh-CN" altLang="en-US" sz="3200" b="0" i="0" u="none" strike="noStrike" kern="0" cap="none" spc="0" normalizeH="0" baseline="0" noProof="0" dirty="0" smtClean="0">
                <a:ln>
                  <a:noFill/>
                </a:ln>
                <a:solidFill>
                  <a:schemeClr val="tx1"/>
                </a:solidFill>
                <a:effectLst>
                  <a:outerShdw blurRad="38100" dist="38100" dir="2700000" algn="tl">
                    <a:srgbClr val="C0C0C0"/>
                  </a:outerShdw>
                </a:effectLst>
                <a:uLnTx/>
                <a:uFillTx/>
                <a:latin typeface="+mn-lt"/>
                <a:ea typeface="黑体" pitchFamily="2" charset="-122"/>
              </a:rPr>
              <a:t>按纠正差错的类型分：纠正随机错误</a:t>
            </a:r>
            <a:r>
              <a:rPr lang="zh-CN" altLang="en-US" sz="3200" kern="0" dirty="0" smtClean="0">
                <a:effectLst>
                  <a:outerShdw blurRad="38100" dist="38100" dir="2700000" algn="tl">
                    <a:srgbClr val="C0C0C0"/>
                  </a:outerShdw>
                </a:effectLst>
                <a:latin typeface="+mn-lt"/>
                <a:ea typeface="黑体" pitchFamily="2" charset="-122"/>
              </a:rPr>
              <a:t>编码</a:t>
            </a:r>
            <a:r>
              <a:rPr kumimoji="0" lang="zh-CN" altLang="en-US" sz="3200" b="0" i="0" u="none" strike="noStrike" kern="0" cap="none" spc="0" normalizeH="0" baseline="0" noProof="0" dirty="0" smtClean="0">
                <a:ln>
                  <a:noFill/>
                </a:ln>
                <a:solidFill>
                  <a:schemeClr val="tx1"/>
                </a:solidFill>
                <a:effectLst>
                  <a:outerShdw blurRad="38100" dist="38100" dir="2700000" algn="tl">
                    <a:srgbClr val="C0C0C0"/>
                  </a:outerShdw>
                </a:effectLst>
                <a:uLnTx/>
                <a:uFillTx/>
                <a:latin typeface="+mn-lt"/>
                <a:ea typeface="黑体" pitchFamily="2" charset="-122"/>
              </a:rPr>
              <a:t>与纠正突发错误编码</a:t>
            </a:r>
          </a:p>
        </p:txBody>
      </p:sp>
      <p:sp>
        <p:nvSpPr>
          <p:cNvPr id="5" name="Text Box 3"/>
          <p:cNvSpPr txBox="1">
            <a:spLocks noChangeArrowheads="1"/>
          </p:cNvSpPr>
          <p:nvPr/>
        </p:nvSpPr>
        <p:spPr bwMode="auto">
          <a:xfrm>
            <a:off x="685800" y="914400"/>
            <a:ext cx="5181600" cy="523220"/>
          </a:xfrm>
          <a:prstGeom prst="rect">
            <a:avLst/>
          </a:prstGeom>
          <a:noFill/>
          <a:ln w="9525">
            <a:noFill/>
            <a:miter lim="800000"/>
            <a:headEnd type="none" w="sm" len="sm"/>
            <a:tailEnd type="none" w="sm" len="sm"/>
          </a:ln>
        </p:spPr>
        <p:txBody>
          <a:bodyPr>
            <a:spAutoFit/>
          </a:bodyPr>
          <a:lstStyle/>
          <a:p>
            <a:pPr>
              <a:spcBef>
                <a:spcPct val="20000"/>
              </a:spcBef>
              <a:buClr>
                <a:schemeClr val="accent2"/>
              </a:buClr>
              <a:buSzPct val="75000"/>
              <a:buFont typeface="Monotype Sorts" pitchFamily="2" charset="2"/>
              <a:buNone/>
            </a:pPr>
            <a:r>
              <a:rPr kumimoji="0" lang="zh-CN" altLang="en-US" sz="2800" b="1" dirty="0" smtClean="0">
                <a:latin typeface="Times New Roman" pitchFamily="18" charset="0"/>
                <a:ea typeface="黑体" pitchFamily="2" charset="-122"/>
              </a:rPr>
              <a:t>差错控制</a:t>
            </a:r>
            <a:r>
              <a:rPr kumimoji="0" lang="zh-CN" altLang="en-US" sz="2800" b="1" dirty="0">
                <a:latin typeface="Times New Roman" pitchFamily="18" charset="0"/>
                <a:ea typeface="黑体" pitchFamily="2" charset="-122"/>
              </a:rPr>
              <a:t>编码分类</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lide(fromLeft)">
                                      <p:cBhvr>
                                        <p:cTn id="7" dur="500"/>
                                        <p:tgtEl>
                                          <p:spTgt spid="3"/>
                                        </p:tgtEl>
                                      </p:cBhvr>
                                    </p:animEffect>
                                  </p:childTnLst>
                                </p:cTn>
                              </p:par>
                            </p:childTnLst>
                          </p:cTn>
                        </p:par>
                        <p:par>
                          <p:cTn id="8" fill="hold">
                            <p:stCondLst>
                              <p:cond delay="500"/>
                            </p:stCondLst>
                            <p:childTnLst>
                              <p:par>
                                <p:cTn id="9" presetID="26"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80">
                                          <p:stCondLst>
                                            <p:cond delay="0"/>
                                          </p:stCondLst>
                                        </p:cTn>
                                        <p:tgtEl>
                                          <p:spTgt spid="5"/>
                                        </p:tgtEl>
                                      </p:cBhvr>
                                    </p:animEffect>
                                    <p:anim calcmode="lin" valueType="num">
                                      <p:cBhvr>
                                        <p:cTn id="12"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13"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14"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15"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16"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17" dur="26">
                                          <p:stCondLst>
                                            <p:cond delay="650"/>
                                          </p:stCondLst>
                                        </p:cTn>
                                        <p:tgtEl>
                                          <p:spTgt spid="5"/>
                                        </p:tgtEl>
                                      </p:cBhvr>
                                      <p:to x="100000" y="60000"/>
                                    </p:animScale>
                                    <p:animScale>
                                      <p:cBhvr>
                                        <p:cTn id="18" dur="166" decel="50000">
                                          <p:stCondLst>
                                            <p:cond delay="676"/>
                                          </p:stCondLst>
                                        </p:cTn>
                                        <p:tgtEl>
                                          <p:spTgt spid="5"/>
                                        </p:tgtEl>
                                      </p:cBhvr>
                                      <p:to x="100000" y="100000"/>
                                    </p:animScale>
                                    <p:animScale>
                                      <p:cBhvr>
                                        <p:cTn id="19" dur="26">
                                          <p:stCondLst>
                                            <p:cond delay="1312"/>
                                          </p:stCondLst>
                                        </p:cTn>
                                        <p:tgtEl>
                                          <p:spTgt spid="5"/>
                                        </p:tgtEl>
                                      </p:cBhvr>
                                      <p:to x="100000" y="80000"/>
                                    </p:animScale>
                                    <p:animScale>
                                      <p:cBhvr>
                                        <p:cTn id="20" dur="166" decel="50000">
                                          <p:stCondLst>
                                            <p:cond delay="1338"/>
                                          </p:stCondLst>
                                        </p:cTn>
                                        <p:tgtEl>
                                          <p:spTgt spid="5"/>
                                        </p:tgtEl>
                                      </p:cBhvr>
                                      <p:to x="100000" y="100000"/>
                                    </p:animScale>
                                    <p:animScale>
                                      <p:cBhvr>
                                        <p:cTn id="21" dur="26">
                                          <p:stCondLst>
                                            <p:cond delay="1642"/>
                                          </p:stCondLst>
                                        </p:cTn>
                                        <p:tgtEl>
                                          <p:spTgt spid="5"/>
                                        </p:tgtEl>
                                      </p:cBhvr>
                                      <p:to x="100000" y="90000"/>
                                    </p:animScale>
                                    <p:animScale>
                                      <p:cBhvr>
                                        <p:cTn id="22" dur="166" decel="50000">
                                          <p:stCondLst>
                                            <p:cond delay="1668"/>
                                          </p:stCondLst>
                                        </p:cTn>
                                        <p:tgtEl>
                                          <p:spTgt spid="5"/>
                                        </p:tgtEl>
                                      </p:cBhvr>
                                      <p:to x="100000" y="100000"/>
                                    </p:animScale>
                                    <p:animScale>
                                      <p:cBhvr>
                                        <p:cTn id="23" dur="26">
                                          <p:stCondLst>
                                            <p:cond delay="1808"/>
                                          </p:stCondLst>
                                        </p:cTn>
                                        <p:tgtEl>
                                          <p:spTgt spid="5"/>
                                        </p:tgtEl>
                                      </p:cBhvr>
                                      <p:to x="100000" y="95000"/>
                                    </p:animScale>
                                    <p:animScale>
                                      <p:cBhvr>
                                        <p:cTn id="24" dur="166" decel="50000">
                                          <p:stCondLst>
                                            <p:cond delay="1834"/>
                                          </p:stCondLst>
                                        </p:cTn>
                                        <p:tgtEl>
                                          <p:spTgt spid="5"/>
                                        </p:tgtEl>
                                      </p:cBhvr>
                                      <p:to x="100000" y="100000"/>
                                    </p:animScale>
                                  </p:childTnLst>
                                </p:cTn>
                              </p:par>
                            </p:childTnLst>
                          </p:cTn>
                        </p:par>
                        <p:par>
                          <p:cTn id="25" fill="hold">
                            <p:stCondLst>
                              <p:cond delay="2500"/>
                            </p:stCondLst>
                            <p:childTnLst>
                              <p:par>
                                <p:cTn id="26" presetID="26" presetClass="entr" presetSubtype="0" fill="hold" grpId="0" nodeType="after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wipe(down)">
                                      <p:cBhvr>
                                        <p:cTn id="28" dur="580">
                                          <p:stCondLst>
                                            <p:cond delay="0"/>
                                          </p:stCondLst>
                                        </p:cTn>
                                        <p:tgtEl>
                                          <p:spTgt spid="4"/>
                                        </p:tgtEl>
                                      </p:cBhvr>
                                    </p:animEffect>
                                    <p:anim calcmode="lin" valueType="num">
                                      <p:cBhvr>
                                        <p:cTn id="29"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30"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31"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32"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33"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34" dur="26">
                                          <p:stCondLst>
                                            <p:cond delay="650"/>
                                          </p:stCondLst>
                                        </p:cTn>
                                        <p:tgtEl>
                                          <p:spTgt spid="4"/>
                                        </p:tgtEl>
                                      </p:cBhvr>
                                      <p:to x="100000" y="60000"/>
                                    </p:animScale>
                                    <p:animScale>
                                      <p:cBhvr>
                                        <p:cTn id="35" dur="166" decel="50000">
                                          <p:stCondLst>
                                            <p:cond delay="676"/>
                                          </p:stCondLst>
                                        </p:cTn>
                                        <p:tgtEl>
                                          <p:spTgt spid="4"/>
                                        </p:tgtEl>
                                      </p:cBhvr>
                                      <p:to x="100000" y="100000"/>
                                    </p:animScale>
                                    <p:animScale>
                                      <p:cBhvr>
                                        <p:cTn id="36" dur="26">
                                          <p:stCondLst>
                                            <p:cond delay="1312"/>
                                          </p:stCondLst>
                                        </p:cTn>
                                        <p:tgtEl>
                                          <p:spTgt spid="4"/>
                                        </p:tgtEl>
                                      </p:cBhvr>
                                      <p:to x="100000" y="80000"/>
                                    </p:animScale>
                                    <p:animScale>
                                      <p:cBhvr>
                                        <p:cTn id="37" dur="166" decel="50000">
                                          <p:stCondLst>
                                            <p:cond delay="1338"/>
                                          </p:stCondLst>
                                        </p:cTn>
                                        <p:tgtEl>
                                          <p:spTgt spid="4"/>
                                        </p:tgtEl>
                                      </p:cBhvr>
                                      <p:to x="100000" y="100000"/>
                                    </p:animScale>
                                    <p:animScale>
                                      <p:cBhvr>
                                        <p:cTn id="38" dur="26">
                                          <p:stCondLst>
                                            <p:cond delay="1642"/>
                                          </p:stCondLst>
                                        </p:cTn>
                                        <p:tgtEl>
                                          <p:spTgt spid="4"/>
                                        </p:tgtEl>
                                      </p:cBhvr>
                                      <p:to x="100000" y="90000"/>
                                    </p:animScale>
                                    <p:animScale>
                                      <p:cBhvr>
                                        <p:cTn id="39" dur="166" decel="50000">
                                          <p:stCondLst>
                                            <p:cond delay="1668"/>
                                          </p:stCondLst>
                                        </p:cTn>
                                        <p:tgtEl>
                                          <p:spTgt spid="4"/>
                                        </p:tgtEl>
                                      </p:cBhvr>
                                      <p:to x="100000" y="100000"/>
                                    </p:animScale>
                                    <p:animScale>
                                      <p:cBhvr>
                                        <p:cTn id="40" dur="26">
                                          <p:stCondLst>
                                            <p:cond delay="1808"/>
                                          </p:stCondLst>
                                        </p:cTn>
                                        <p:tgtEl>
                                          <p:spTgt spid="4"/>
                                        </p:tgtEl>
                                      </p:cBhvr>
                                      <p:to x="100000" y="95000"/>
                                    </p:animScale>
                                    <p:animScale>
                                      <p:cBhvr>
                                        <p:cTn id="41" dur="166" decel="50000">
                                          <p:stCondLst>
                                            <p:cond delay="1834"/>
                                          </p:stCondLst>
                                        </p:cTn>
                                        <p:tgtEl>
                                          <p:spTgt spid="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utoUpdateAnimBg="0"/>
      <p:bldP spid="4" grpId="0"/>
      <p:bldP spid="5"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066800"/>
            <a:ext cx="8686800" cy="5059363"/>
          </a:xfrm>
        </p:spPr>
        <p:txBody>
          <a:bodyPr/>
          <a:lstStyle/>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a:p>
            <a:r>
              <a:rPr lang="zh-CN" altLang="en-US" dirty="0" smtClean="0"/>
              <a:t>所以</a:t>
            </a:r>
            <a:r>
              <a:rPr lang="en-US" dirty="0" smtClean="0"/>
              <a:t>a2</a:t>
            </a:r>
            <a:r>
              <a:rPr lang="zh-CN" altLang="en-US" dirty="0" smtClean="0"/>
              <a:t>为误码，正确的码组为（</a:t>
            </a:r>
            <a:r>
              <a:rPr lang="en-US" dirty="0" smtClean="0"/>
              <a:t>0011001</a:t>
            </a:r>
            <a:r>
              <a:rPr lang="zh-CN" altLang="en-US" dirty="0" smtClean="0"/>
              <a:t>）</a:t>
            </a:r>
            <a:endParaRPr lang="zh-CN" altLang="en-US" dirty="0"/>
          </a:p>
        </p:txBody>
      </p:sp>
      <p:sp>
        <p:nvSpPr>
          <p:cNvPr id="172034"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72033" name="Object 1"/>
          <p:cNvGraphicFramePr>
            <a:graphicFrameLocks noChangeAspect="1"/>
          </p:cNvGraphicFramePr>
          <p:nvPr/>
        </p:nvGraphicFramePr>
        <p:xfrm>
          <a:off x="1600200" y="914400"/>
          <a:ext cx="5875469" cy="4419600"/>
        </p:xfrm>
        <a:graphic>
          <a:graphicData uri="http://schemas.openxmlformats.org/presentationml/2006/ole">
            <mc:AlternateContent xmlns:mc="http://schemas.openxmlformats.org/markup-compatibility/2006">
              <mc:Choice xmlns:v="urn:schemas-microsoft-com:vml" Requires="v">
                <p:oleObj spid="_x0000_s172045" name="公式" r:id="rId3" imgW="2159000" imgH="1625600" progId="Equation.3">
                  <p:embed/>
                </p:oleObj>
              </mc:Choice>
              <mc:Fallback>
                <p:oleObj name="公式" r:id="rId3" imgW="2159000" imgH="1625600" progId="Equation.3">
                  <p:embed/>
                  <p:pic>
                    <p:nvPicPr>
                      <p:cNvPr id="0" name="Picture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00200" y="914400"/>
                        <a:ext cx="5875469" cy="44196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 name="Text Box 26"/>
          <p:cNvSpPr txBox="1">
            <a:spLocks noChangeArrowheads="1"/>
          </p:cNvSpPr>
          <p:nvPr/>
        </p:nvSpPr>
        <p:spPr bwMode="auto">
          <a:xfrm>
            <a:off x="6096000" y="178526"/>
            <a:ext cx="2895600" cy="369332"/>
          </a:xfrm>
          <a:prstGeom prst="rect">
            <a:avLst/>
          </a:prstGeom>
          <a:noFill/>
          <a:ln w="9525">
            <a:noFill/>
            <a:miter lim="800000"/>
            <a:headEnd/>
            <a:tailEnd/>
          </a:ln>
        </p:spPr>
        <p:txBody>
          <a:bodyPr wrap="square">
            <a:spAutoFit/>
          </a:bodyPr>
          <a:lstStyle/>
          <a:p>
            <a:r>
              <a:rPr lang="en-US" altLang="zh-CN" b="1" dirty="0" smtClean="0">
                <a:solidFill>
                  <a:schemeClr val="bg1">
                    <a:lumMod val="95000"/>
                  </a:schemeClr>
                </a:solidFill>
              </a:rPr>
              <a:t>《</a:t>
            </a:r>
            <a:r>
              <a:rPr lang="zh-CN" altLang="en-US" b="1" dirty="0" smtClean="0">
                <a:solidFill>
                  <a:schemeClr val="bg1">
                    <a:lumMod val="95000"/>
                  </a:schemeClr>
                </a:solidFill>
              </a:rPr>
              <a:t>通信系统设计与应用</a:t>
            </a:r>
            <a:r>
              <a:rPr lang="en-US" altLang="zh-CN" b="1" dirty="0" smtClean="0">
                <a:solidFill>
                  <a:schemeClr val="bg1">
                    <a:lumMod val="95000"/>
                  </a:schemeClr>
                </a:solidFill>
              </a:rPr>
              <a:t>》</a:t>
            </a:r>
            <a:endParaRPr lang="zh-CN" altLang="en-US" b="1" dirty="0">
              <a:solidFill>
                <a:schemeClr val="bg1">
                  <a:lumMod val="95000"/>
                </a:schemeClr>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slide(fromLeft)">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utoUpdateAnimBg="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6" name="Text Box 2"/>
          <p:cNvSpPr txBox="1">
            <a:spLocks noChangeArrowheads="1"/>
          </p:cNvSpPr>
          <p:nvPr/>
        </p:nvSpPr>
        <p:spPr bwMode="auto">
          <a:xfrm>
            <a:off x="762000" y="1142321"/>
            <a:ext cx="7543800" cy="2591479"/>
          </a:xfrm>
          <a:prstGeom prst="rect">
            <a:avLst/>
          </a:prstGeom>
          <a:noFill/>
          <a:ln w="9525">
            <a:noFill/>
            <a:miter lim="800000"/>
            <a:headEnd type="none" w="sm" len="sm"/>
            <a:tailEnd type="none" w="sm" len="sm"/>
          </a:ln>
        </p:spPr>
        <p:txBody>
          <a:bodyPr wrap="square">
            <a:spAutoFit/>
          </a:bodyPr>
          <a:lstStyle/>
          <a:p>
            <a:pPr>
              <a:spcBef>
                <a:spcPct val="20000"/>
              </a:spcBef>
            </a:pPr>
            <a:r>
              <a:rPr lang="zh-CN" altLang="en-US" sz="2800" dirty="0" smtClean="0">
                <a:latin typeface="Times New Roman" pitchFamily="18" charset="0"/>
                <a:ea typeface="黑体" pitchFamily="2" charset="-122"/>
              </a:rPr>
              <a:t>例</a:t>
            </a:r>
            <a:r>
              <a:rPr lang="en-US" altLang="zh-CN" sz="2800" dirty="0" smtClean="0">
                <a:latin typeface="Times New Roman" pitchFamily="18" charset="0"/>
                <a:ea typeface="黑体" pitchFamily="2" charset="-122"/>
              </a:rPr>
              <a:t>4</a:t>
            </a:r>
            <a:r>
              <a:rPr lang="zh-CN" altLang="en-US" sz="2800" dirty="0" smtClean="0">
                <a:latin typeface="Times New Roman" pitchFamily="18" charset="0"/>
                <a:ea typeface="黑体" pitchFamily="2" charset="-122"/>
              </a:rPr>
              <a:t>：已知</a:t>
            </a:r>
            <a:r>
              <a:rPr lang="zh-CN" altLang="en-US" sz="2800" dirty="0">
                <a:latin typeface="Times New Roman" pitchFamily="18" charset="0"/>
                <a:ea typeface="黑体" pitchFamily="2" charset="-122"/>
              </a:rPr>
              <a:t>（</a:t>
            </a:r>
            <a:r>
              <a:rPr lang="en-US" altLang="zh-CN" sz="2800" dirty="0">
                <a:latin typeface="Times New Roman" pitchFamily="18" charset="0"/>
                <a:ea typeface="黑体" pitchFamily="2" charset="-122"/>
              </a:rPr>
              <a:t>6</a:t>
            </a:r>
            <a:r>
              <a:rPr lang="zh-CN" altLang="en-US" sz="2800" dirty="0">
                <a:latin typeface="Times New Roman" pitchFamily="18" charset="0"/>
                <a:ea typeface="黑体" pitchFamily="2" charset="-122"/>
              </a:rPr>
              <a:t>，</a:t>
            </a:r>
            <a:r>
              <a:rPr lang="en-US" altLang="zh-CN" sz="2800" dirty="0">
                <a:latin typeface="Times New Roman" pitchFamily="18" charset="0"/>
                <a:ea typeface="黑体" pitchFamily="2" charset="-122"/>
              </a:rPr>
              <a:t>3</a:t>
            </a:r>
            <a:r>
              <a:rPr lang="zh-CN" altLang="en-US" sz="2800" dirty="0" smtClean="0">
                <a:latin typeface="Times New Roman" pitchFamily="18" charset="0"/>
                <a:ea typeface="黑体" pitchFamily="2" charset="-122"/>
              </a:rPr>
              <a:t>）线性分组码</a:t>
            </a:r>
            <a:r>
              <a:rPr lang="zh-CN" altLang="en-US" sz="2800" dirty="0">
                <a:latin typeface="Times New Roman" pitchFamily="18" charset="0"/>
                <a:ea typeface="黑体" pitchFamily="2" charset="-122"/>
              </a:rPr>
              <a:t>的生成矩阵如下，</a:t>
            </a:r>
          </a:p>
          <a:p>
            <a:pPr>
              <a:spcBef>
                <a:spcPct val="20000"/>
              </a:spcBef>
            </a:pPr>
            <a:r>
              <a:rPr lang="en-US" altLang="zh-CN" sz="2800" dirty="0">
                <a:latin typeface="Times New Roman" pitchFamily="18" charset="0"/>
                <a:ea typeface="黑体" pitchFamily="2" charset="-122"/>
              </a:rPr>
              <a:t>(1)</a:t>
            </a:r>
            <a:r>
              <a:rPr lang="zh-CN" altLang="en-US" sz="2800" dirty="0">
                <a:latin typeface="Times New Roman" pitchFamily="18" charset="0"/>
                <a:ea typeface="黑体" pitchFamily="2" charset="-122"/>
              </a:rPr>
              <a:t>列出所有许用码组</a:t>
            </a:r>
            <a:r>
              <a:rPr lang="en-US" altLang="zh-CN" sz="2800" dirty="0">
                <a:latin typeface="Times New Roman" pitchFamily="18" charset="0"/>
                <a:ea typeface="黑体" pitchFamily="2" charset="-122"/>
              </a:rPr>
              <a:t>;</a:t>
            </a:r>
          </a:p>
          <a:p>
            <a:pPr>
              <a:spcBef>
                <a:spcPct val="20000"/>
              </a:spcBef>
            </a:pPr>
            <a:r>
              <a:rPr lang="en-US" altLang="zh-CN" sz="2800" dirty="0">
                <a:latin typeface="Times New Roman" pitchFamily="18" charset="0"/>
                <a:ea typeface="黑体" pitchFamily="2" charset="-122"/>
              </a:rPr>
              <a:t>(2)</a:t>
            </a:r>
            <a:r>
              <a:rPr lang="zh-CN" altLang="en-US" sz="2800" dirty="0">
                <a:latin typeface="Times New Roman" pitchFamily="18" charset="0"/>
                <a:ea typeface="黑体" pitchFamily="2" charset="-122"/>
              </a:rPr>
              <a:t>最小码距</a:t>
            </a:r>
            <a:r>
              <a:rPr lang="en-US" altLang="zh-CN" sz="2800" dirty="0">
                <a:latin typeface="Times New Roman" pitchFamily="18" charset="0"/>
                <a:ea typeface="黑体" pitchFamily="2" charset="-122"/>
              </a:rPr>
              <a:t>d0;</a:t>
            </a:r>
          </a:p>
          <a:p>
            <a:pPr>
              <a:spcBef>
                <a:spcPct val="20000"/>
              </a:spcBef>
            </a:pPr>
            <a:r>
              <a:rPr lang="en-US" altLang="zh-CN" sz="2800" dirty="0">
                <a:latin typeface="Times New Roman" pitchFamily="18" charset="0"/>
                <a:ea typeface="黑体" pitchFamily="2" charset="-122"/>
              </a:rPr>
              <a:t>(3)</a:t>
            </a:r>
            <a:r>
              <a:rPr lang="zh-CN" altLang="en-US" sz="2800" dirty="0">
                <a:latin typeface="Times New Roman" pitchFamily="18" charset="0"/>
                <a:ea typeface="黑体" pitchFamily="2" charset="-122"/>
              </a:rPr>
              <a:t>检错纠错能力</a:t>
            </a:r>
          </a:p>
          <a:p>
            <a:pPr>
              <a:spcBef>
                <a:spcPct val="20000"/>
              </a:spcBef>
            </a:pPr>
            <a:r>
              <a:rPr lang="en-US" altLang="zh-CN" sz="2800" dirty="0">
                <a:latin typeface="Times New Roman" pitchFamily="18" charset="0"/>
                <a:ea typeface="黑体" pitchFamily="2" charset="-122"/>
              </a:rPr>
              <a:t>(4)</a:t>
            </a:r>
            <a:r>
              <a:rPr lang="zh-CN" altLang="en-US" sz="2800" dirty="0">
                <a:latin typeface="Times New Roman" pitchFamily="18" charset="0"/>
                <a:ea typeface="黑体" pitchFamily="2" charset="-122"/>
              </a:rPr>
              <a:t>编码效率</a:t>
            </a:r>
          </a:p>
        </p:txBody>
      </p:sp>
      <p:graphicFrame>
        <p:nvGraphicFramePr>
          <p:cNvPr id="23554" name="Object 4"/>
          <p:cNvGraphicFramePr>
            <a:graphicFrameLocks noChangeAspect="1"/>
          </p:cNvGraphicFramePr>
          <p:nvPr/>
        </p:nvGraphicFramePr>
        <p:xfrm>
          <a:off x="2273300" y="4205287"/>
          <a:ext cx="4051300" cy="1585913"/>
        </p:xfrm>
        <a:graphic>
          <a:graphicData uri="http://schemas.openxmlformats.org/presentationml/2006/ole">
            <mc:AlternateContent xmlns:mc="http://schemas.openxmlformats.org/markup-compatibility/2006">
              <mc:Choice xmlns:v="urn:schemas-microsoft-com:vml" Requires="v">
                <p:oleObj spid="_x0000_s17422" name="Equation" r:id="rId3" imgW="1371600" imgH="596880" progId="">
                  <p:embed/>
                </p:oleObj>
              </mc:Choice>
              <mc:Fallback>
                <p:oleObj name="Equation" r:id="rId3" imgW="1371600" imgH="596880" progId="">
                  <p:embed/>
                  <p:pic>
                    <p:nvPicPr>
                      <p:cNvPr id="0"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73300" y="4205287"/>
                        <a:ext cx="4051300" cy="158591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 name="Text Box 26"/>
          <p:cNvSpPr txBox="1">
            <a:spLocks noChangeArrowheads="1"/>
          </p:cNvSpPr>
          <p:nvPr/>
        </p:nvSpPr>
        <p:spPr bwMode="auto">
          <a:xfrm>
            <a:off x="6019800" y="240268"/>
            <a:ext cx="2895600" cy="369332"/>
          </a:xfrm>
          <a:prstGeom prst="rect">
            <a:avLst/>
          </a:prstGeom>
          <a:noFill/>
          <a:ln w="9525">
            <a:noFill/>
            <a:miter lim="800000"/>
            <a:headEnd/>
            <a:tailEnd/>
          </a:ln>
        </p:spPr>
        <p:txBody>
          <a:bodyPr wrap="square">
            <a:spAutoFit/>
          </a:bodyPr>
          <a:lstStyle/>
          <a:p>
            <a:r>
              <a:rPr lang="en-US" altLang="zh-CN" b="1" dirty="0" smtClean="0">
                <a:solidFill>
                  <a:schemeClr val="bg1">
                    <a:lumMod val="95000"/>
                  </a:schemeClr>
                </a:solidFill>
              </a:rPr>
              <a:t>《</a:t>
            </a:r>
            <a:r>
              <a:rPr lang="zh-CN" altLang="en-US" b="1" dirty="0" smtClean="0">
                <a:solidFill>
                  <a:schemeClr val="bg1">
                    <a:lumMod val="95000"/>
                  </a:schemeClr>
                </a:solidFill>
              </a:rPr>
              <a:t>通信系统设计与应用</a:t>
            </a:r>
            <a:r>
              <a:rPr lang="en-US" altLang="zh-CN" b="1" dirty="0" smtClean="0">
                <a:solidFill>
                  <a:schemeClr val="bg1">
                    <a:lumMod val="95000"/>
                  </a:schemeClr>
                </a:solidFill>
              </a:rPr>
              <a:t>》</a:t>
            </a:r>
            <a:endParaRPr lang="zh-CN" altLang="en-US" b="1" dirty="0">
              <a:solidFill>
                <a:schemeClr val="bg1">
                  <a:lumMod val="95000"/>
                </a:schemeClr>
              </a:solidFill>
            </a:endParaRPr>
          </a:p>
        </p:txBody>
      </p:sp>
      <p:cxnSp>
        <p:nvCxnSpPr>
          <p:cNvPr id="7" name="直接连接符 6"/>
          <p:cNvCxnSpPr/>
          <p:nvPr/>
        </p:nvCxnSpPr>
        <p:spPr bwMode="auto">
          <a:xfrm rot="5400000">
            <a:off x="3924300" y="4990306"/>
            <a:ext cx="1447800" cy="1588"/>
          </a:xfrm>
          <a:prstGeom prst="line">
            <a:avLst/>
          </a:prstGeom>
          <a:solidFill>
            <a:schemeClr val="accent1"/>
          </a:solidFill>
          <a:ln w="9525" cap="flat" cmpd="sng" algn="ctr">
            <a:solidFill>
              <a:schemeClr val="tx1"/>
            </a:solidFill>
            <a:prstDash val="dash"/>
            <a:round/>
            <a:headEnd type="none" w="med" len="med"/>
            <a:tailEnd type="none" w="med" len="med"/>
          </a:ln>
          <a:effectLst>
            <a:outerShdw dist="17961" dir="13500000" algn="ctr" rotWithShape="0">
              <a:schemeClr val="tx1">
                <a:gamma/>
                <a:shade val="60000"/>
                <a:invGamma/>
              </a:schemeClr>
            </a:outerShdw>
          </a:effectLst>
        </p:spPr>
      </p:cxn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slide(fromLeft)">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utoUpdateAnimBg="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4578" name="Object 2"/>
          <p:cNvGraphicFramePr>
            <a:graphicFrameLocks noChangeAspect="1"/>
          </p:cNvGraphicFramePr>
          <p:nvPr/>
        </p:nvGraphicFramePr>
        <p:xfrm>
          <a:off x="1905000" y="990600"/>
          <a:ext cx="3294063" cy="550863"/>
        </p:xfrm>
        <a:graphic>
          <a:graphicData uri="http://schemas.openxmlformats.org/presentationml/2006/ole">
            <mc:AlternateContent xmlns:mc="http://schemas.openxmlformats.org/markup-compatibility/2006">
              <mc:Choice xmlns:v="urn:schemas-microsoft-com:vml" Requires="v">
                <p:oleObj spid="_x0000_s18446" name="Equation" r:id="rId3" imgW="927000" imgH="215640" progId="">
                  <p:embed/>
                </p:oleObj>
              </mc:Choice>
              <mc:Fallback>
                <p:oleObj name="Equation" r:id="rId3" imgW="927000" imgH="215640" progId="">
                  <p:embed/>
                  <p:pic>
                    <p:nvPicPr>
                      <p:cNvPr id="0" name="Object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05000" y="990600"/>
                        <a:ext cx="3294063" cy="55086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4580" name="Text Box 3"/>
          <p:cNvSpPr txBox="1">
            <a:spLocks noChangeArrowheads="1"/>
          </p:cNvSpPr>
          <p:nvPr/>
        </p:nvSpPr>
        <p:spPr bwMode="auto">
          <a:xfrm>
            <a:off x="762000" y="990600"/>
            <a:ext cx="1143000" cy="457200"/>
          </a:xfrm>
          <a:prstGeom prst="rect">
            <a:avLst/>
          </a:prstGeom>
          <a:noFill/>
          <a:ln w="9525">
            <a:noFill/>
            <a:miter lim="800000"/>
            <a:headEnd type="none" w="sm" len="sm"/>
            <a:tailEnd type="none" w="sm" len="sm"/>
          </a:ln>
        </p:spPr>
        <p:txBody>
          <a:bodyPr>
            <a:spAutoFit/>
          </a:bodyPr>
          <a:lstStyle/>
          <a:p>
            <a:pPr eaLnBrk="0" hangingPunct="0">
              <a:spcBef>
                <a:spcPct val="50000"/>
              </a:spcBef>
            </a:pPr>
            <a:r>
              <a:rPr lang="zh-CN" altLang="en-US" sz="2400" b="1">
                <a:latin typeface="Times New Roman" pitchFamily="18" charset="0"/>
              </a:rPr>
              <a:t>（</a:t>
            </a:r>
            <a:r>
              <a:rPr lang="en-US" altLang="zh-CN" sz="2400" b="1">
                <a:latin typeface="Times New Roman" pitchFamily="18" charset="0"/>
              </a:rPr>
              <a:t>1</a:t>
            </a:r>
            <a:r>
              <a:rPr lang="zh-CN" altLang="en-US" sz="2400" b="1">
                <a:latin typeface="Times New Roman" pitchFamily="18" charset="0"/>
              </a:rPr>
              <a:t>）</a:t>
            </a:r>
          </a:p>
        </p:txBody>
      </p:sp>
      <p:graphicFrame>
        <p:nvGraphicFramePr>
          <p:cNvPr id="236692" name="Group 148"/>
          <p:cNvGraphicFramePr>
            <a:graphicFrameLocks noGrp="1"/>
          </p:cNvGraphicFramePr>
          <p:nvPr/>
        </p:nvGraphicFramePr>
        <p:xfrm>
          <a:off x="1600200" y="1676400"/>
          <a:ext cx="5867400" cy="4663440"/>
        </p:xfrm>
        <a:graphic>
          <a:graphicData uri="http://schemas.openxmlformats.org/drawingml/2006/table">
            <a:tbl>
              <a:tblPr/>
              <a:tblGrid>
                <a:gridCol w="1316038">
                  <a:extLst>
                    <a:ext uri="{9D8B030D-6E8A-4147-A177-3AD203B41FA5}">
                      <a16:colId xmlns:a16="http://schemas.microsoft.com/office/drawing/2014/main" xmlns="" val="20000"/>
                    </a:ext>
                  </a:extLst>
                </a:gridCol>
                <a:gridCol w="3117850">
                  <a:extLst>
                    <a:ext uri="{9D8B030D-6E8A-4147-A177-3AD203B41FA5}">
                      <a16:colId xmlns:a16="http://schemas.microsoft.com/office/drawing/2014/main" xmlns="" val="20001"/>
                    </a:ext>
                  </a:extLst>
                </a:gridCol>
                <a:gridCol w="1433512">
                  <a:extLst>
                    <a:ext uri="{9D8B030D-6E8A-4147-A177-3AD203B41FA5}">
                      <a16:colId xmlns:a16="http://schemas.microsoft.com/office/drawing/2014/main" xmlns="" val="20002"/>
                    </a:ext>
                  </a:extLst>
                </a:gridCol>
              </a:tblGrid>
              <a:tr h="374650">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1" lang="zh-CN" altLang="en-US" sz="2800" b="1" i="0" u="none" strike="noStrike" cap="none" normalizeH="0" baseline="0" smtClean="0">
                          <a:ln>
                            <a:noFill/>
                          </a:ln>
                          <a:solidFill>
                            <a:schemeClr val="tx1"/>
                          </a:solidFill>
                          <a:effectLst/>
                          <a:latin typeface="Tahoma" pitchFamily="34" charset="0"/>
                          <a:ea typeface="宋体" pitchFamily="2" charset="-122"/>
                        </a:rPr>
                        <a:t>信息码</a:t>
                      </a:r>
                    </a:p>
                  </a:txBody>
                  <a:tcPr horzOverflow="overflow">
                    <a:lnL cap="flat">
                      <a:noFill/>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1" lang="zh-CN" altLang="en-US" sz="2800" b="1" i="0" u="none" strike="noStrike" cap="none" normalizeH="0" baseline="0" smtClean="0">
                          <a:ln>
                            <a:noFill/>
                          </a:ln>
                          <a:solidFill>
                            <a:schemeClr val="tx1"/>
                          </a:solidFill>
                          <a:effectLst/>
                          <a:latin typeface="Tahoma" pitchFamily="34" charset="0"/>
                          <a:ea typeface="宋体" pitchFamily="2" charset="-122"/>
                        </a:rPr>
                        <a:t>编码码字</a:t>
                      </a: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1" lang="zh-CN" altLang="en-US" sz="2800" b="1" i="0" u="none" strike="noStrike" cap="none" normalizeH="0" baseline="0" smtClean="0">
                          <a:ln>
                            <a:noFill/>
                          </a:ln>
                          <a:solidFill>
                            <a:schemeClr val="tx1"/>
                          </a:solidFill>
                          <a:effectLst/>
                          <a:latin typeface="Tahoma" pitchFamily="34" charset="0"/>
                          <a:ea typeface="宋体" pitchFamily="2" charset="-122"/>
                        </a:rPr>
                        <a:t>码重</a:t>
                      </a:r>
                    </a:p>
                  </a:txBody>
                  <a:tcPr horzOverflow="overflow">
                    <a:lnL w="12700" cap="flat" cmpd="sng" algn="ctr">
                      <a:solidFill>
                        <a:schemeClr val="tx1"/>
                      </a:solidFill>
                      <a:prstDash val="solid"/>
                      <a:round/>
                      <a:headEnd type="none" w="sm" len="sm"/>
                      <a:tailEnd type="none" w="sm" len="sm"/>
                    </a:lnL>
                    <a:lnR cap="flat">
                      <a:noFill/>
                    </a:lnR>
                    <a:lnT w="28575"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xmlns="" val="10000"/>
                  </a:ext>
                </a:extLst>
              </a:tr>
              <a:tr h="452438">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1" lang="en-US" altLang="zh-CN" sz="2800" b="1" i="0" u="none" strike="noStrike" cap="none" normalizeH="0" baseline="0" smtClean="0">
                          <a:ln>
                            <a:noFill/>
                          </a:ln>
                          <a:solidFill>
                            <a:schemeClr val="tx1"/>
                          </a:solidFill>
                          <a:effectLst/>
                          <a:latin typeface="Tahoma" pitchFamily="34" charset="0"/>
                          <a:ea typeface="宋体" pitchFamily="2" charset="-122"/>
                        </a:rPr>
                        <a:t>0 0 0</a:t>
                      </a:r>
                    </a:p>
                  </a:txBody>
                  <a:tcPr horzOverflow="overflow">
                    <a:lnL cap="flat">
                      <a:noFill/>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1" lang="en-US" altLang="zh-CN" sz="2800" b="1" i="0" u="none" strike="noStrike" cap="none" normalizeH="0" baseline="0" smtClean="0">
                          <a:ln>
                            <a:noFill/>
                          </a:ln>
                          <a:solidFill>
                            <a:schemeClr val="tx1"/>
                          </a:solidFill>
                          <a:effectLst/>
                          <a:latin typeface="Tahoma" pitchFamily="34" charset="0"/>
                          <a:ea typeface="宋体" pitchFamily="2" charset="-122"/>
                        </a:rPr>
                        <a:t>0 0 0 0 0 0</a:t>
                      </a: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1" lang="en-US" altLang="zh-CN" sz="2800" b="1" i="0" u="none" strike="noStrike" cap="none" normalizeH="0" baseline="0" smtClean="0">
                          <a:ln>
                            <a:noFill/>
                          </a:ln>
                          <a:solidFill>
                            <a:schemeClr val="tx1"/>
                          </a:solidFill>
                          <a:effectLst/>
                          <a:latin typeface="Tahoma" pitchFamily="34" charset="0"/>
                          <a:ea typeface="宋体" pitchFamily="2" charset="-122"/>
                        </a:rPr>
                        <a:t>0</a:t>
                      </a:r>
                    </a:p>
                  </a:txBody>
                  <a:tcPr horzOverflow="overflow">
                    <a:lnL w="12700" cap="flat" cmpd="sng" algn="ctr">
                      <a:solidFill>
                        <a:schemeClr val="tx1"/>
                      </a:solidFill>
                      <a:prstDash val="solid"/>
                      <a:round/>
                      <a:headEnd type="none" w="sm" len="sm"/>
                      <a:tailEnd type="none" w="sm" len="sm"/>
                    </a:lnL>
                    <a:lnR cap="flat">
                      <a:noFill/>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xmlns="" val="10001"/>
                  </a:ext>
                </a:extLst>
              </a:tr>
              <a:tr h="450850">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1" lang="en-US" altLang="zh-CN" sz="2800" b="1" i="0" u="none" strike="noStrike" cap="none" normalizeH="0" baseline="0" smtClean="0">
                          <a:ln>
                            <a:noFill/>
                          </a:ln>
                          <a:solidFill>
                            <a:schemeClr val="tx1"/>
                          </a:solidFill>
                          <a:effectLst/>
                          <a:latin typeface="Tahoma" pitchFamily="34" charset="0"/>
                          <a:ea typeface="宋体" pitchFamily="2" charset="-122"/>
                        </a:rPr>
                        <a:t>0 0 1</a:t>
                      </a:r>
                    </a:p>
                  </a:txBody>
                  <a:tcPr horzOverflow="overflow">
                    <a:lnL cap="flat">
                      <a:noFill/>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1" lang="en-US" altLang="zh-CN" sz="2800" b="1" i="0" u="none" strike="noStrike" cap="none" normalizeH="0" baseline="0" smtClean="0">
                          <a:ln>
                            <a:noFill/>
                          </a:ln>
                          <a:solidFill>
                            <a:schemeClr val="tx1"/>
                          </a:solidFill>
                          <a:effectLst/>
                          <a:latin typeface="Tahoma" pitchFamily="34" charset="0"/>
                          <a:ea typeface="宋体" pitchFamily="2" charset="-122"/>
                        </a:rPr>
                        <a:t>0 0 1 1 1 0</a:t>
                      </a: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1" lang="en-US" altLang="zh-CN" sz="2800" b="1" i="0" u="none" strike="noStrike" cap="none" normalizeH="0" baseline="0" smtClean="0">
                          <a:ln>
                            <a:noFill/>
                          </a:ln>
                          <a:solidFill>
                            <a:schemeClr val="tx1"/>
                          </a:solidFill>
                          <a:effectLst/>
                          <a:latin typeface="Tahoma" pitchFamily="34" charset="0"/>
                          <a:ea typeface="宋体" pitchFamily="2" charset="-122"/>
                        </a:rPr>
                        <a:t>3</a:t>
                      </a:r>
                    </a:p>
                  </a:txBody>
                  <a:tcPr horzOverflow="overflow">
                    <a:lnL w="12700" cap="flat" cmpd="sng" algn="ctr">
                      <a:solidFill>
                        <a:schemeClr val="tx1"/>
                      </a:solidFill>
                      <a:prstDash val="solid"/>
                      <a:round/>
                      <a:headEnd type="none" w="sm" len="sm"/>
                      <a:tailEnd type="none" w="sm" len="sm"/>
                    </a:lnL>
                    <a:lnR cap="flat">
                      <a:noFill/>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xmlns="" val="10002"/>
                  </a:ext>
                </a:extLst>
              </a:tr>
              <a:tr h="452438">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1" lang="en-US" altLang="zh-CN" sz="2800" b="1" i="0" u="none" strike="noStrike" cap="none" normalizeH="0" baseline="0" smtClean="0">
                          <a:ln>
                            <a:noFill/>
                          </a:ln>
                          <a:solidFill>
                            <a:schemeClr val="tx1"/>
                          </a:solidFill>
                          <a:effectLst/>
                          <a:latin typeface="Tahoma" pitchFamily="34" charset="0"/>
                          <a:ea typeface="宋体" pitchFamily="2" charset="-122"/>
                        </a:rPr>
                        <a:t>0 1 0</a:t>
                      </a:r>
                    </a:p>
                  </a:txBody>
                  <a:tcPr horzOverflow="overflow">
                    <a:lnL cap="flat">
                      <a:noFill/>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1" lang="en-US" altLang="zh-CN" sz="2800" b="1" i="0" u="none" strike="noStrike" cap="none" normalizeH="0" baseline="0" smtClean="0">
                          <a:ln>
                            <a:noFill/>
                          </a:ln>
                          <a:solidFill>
                            <a:schemeClr val="tx1"/>
                          </a:solidFill>
                          <a:effectLst/>
                          <a:latin typeface="Tahoma" pitchFamily="34" charset="0"/>
                          <a:ea typeface="宋体" pitchFamily="2" charset="-122"/>
                        </a:rPr>
                        <a:t>0 1 0 0 1 1</a:t>
                      </a: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1" lang="en-US" altLang="zh-CN" sz="2800" b="1" i="0" u="none" strike="noStrike" cap="none" normalizeH="0" baseline="0" smtClean="0">
                          <a:ln>
                            <a:noFill/>
                          </a:ln>
                          <a:solidFill>
                            <a:schemeClr val="tx1"/>
                          </a:solidFill>
                          <a:effectLst/>
                          <a:latin typeface="Tahoma" pitchFamily="34" charset="0"/>
                          <a:ea typeface="宋体" pitchFamily="2" charset="-122"/>
                        </a:rPr>
                        <a:t>3</a:t>
                      </a:r>
                    </a:p>
                  </a:txBody>
                  <a:tcPr horzOverflow="overflow">
                    <a:lnL w="12700" cap="flat" cmpd="sng" algn="ctr">
                      <a:solidFill>
                        <a:schemeClr val="tx1"/>
                      </a:solidFill>
                      <a:prstDash val="solid"/>
                      <a:round/>
                      <a:headEnd type="none" w="sm" len="sm"/>
                      <a:tailEnd type="none" w="sm" len="sm"/>
                    </a:lnL>
                    <a:lnR cap="flat">
                      <a:noFill/>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xmlns="" val="10003"/>
                  </a:ext>
                </a:extLst>
              </a:tr>
              <a:tr h="450850">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1" lang="en-US" altLang="zh-CN" sz="2800" b="1" i="0" u="none" strike="noStrike" cap="none" normalizeH="0" baseline="0" smtClean="0">
                          <a:ln>
                            <a:noFill/>
                          </a:ln>
                          <a:solidFill>
                            <a:schemeClr val="tx1"/>
                          </a:solidFill>
                          <a:effectLst/>
                          <a:latin typeface="Tahoma" pitchFamily="34" charset="0"/>
                          <a:ea typeface="宋体" pitchFamily="2" charset="-122"/>
                        </a:rPr>
                        <a:t>0 1 1</a:t>
                      </a:r>
                    </a:p>
                  </a:txBody>
                  <a:tcPr horzOverflow="overflow">
                    <a:lnL cap="flat">
                      <a:noFill/>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1" lang="en-US" altLang="zh-CN" sz="2800" b="1" i="0" u="none" strike="noStrike" cap="none" normalizeH="0" baseline="0" smtClean="0">
                          <a:ln>
                            <a:noFill/>
                          </a:ln>
                          <a:solidFill>
                            <a:schemeClr val="tx1"/>
                          </a:solidFill>
                          <a:effectLst/>
                          <a:latin typeface="Tahoma" pitchFamily="34" charset="0"/>
                          <a:ea typeface="宋体" pitchFamily="2" charset="-122"/>
                        </a:rPr>
                        <a:t>0 1 11 0 1</a:t>
                      </a: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1" lang="en-US" altLang="zh-CN" sz="2800" b="1" i="0" u="none" strike="noStrike" cap="none" normalizeH="0" baseline="0" smtClean="0">
                          <a:ln>
                            <a:noFill/>
                          </a:ln>
                          <a:solidFill>
                            <a:schemeClr val="tx1"/>
                          </a:solidFill>
                          <a:effectLst/>
                          <a:latin typeface="Tahoma" pitchFamily="34" charset="0"/>
                          <a:ea typeface="宋体" pitchFamily="2" charset="-122"/>
                        </a:rPr>
                        <a:t>4</a:t>
                      </a:r>
                    </a:p>
                  </a:txBody>
                  <a:tcPr horzOverflow="overflow">
                    <a:lnL w="12700" cap="flat" cmpd="sng" algn="ctr">
                      <a:solidFill>
                        <a:schemeClr val="tx1"/>
                      </a:solidFill>
                      <a:prstDash val="solid"/>
                      <a:round/>
                      <a:headEnd type="none" w="sm" len="sm"/>
                      <a:tailEnd type="none" w="sm" len="sm"/>
                    </a:lnL>
                    <a:lnR cap="flat">
                      <a:noFill/>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xmlns="" val="10004"/>
                  </a:ext>
                </a:extLst>
              </a:tr>
              <a:tr h="452438">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1" lang="en-US" altLang="zh-CN" sz="2800" b="1" i="0" u="none" strike="noStrike" cap="none" normalizeH="0" baseline="0" smtClean="0">
                          <a:ln>
                            <a:noFill/>
                          </a:ln>
                          <a:solidFill>
                            <a:schemeClr val="tx1"/>
                          </a:solidFill>
                          <a:effectLst/>
                          <a:latin typeface="Tahoma" pitchFamily="34" charset="0"/>
                          <a:ea typeface="宋体" pitchFamily="2" charset="-122"/>
                        </a:rPr>
                        <a:t>1 0 0</a:t>
                      </a:r>
                    </a:p>
                  </a:txBody>
                  <a:tcPr horzOverflow="overflow">
                    <a:lnL cap="flat">
                      <a:noFill/>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1" lang="en-US" altLang="zh-CN" sz="2800" b="1" i="0" u="none" strike="noStrike" cap="none" normalizeH="0" baseline="0" smtClean="0">
                          <a:ln>
                            <a:noFill/>
                          </a:ln>
                          <a:solidFill>
                            <a:schemeClr val="tx1"/>
                          </a:solidFill>
                          <a:effectLst/>
                          <a:latin typeface="Tahoma" pitchFamily="34" charset="0"/>
                          <a:ea typeface="宋体" pitchFamily="2" charset="-122"/>
                        </a:rPr>
                        <a:t>1 0 0 1 0 1</a:t>
                      </a: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1" lang="en-US" altLang="zh-CN" sz="2800" b="1" i="0" u="none" strike="noStrike" cap="none" normalizeH="0" baseline="0" smtClean="0">
                          <a:ln>
                            <a:noFill/>
                          </a:ln>
                          <a:solidFill>
                            <a:schemeClr val="tx1"/>
                          </a:solidFill>
                          <a:effectLst/>
                          <a:latin typeface="Tahoma" pitchFamily="34" charset="0"/>
                          <a:ea typeface="宋体" pitchFamily="2" charset="-122"/>
                        </a:rPr>
                        <a:t>3</a:t>
                      </a:r>
                    </a:p>
                  </a:txBody>
                  <a:tcPr horzOverflow="overflow">
                    <a:lnL w="12700" cap="flat" cmpd="sng" algn="ctr">
                      <a:solidFill>
                        <a:schemeClr val="tx1"/>
                      </a:solidFill>
                      <a:prstDash val="solid"/>
                      <a:round/>
                      <a:headEnd type="none" w="sm" len="sm"/>
                      <a:tailEnd type="none" w="sm" len="sm"/>
                    </a:lnL>
                    <a:lnR cap="flat">
                      <a:noFill/>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xmlns="" val="10005"/>
                  </a:ext>
                </a:extLst>
              </a:tr>
              <a:tr h="450850">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1" lang="en-US" altLang="zh-CN" sz="2800" b="1" i="0" u="none" strike="noStrike" cap="none" normalizeH="0" baseline="0" smtClean="0">
                          <a:ln>
                            <a:noFill/>
                          </a:ln>
                          <a:solidFill>
                            <a:schemeClr val="tx1"/>
                          </a:solidFill>
                          <a:effectLst/>
                          <a:latin typeface="Tahoma" pitchFamily="34" charset="0"/>
                          <a:ea typeface="宋体" pitchFamily="2" charset="-122"/>
                        </a:rPr>
                        <a:t>1 0 1</a:t>
                      </a:r>
                    </a:p>
                  </a:txBody>
                  <a:tcPr horzOverflow="overflow">
                    <a:lnL cap="flat">
                      <a:noFill/>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1" lang="en-US" altLang="zh-CN" sz="2800" b="1" i="0" u="none" strike="noStrike" cap="none" normalizeH="0" baseline="0" smtClean="0">
                          <a:ln>
                            <a:noFill/>
                          </a:ln>
                          <a:solidFill>
                            <a:schemeClr val="tx1"/>
                          </a:solidFill>
                          <a:effectLst/>
                          <a:latin typeface="Tahoma" pitchFamily="34" charset="0"/>
                          <a:ea typeface="宋体" pitchFamily="2" charset="-122"/>
                        </a:rPr>
                        <a:t>1 0 1 0 1 1</a:t>
                      </a: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1" lang="en-US" altLang="zh-CN" sz="2800" b="1" i="0" u="none" strike="noStrike" cap="none" normalizeH="0" baseline="0" smtClean="0">
                          <a:ln>
                            <a:noFill/>
                          </a:ln>
                          <a:solidFill>
                            <a:schemeClr val="tx1"/>
                          </a:solidFill>
                          <a:effectLst/>
                          <a:latin typeface="Tahoma" pitchFamily="34" charset="0"/>
                          <a:ea typeface="宋体" pitchFamily="2" charset="-122"/>
                        </a:rPr>
                        <a:t>4</a:t>
                      </a:r>
                    </a:p>
                  </a:txBody>
                  <a:tcPr horzOverflow="overflow">
                    <a:lnL w="12700" cap="flat" cmpd="sng" algn="ctr">
                      <a:solidFill>
                        <a:schemeClr val="tx1"/>
                      </a:solidFill>
                      <a:prstDash val="solid"/>
                      <a:round/>
                      <a:headEnd type="none" w="sm" len="sm"/>
                      <a:tailEnd type="none" w="sm" len="sm"/>
                    </a:lnL>
                    <a:lnR cap="flat">
                      <a:noFill/>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xmlns="" val="10006"/>
                  </a:ext>
                </a:extLst>
              </a:tr>
              <a:tr h="452438">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1" lang="en-US" altLang="zh-CN" sz="2800" b="1" i="0" u="none" strike="noStrike" cap="none" normalizeH="0" baseline="0" smtClean="0">
                          <a:ln>
                            <a:noFill/>
                          </a:ln>
                          <a:solidFill>
                            <a:schemeClr val="tx1"/>
                          </a:solidFill>
                          <a:effectLst/>
                          <a:latin typeface="Tahoma" pitchFamily="34" charset="0"/>
                          <a:ea typeface="宋体" pitchFamily="2" charset="-122"/>
                        </a:rPr>
                        <a:t>1 1 0</a:t>
                      </a:r>
                    </a:p>
                  </a:txBody>
                  <a:tcPr horzOverflow="overflow">
                    <a:lnL cap="flat">
                      <a:noFill/>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1" lang="en-US" altLang="zh-CN" sz="2800" b="1" i="0" u="none" strike="noStrike" cap="none" normalizeH="0" baseline="0" smtClean="0">
                          <a:ln>
                            <a:noFill/>
                          </a:ln>
                          <a:solidFill>
                            <a:schemeClr val="tx1"/>
                          </a:solidFill>
                          <a:effectLst/>
                          <a:latin typeface="Tahoma" pitchFamily="34" charset="0"/>
                          <a:ea typeface="宋体" pitchFamily="2" charset="-122"/>
                        </a:rPr>
                        <a:t>1 1 0 1 1 0</a:t>
                      </a: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1" lang="en-US" altLang="zh-CN" sz="2800" b="1" i="0" u="none" strike="noStrike" cap="none" normalizeH="0" baseline="0" smtClean="0">
                          <a:ln>
                            <a:noFill/>
                          </a:ln>
                          <a:solidFill>
                            <a:schemeClr val="tx1"/>
                          </a:solidFill>
                          <a:effectLst/>
                          <a:latin typeface="Tahoma" pitchFamily="34" charset="0"/>
                          <a:ea typeface="宋体" pitchFamily="2" charset="-122"/>
                        </a:rPr>
                        <a:t>4</a:t>
                      </a:r>
                    </a:p>
                  </a:txBody>
                  <a:tcPr horzOverflow="overflow">
                    <a:lnL w="12700" cap="flat" cmpd="sng" algn="ctr">
                      <a:solidFill>
                        <a:schemeClr val="tx1"/>
                      </a:solidFill>
                      <a:prstDash val="solid"/>
                      <a:round/>
                      <a:headEnd type="none" w="sm" len="sm"/>
                      <a:tailEnd type="none" w="sm" len="sm"/>
                    </a:lnL>
                    <a:lnR cap="flat">
                      <a:noFill/>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xmlns="" val="10007"/>
                  </a:ext>
                </a:extLst>
              </a:tr>
              <a:tr h="450850">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1" lang="en-US" altLang="zh-CN" sz="2800" b="1" i="0" u="none" strike="noStrike" cap="none" normalizeH="0" baseline="0" smtClean="0">
                          <a:ln>
                            <a:noFill/>
                          </a:ln>
                          <a:solidFill>
                            <a:schemeClr val="tx1"/>
                          </a:solidFill>
                          <a:effectLst/>
                          <a:latin typeface="Tahoma" pitchFamily="34" charset="0"/>
                          <a:ea typeface="宋体" pitchFamily="2" charset="-122"/>
                        </a:rPr>
                        <a:t>1 1 1</a:t>
                      </a:r>
                    </a:p>
                  </a:txBody>
                  <a:tcPr horzOverflow="overflow">
                    <a:lnL cap="flat">
                      <a:noFill/>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1" lang="en-US" altLang="zh-CN" sz="2800" b="1" i="0" u="none" strike="noStrike" cap="none" normalizeH="0" baseline="0" smtClean="0">
                          <a:ln>
                            <a:noFill/>
                          </a:ln>
                          <a:solidFill>
                            <a:schemeClr val="tx1"/>
                          </a:solidFill>
                          <a:effectLst/>
                          <a:latin typeface="Tahoma" pitchFamily="34" charset="0"/>
                          <a:ea typeface="宋体" pitchFamily="2" charset="-122"/>
                        </a:rPr>
                        <a:t> 1 1 1 0 0 0</a:t>
                      </a: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1" lang="en-US" altLang="zh-CN" sz="2800" b="1" i="0" u="none" strike="noStrike" cap="none" normalizeH="0" baseline="0" smtClean="0">
                          <a:ln>
                            <a:noFill/>
                          </a:ln>
                          <a:solidFill>
                            <a:schemeClr val="tx1"/>
                          </a:solidFill>
                          <a:effectLst/>
                          <a:latin typeface="Tahoma" pitchFamily="34" charset="0"/>
                          <a:ea typeface="宋体" pitchFamily="2" charset="-122"/>
                        </a:rPr>
                        <a:t>3</a:t>
                      </a:r>
                    </a:p>
                  </a:txBody>
                  <a:tcPr horzOverflow="overflow">
                    <a:lnL w="12700" cap="flat" cmpd="sng" algn="ctr">
                      <a:solidFill>
                        <a:schemeClr val="tx1"/>
                      </a:solidFill>
                      <a:prstDash val="solid"/>
                      <a:round/>
                      <a:headEnd type="none" w="sm" len="sm"/>
                      <a:tailEnd type="none" w="sm" len="sm"/>
                    </a:lnL>
                    <a:lnR cap="flat">
                      <a:noFill/>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xmlns="" val="10008"/>
                  </a:ext>
                </a:extLst>
              </a:tr>
            </a:tbl>
          </a:graphicData>
        </a:graphic>
      </p:graphicFrame>
      <p:sp>
        <p:nvSpPr>
          <p:cNvPr id="6" name="Text Box 26"/>
          <p:cNvSpPr txBox="1">
            <a:spLocks noChangeArrowheads="1"/>
          </p:cNvSpPr>
          <p:nvPr/>
        </p:nvSpPr>
        <p:spPr bwMode="auto">
          <a:xfrm>
            <a:off x="6019800" y="240268"/>
            <a:ext cx="2895600" cy="369332"/>
          </a:xfrm>
          <a:prstGeom prst="rect">
            <a:avLst/>
          </a:prstGeom>
          <a:noFill/>
          <a:ln w="9525">
            <a:noFill/>
            <a:miter lim="800000"/>
            <a:headEnd/>
            <a:tailEnd/>
          </a:ln>
        </p:spPr>
        <p:txBody>
          <a:bodyPr wrap="square">
            <a:spAutoFit/>
          </a:bodyPr>
          <a:lstStyle/>
          <a:p>
            <a:r>
              <a:rPr lang="en-US" altLang="zh-CN" b="1" dirty="0" smtClean="0">
                <a:solidFill>
                  <a:schemeClr val="bg1">
                    <a:lumMod val="95000"/>
                  </a:schemeClr>
                </a:solidFill>
              </a:rPr>
              <a:t>《</a:t>
            </a:r>
            <a:r>
              <a:rPr lang="zh-CN" altLang="en-US" b="1" dirty="0" smtClean="0">
                <a:solidFill>
                  <a:schemeClr val="bg1">
                    <a:lumMod val="95000"/>
                  </a:schemeClr>
                </a:solidFill>
              </a:rPr>
              <a:t>通信系统设计与应用</a:t>
            </a:r>
            <a:r>
              <a:rPr lang="en-US" altLang="zh-CN" b="1" dirty="0" smtClean="0">
                <a:solidFill>
                  <a:schemeClr val="bg1">
                    <a:lumMod val="95000"/>
                  </a:schemeClr>
                </a:solidFill>
              </a:rPr>
              <a:t>》</a:t>
            </a:r>
            <a:endParaRPr lang="zh-CN" altLang="en-US" b="1" dirty="0">
              <a:solidFill>
                <a:schemeClr val="bg1">
                  <a:lumMod val="95000"/>
                </a:schemeClr>
              </a:solidFill>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slide(fromLeft)">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utoUpdateAnimBg="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6" name="Text Box 2"/>
          <p:cNvSpPr txBox="1">
            <a:spLocks noChangeArrowheads="1"/>
          </p:cNvSpPr>
          <p:nvPr/>
        </p:nvSpPr>
        <p:spPr bwMode="auto">
          <a:xfrm>
            <a:off x="1371600" y="2498725"/>
            <a:ext cx="1143000" cy="457200"/>
          </a:xfrm>
          <a:prstGeom prst="rect">
            <a:avLst/>
          </a:prstGeom>
          <a:noFill/>
          <a:ln w="9525">
            <a:noFill/>
            <a:miter lim="800000"/>
            <a:headEnd type="none" w="sm" len="sm"/>
            <a:tailEnd type="none" w="sm" len="sm"/>
          </a:ln>
        </p:spPr>
        <p:txBody>
          <a:bodyPr>
            <a:spAutoFit/>
          </a:bodyPr>
          <a:lstStyle/>
          <a:p>
            <a:pPr eaLnBrk="0" hangingPunct="0">
              <a:spcBef>
                <a:spcPct val="50000"/>
              </a:spcBef>
            </a:pPr>
            <a:r>
              <a:rPr lang="zh-CN" altLang="en-US" sz="2400" b="1" dirty="0">
                <a:latin typeface="Times New Roman" pitchFamily="18" charset="0"/>
              </a:rPr>
              <a:t>（</a:t>
            </a:r>
            <a:r>
              <a:rPr lang="en-US" altLang="zh-CN" sz="2400" b="1" dirty="0">
                <a:latin typeface="Times New Roman" pitchFamily="18" charset="0"/>
              </a:rPr>
              <a:t>3</a:t>
            </a:r>
            <a:r>
              <a:rPr lang="zh-CN" altLang="en-US" sz="2400" b="1" dirty="0">
                <a:latin typeface="Times New Roman" pitchFamily="18" charset="0"/>
              </a:rPr>
              <a:t>）</a:t>
            </a:r>
          </a:p>
        </p:txBody>
      </p:sp>
      <p:sp>
        <p:nvSpPr>
          <p:cNvPr id="25607" name="Text Box 3"/>
          <p:cNvSpPr txBox="1">
            <a:spLocks noChangeArrowheads="1"/>
          </p:cNvSpPr>
          <p:nvPr/>
        </p:nvSpPr>
        <p:spPr bwMode="auto">
          <a:xfrm>
            <a:off x="1447800" y="5241925"/>
            <a:ext cx="1143000" cy="457200"/>
          </a:xfrm>
          <a:prstGeom prst="rect">
            <a:avLst/>
          </a:prstGeom>
          <a:noFill/>
          <a:ln w="9525">
            <a:noFill/>
            <a:miter lim="800000"/>
            <a:headEnd type="none" w="sm" len="sm"/>
            <a:tailEnd type="none" w="sm" len="sm"/>
          </a:ln>
        </p:spPr>
        <p:txBody>
          <a:bodyPr>
            <a:spAutoFit/>
          </a:bodyPr>
          <a:lstStyle/>
          <a:p>
            <a:pPr eaLnBrk="0" hangingPunct="0">
              <a:spcBef>
                <a:spcPct val="50000"/>
              </a:spcBef>
            </a:pPr>
            <a:r>
              <a:rPr lang="zh-CN" altLang="en-US" sz="2400" b="1" dirty="0">
                <a:latin typeface="Times New Roman" pitchFamily="18" charset="0"/>
              </a:rPr>
              <a:t>（</a:t>
            </a:r>
            <a:r>
              <a:rPr lang="en-US" altLang="zh-CN" sz="2400" b="1" dirty="0">
                <a:latin typeface="Times New Roman" pitchFamily="18" charset="0"/>
              </a:rPr>
              <a:t>4</a:t>
            </a:r>
            <a:r>
              <a:rPr lang="zh-CN" altLang="en-US" sz="2400" b="1" dirty="0">
                <a:latin typeface="Times New Roman" pitchFamily="18" charset="0"/>
              </a:rPr>
              <a:t>）</a:t>
            </a:r>
          </a:p>
        </p:txBody>
      </p:sp>
      <p:graphicFrame>
        <p:nvGraphicFramePr>
          <p:cNvPr id="25602" name="Object 4"/>
          <p:cNvGraphicFramePr>
            <a:graphicFrameLocks noChangeAspect="1"/>
          </p:cNvGraphicFramePr>
          <p:nvPr/>
        </p:nvGraphicFramePr>
        <p:xfrm>
          <a:off x="2285999" y="2302950"/>
          <a:ext cx="5562601" cy="2481776"/>
        </p:xfrm>
        <a:graphic>
          <a:graphicData uri="http://schemas.openxmlformats.org/presentationml/2006/ole">
            <mc:AlternateContent xmlns:mc="http://schemas.openxmlformats.org/markup-compatibility/2006">
              <mc:Choice xmlns:v="urn:schemas-microsoft-com:vml" Requires="v">
                <p:oleObj spid="_x0000_s19494" name="Equation" r:id="rId3" imgW="1828800" imgH="927000" progId="">
                  <p:embed/>
                </p:oleObj>
              </mc:Choice>
              <mc:Fallback>
                <p:oleObj name="Equation" r:id="rId3" imgW="1828800" imgH="927000" progId="">
                  <p:embed/>
                  <p:pic>
                    <p:nvPicPr>
                      <p:cNvPr id="0"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85999" y="2302950"/>
                        <a:ext cx="5562601" cy="2481776"/>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5603" name="Object 5"/>
          <p:cNvGraphicFramePr>
            <a:graphicFrameLocks noChangeAspect="1"/>
          </p:cNvGraphicFramePr>
          <p:nvPr/>
        </p:nvGraphicFramePr>
        <p:xfrm>
          <a:off x="2438400" y="5241925"/>
          <a:ext cx="2286000" cy="854075"/>
        </p:xfrm>
        <a:graphic>
          <a:graphicData uri="http://schemas.openxmlformats.org/presentationml/2006/ole">
            <mc:AlternateContent xmlns:mc="http://schemas.openxmlformats.org/markup-compatibility/2006">
              <mc:Choice xmlns:v="urn:schemas-microsoft-com:vml" Requires="v">
                <p:oleObj spid="_x0000_s19495" name="Equation" r:id="rId5" imgW="952200" imgH="355320" progId="">
                  <p:embed/>
                </p:oleObj>
              </mc:Choice>
              <mc:Fallback>
                <p:oleObj name="Equation" r:id="rId5" imgW="952200" imgH="355320" progId="">
                  <p:embed/>
                  <p:pic>
                    <p:nvPicPr>
                      <p:cNvPr id="0" name="Object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438400" y="5241925"/>
                        <a:ext cx="2286000" cy="8540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5608" name="Text Box 6"/>
          <p:cNvSpPr txBox="1">
            <a:spLocks noChangeArrowheads="1"/>
          </p:cNvSpPr>
          <p:nvPr/>
        </p:nvSpPr>
        <p:spPr bwMode="auto">
          <a:xfrm>
            <a:off x="1371600" y="1219200"/>
            <a:ext cx="1143000" cy="457200"/>
          </a:xfrm>
          <a:prstGeom prst="rect">
            <a:avLst/>
          </a:prstGeom>
          <a:noFill/>
          <a:ln w="9525">
            <a:noFill/>
            <a:miter lim="800000"/>
            <a:headEnd type="none" w="sm" len="sm"/>
            <a:tailEnd type="none" w="sm" len="sm"/>
          </a:ln>
        </p:spPr>
        <p:txBody>
          <a:bodyPr>
            <a:spAutoFit/>
          </a:bodyPr>
          <a:lstStyle/>
          <a:p>
            <a:pPr eaLnBrk="0" hangingPunct="0">
              <a:spcBef>
                <a:spcPct val="50000"/>
              </a:spcBef>
            </a:pPr>
            <a:r>
              <a:rPr lang="zh-CN" altLang="en-US" sz="2400" b="1">
                <a:latin typeface="Times New Roman" pitchFamily="18" charset="0"/>
              </a:rPr>
              <a:t>（</a:t>
            </a:r>
            <a:r>
              <a:rPr lang="en-US" altLang="zh-CN" sz="2400" b="1">
                <a:latin typeface="Times New Roman" pitchFamily="18" charset="0"/>
              </a:rPr>
              <a:t>2</a:t>
            </a:r>
            <a:r>
              <a:rPr lang="zh-CN" altLang="en-US" sz="2400" b="1">
                <a:latin typeface="Times New Roman" pitchFamily="18" charset="0"/>
              </a:rPr>
              <a:t>）</a:t>
            </a:r>
          </a:p>
        </p:txBody>
      </p:sp>
      <p:graphicFrame>
        <p:nvGraphicFramePr>
          <p:cNvPr id="25604" name="Object 7"/>
          <p:cNvGraphicFramePr>
            <a:graphicFrameLocks noChangeAspect="1"/>
          </p:cNvGraphicFramePr>
          <p:nvPr/>
        </p:nvGraphicFramePr>
        <p:xfrm>
          <a:off x="2362200" y="1219200"/>
          <a:ext cx="1066800" cy="558800"/>
        </p:xfrm>
        <a:graphic>
          <a:graphicData uri="http://schemas.openxmlformats.org/presentationml/2006/ole">
            <mc:AlternateContent xmlns:mc="http://schemas.openxmlformats.org/markup-compatibility/2006">
              <mc:Choice xmlns:v="urn:schemas-microsoft-com:vml" Requires="v">
                <p:oleObj spid="_x0000_s19496" name="Equation" r:id="rId7" imgW="368280" imgH="190440" progId="">
                  <p:embed/>
                </p:oleObj>
              </mc:Choice>
              <mc:Fallback>
                <p:oleObj name="Equation" r:id="rId7" imgW="368280" imgH="190440" progId="">
                  <p:embed/>
                  <p:pic>
                    <p:nvPicPr>
                      <p:cNvPr id="0" name="Object 7"/>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362200" y="1219200"/>
                        <a:ext cx="1066800" cy="5588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9" name="Text Box 26"/>
          <p:cNvSpPr txBox="1">
            <a:spLocks noChangeArrowheads="1"/>
          </p:cNvSpPr>
          <p:nvPr/>
        </p:nvSpPr>
        <p:spPr bwMode="auto">
          <a:xfrm>
            <a:off x="6019800" y="240268"/>
            <a:ext cx="2895600" cy="369332"/>
          </a:xfrm>
          <a:prstGeom prst="rect">
            <a:avLst/>
          </a:prstGeom>
          <a:noFill/>
          <a:ln w="9525">
            <a:noFill/>
            <a:miter lim="800000"/>
            <a:headEnd/>
            <a:tailEnd/>
          </a:ln>
        </p:spPr>
        <p:txBody>
          <a:bodyPr wrap="square">
            <a:spAutoFit/>
          </a:bodyPr>
          <a:lstStyle/>
          <a:p>
            <a:r>
              <a:rPr lang="en-US" altLang="zh-CN" b="1" dirty="0" smtClean="0">
                <a:solidFill>
                  <a:schemeClr val="bg1">
                    <a:lumMod val="95000"/>
                  </a:schemeClr>
                </a:solidFill>
              </a:rPr>
              <a:t>《</a:t>
            </a:r>
            <a:r>
              <a:rPr lang="zh-CN" altLang="en-US" b="1" dirty="0" smtClean="0">
                <a:solidFill>
                  <a:schemeClr val="bg1">
                    <a:lumMod val="95000"/>
                  </a:schemeClr>
                </a:solidFill>
              </a:rPr>
              <a:t>通信系统设计与应用</a:t>
            </a:r>
            <a:r>
              <a:rPr lang="en-US" altLang="zh-CN" b="1" dirty="0" smtClean="0">
                <a:solidFill>
                  <a:schemeClr val="bg1">
                    <a:lumMod val="95000"/>
                  </a:schemeClr>
                </a:solidFill>
              </a:rPr>
              <a:t>》</a:t>
            </a:r>
            <a:endParaRPr lang="zh-CN" altLang="en-US" b="1" dirty="0">
              <a:solidFill>
                <a:schemeClr val="bg1">
                  <a:lumMod val="95000"/>
                </a:schemeClr>
              </a:solidFill>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lide(fromLeft)">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25606"/>
                                        </p:tgtEl>
                                        <p:attrNameLst>
                                          <p:attrName>style.visibility</p:attrName>
                                        </p:attrNameLst>
                                      </p:cBhvr>
                                      <p:to>
                                        <p:strVal val="visible"/>
                                      </p:to>
                                    </p:set>
                                    <p:anim calcmode="lin" valueType="num">
                                      <p:cBhvr additive="base">
                                        <p:cTn id="12" dur="500" fill="hold"/>
                                        <p:tgtEl>
                                          <p:spTgt spid="25606"/>
                                        </p:tgtEl>
                                        <p:attrNameLst>
                                          <p:attrName>ppt_x</p:attrName>
                                        </p:attrNameLst>
                                      </p:cBhvr>
                                      <p:tavLst>
                                        <p:tav tm="0">
                                          <p:val>
                                            <p:strVal val="#ppt_x"/>
                                          </p:val>
                                        </p:tav>
                                        <p:tav tm="100000">
                                          <p:val>
                                            <p:strVal val="#ppt_x"/>
                                          </p:val>
                                        </p:tav>
                                      </p:tavLst>
                                    </p:anim>
                                    <p:anim calcmode="lin" valueType="num">
                                      <p:cBhvr additive="base">
                                        <p:cTn id="13" dur="500" fill="hold"/>
                                        <p:tgtEl>
                                          <p:spTgt spid="25606"/>
                                        </p:tgtEl>
                                        <p:attrNameLst>
                                          <p:attrName>ppt_y</p:attrName>
                                        </p:attrNameLst>
                                      </p:cBhvr>
                                      <p:tavLst>
                                        <p:tav tm="0">
                                          <p:val>
                                            <p:strVal val="1+#ppt_h/2"/>
                                          </p:val>
                                        </p:tav>
                                        <p:tav tm="100000">
                                          <p:val>
                                            <p:strVal val="#ppt_y"/>
                                          </p:val>
                                        </p:tav>
                                      </p:tavLst>
                                    </p:anim>
                                  </p:childTnLst>
                                </p:cTn>
                              </p:par>
                              <p:par>
                                <p:cTn id="14" presetID="2" presetClass="entr" presetSubtype="4" fill="hold" nodeType="withEffect">
                                  <p:stCondLst>
                                    <p:cond delay="0"/>
                                  </p:stCondLst>
                                  <p:childTnLst>
                                    <p:set>
                                      <p:cBhvr>
                                        <p:cTn id="15" dur="1" fill="hold">
                                          <p:stCondLst>
                                            <p:cond delay="0"/>
                                          </p:stCondLst>
                                        </p:cTn>
                                        <p:tgtEl>
                                          <p:spTgt spid="25602"/>
                                        </p:tgtEl>
                                        <p:attrNameLst>
                                          <p:attrName>style.visibility</p:attrName>
                                        </p:attrNameLst>
                                      </p:cBhvr>
                                      <p:to>
                                        <p:strVal val="visible"/>
                                      </p:to>
                                    </p:set>
                                    <p:anim calcmode="lin" valueType="num">
                                      <p:cBhvr additive="base">
                                        <p:cTn id="16" dur="500" fill="hold"/>
                                        <p:tgtEl>
                                          <p:spTgt spid="25602"/>
                                        </p:tgtEl>
                                        <p:attrNameLst>
                                          <p:attrName>ppt_x</p:attrName>
                                        </p:attrNameLst>
                                      </p:cBhvr>
                                      <p:tavLst>
                                        <p:tav tm="0">
                                          <p:val>
                                            <p:strVal val="#ppt_x"/>
                                          </p:val>
                                        </p:tav>
                                        <p:tav tm="100000">
                                          <p:val>
                                            <p:strVal val="#ppt_x"/>
                                          </p:val>
                                        </p:tav>
                                      </p:tavLst>
                                    </p:anim>
                                    <p:anim calcmode="lin" valueType="num">
                                      <p:cBhvr additive="base">
                                        <p:cTn id="17" dur="500" fill="hold"/>
                                        <p:tgtEl>
                                          <p:spTgt spid="25602"/>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grpId="0" nodeType="clickEffect">
                                  <p:stCondLst>
                                    <p:cond delay="0"/>
                                  </p:stCondLst>
                                  <p:childTnLst>
                                    <p:set>
                                      <p:cBhvr>
                                        <p:cTn id="21" dur="1" fill="hold">
                                          <p:stCondLst>
                                            <p:cond delay="0"/>
                                          </p:stCondLst>
                                        </p:cTn>
                                        <p:tgtEl>
                                          <p:spTgt spid="25607"/>
                                        </p:tgtEl>
                                        <p:attrNameLst>
                                          <p:attrName>style.visibility</p:attrName>
                                        </p:attrNameLst>
                                      </p:cBhvr>
                                      <p:to>
                                        <p:strVal val="visible"/>
                                      </p:to>
                                    </p:set>
                                    <p:anim calcmode="lin" valueType="num">
                                      <p:cBhvr additive="base">
                                        <p:cTn id="22" dur="500" fill="hold"/>
                                        <p:tgtEl>
                                          <p:spTgt spid="25607"/>
                                        </p:tgtEl>
                                        <p:attrNameLst>
                                          <p:attrName>ppt_x</p:attrName>
                                        </p:attrNameLst>
                                      </p:cBhvr>
                                      <p:tavLst>
                                        <p:tav tm="0">
                                          <p:val>
                                            <p:strVal val="#ppt_x"/>
                                          </p:val>
                                        </p:tav>
                                        <p:tav tm="100000">
                                          <p:val>
                                            <p:strVal val="#ppt_x"/>
                                          </p:val>
                                        </p:tav>
                                      </p:tavLst>
                                    </p:anim>
                                    <p:anim calcmode="lin" valueType="num">
                                      <p:cBhvr additive="base">
                                        <p:cTn id="23" dur="500" fill="hold"/>
                                        <p:tgtEl>
                                          <p:spTgt spid="25607"/>
                                        </p:tgtEl>
                                        <p:attrNameLst>
                                          <p:attrName>ppt_y</p:attrName>
                                        </p:attrNameLst>
                                      </p:cBhvr>
                                      <p:tavLst>
                                        <p:tav tm="0">
                                          <p:val>
                                            <p:strVal val="1+#ppt_h/2"/>
                                          </p:val>
                                        </p:tav>
                                        <p:tav tm="100000">
                                          <p:val>
                                            <p:strVal val="#ppt_y"/>
                                          </p:val>
                                        </p:tav>
                                      </p:tavLst>
                                    </p:anim>
                                  </p:childTnLst>
                                </p:cTn>
                              </p:par>
                              <p:par>
                                <p:cTn id="24" presetID="2" presetClass="entr" presetSubtype="4" fill="hold" nodeType="withEffect">
                                  <p:stCondLst>
                                    <p:cond delay="0"/>
                                  </p:stCondLst>
                                  <p:childTnLst>
                                    <p:set>
                                      <p:cBhvr>
                                        <p:cTn id="25" dur="1" fill="hold">
                                          <p:stCondLst>
                                            <p:cond delay="0"/>
                                          </p:stCondLst>
                                        </p:cTn>
                                        <p:tgtEl>
                                          <p:spTgt spid="25603"/>
                                        </p:tgtEl>
                                        <p:attrNameLst>
                                          <p:attrName>style.visibility</p:attrName>
                                        </p:attrNameLst>
                                      </p:cBhvr>
                                      <p:to>
                                        <p:strVal val="visible"/>
                                      </p:to>
                                    </p:set>
                                    <p:anim calcmode="lin" valueType="num">
                                      <p:cBhvr additive="base">
                                        <p:cTn id="26" dur="500" fill="hold"/>
                                        <p:tgtEl>
                                          <p:spTgt spid="25603"/>
                                        </p:tgtEl>
                                        <p:attrNameLst>
                                          <p:attrName>ppt_x</p:attrName>
                                        </p:attrNameLst>
                                      </p:cBhvr>
                                      <p:tavLst>
                                        <p:tav tm="0">
                                          <p:val>
                                            <p:strVal val="#ppt_x"/>
                                          </p:val>
                                        </p:tav>
                                        <p:tav tm="100000">
                                          <p:val>
                                            <p:strVal val="#ppt_x"/>
                                          </p:val>
                                        </p:tav>
                                      </p:tavLst>
                                    </p:anim>
                                    <p:anim calcmode="lin" valueType="num">
                                      <p:cBhvr additive="base">
                                        <p:cTn id="27" dur="500" fill="hold"/>
                                        <p:tgtEl>
                                          <p:spTgt spid="2560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6" grpId="0"/>
      <p:bldP spid="25607" grpId="0"/>
      <p:bldP spid="9" grpId="0" autoUpdateAnimBg="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6626" name="Object 1024"/>
          <p:cNvGraphicFramePr>
            <a:graphicFrameLocks noChangeAspect="1"/>
          </p:cNvGraphicFramePr>
          <p:nvPr/>
        </p:nvGraphicFramePr>
        <p:xfrm>
          <a:off x="2590800" y="2298700"/>
          <a:ext cx="2819400" cy="1663700"/>
        </p:xfrm>
        <a:graphic>
          <a:graphicData uri="http://schemas.openxmlformats.org/presentationml/2006/ole">
            <mc:AlternateContent xmlns:mc="http://schemas.openxmlformats.org/markup-compatibility/2006">
              <mc:Choice xmlns:v="urn:schemas-microsoft-com:vml" Requires="v">
                <p:oleObj spid="_x0000_s20494" name="公式" r:id="rId3" imgW="1549080" imgH="914400" progId="Equation.3">
                  <p:embed/>
                </p:oleObj>
              </mc:Choice>
              <mc:Fallback>
                <p:oleObj name="公式" r:id="rId3" imgW="1549080" imgH="914400" progId="Equation.3">
                  <p:embed/>
                  <p:pic>
                    <p:nvPicPr>
                      <p:cNvPr id="0" name="Object 102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90800" y="2298700"/>
                        <a:ext cx="2819400" cy="16637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6628" name="Text Box 3"/>
          <p:cNvSpPr txBox="1">
            <a:spLocks noChangeArrowheads="1"/>
          </p:cNvSpPr>
          <p:nvPr/>
        </p:nvSpPr>
        <p:spPr bwMode="auto">
          <a:xfrm>
            <a:off x="609600" y="1630363"/>
            <a:ext cx="7924800" cy="523220"/>
          </a:xfrm>
          <a:prstGeom prst="rect">
            <a:avLst/>
          </a:prstGeom>
          <a:noFill/>
          <a:ln w="9525">
            <a:noFill/>
            <a:miter lim="800000"/>
            <a:headEnd type="none" w="sm" len="sm"/>
            <a:tailEnd type="none" w="sm" len="sm"/>
          </a:ln>
        </p:spPr>
        <p:txBody>
          <a:bodyPr>
            <a:spAutoFit/>
          </a:bodyPr>
          <a:lstStyle/>
          <a:p>
            <a:pPr>
              <a:spcBef>
                <a:spcPct val="20000"/>
              </a:spcBef>
              <a:buClr>
                <a:schemeClr val="tx1"/>
              </a:buClr>
              <a:buSzPct val="75000"/>
              <a:buFont typeface="Wingdings" pitchFamily="2" charset="2"/>
              <a:buNone/>
            </a:pPr>
            <a:r>
              <a:rPr kumimoji="0" lang="zh-CN" altLang="en-US" sz="2800" b="1" dirty="0">
                <a:latin typeface="Times New Roman" pitchFamily="18" charset="0"/>
                <a:ea typeface="黑体" pitchFamily="2" charset="-122"/>
              </a:rPr>
              <a:t>设（</a:t>
            </a:r>
            <a:r>
              <a:rPr kumimoji="0" lang="en-US" altLang="zh-CN" sz="2800" b="1" dirty="0">
                <a:latin typeface="Times New Roman" pitchFamily="18" charset="0"/>
                <a:ea typeface="黑体" pitchFamily="2" charset="-122"/>
              </a:rPr>
              <a:t>7,4</a:t>
            </a:r>
            <a:r>
              <a:rPr kumimoji="0" lang="zh-CN" altLang="en-US" sz="2800" b="1" dirty="0">
                <a:latin typeface="Times New Roman" pitchFamily="18" charset="0"/>
                <a:ea typeface="黑体" pitchFamily="2" charset="-122"/>
              </a:rPr>
              <a:t>）线性码的生成矩阵</a:t>
            </a:r>
            <a:r>
              <a:rPr kumimoji="0" lang="en-US" altLang="zh-CN" sz="2800" b="1" dirty="0">
                <a:latin typeface="Times New Roman" pitchFamily="18" charset="0"/>
                <a:ea typeface="黑体" pitchFamily="2" charset="-122"/>
              </a:rPr>
              <a:t>G</a:t>
            </a:r>
            <a:r>
              <a:rPr kumimoji="0" lang="zh-CN" altLang="en-US" sz="2800" b="1" dirty="0">
                <a:latin typeface="Times New Roman" pitchFamily="18" charset="0"/>
                <a:ea typeface="黑体" pitchFamily="2" charset="-122"/>
              </a:rPr>
              <a:t>为：</a:t>
            </a:r>
          </a:p>
        </p:txBody>
      </p:sp>
      <p:sp>
        <p:nvSpPr>
          <p:cNvPr id="26629" name="Text Box 4"/>
          <p:cNvSpPr txBox="1">
            <a:spLocks noChangeArrowheads="1"/>
          </p:cNvSpPr>
          <p:nvPr/>
        </p:nvSpPr>
        <p:spPr bwMode="auto">
          <a:xfrm>
            <a:off x="533400" y="4119563"/>
            <a:ext cx="8001000" cy="1557349"/>
          </a:xfrm>
          <a:prstGeom prst="rect">
            <a:avLst/>
          </a:prstGeom>
          <a:noFill/>
          <a:ln w="9525">
            <a:noFill/>
            <a:miter lim="800000"/>
            <a:headEnd type="none" w="sm" len="sm"/>
            <a:tailEnd type="none" w="sm" len="sm"/>
          </a:ln>
        </p:spPr>
        <p:txBody>
          <a:bodyPr>
            <a:spAutoFit/>
          </a:bodyPr>
          <a:lstStyle/>
          <a:p>
            <a:pPr lvl="1">
              <a:spcBef>
                <a:spcPct val="20000"/>
              </a:spcBef>
              <a:buClr>
                <a:schemeClr val="tx1"/>
              </a:buClr>
              <a:buSzPct val="75000"/>
              <a:buFont typeface="Wingdings" pitchFamily="2" charset="2"/>
              <a:buNone/>
            </a:pPr>
            <a:r>
              <a:rPr kumimoji="0" lang="zh-CN" altLang="en-US" sz="2800" b="1">
                <a:latin typeface="Times New Roman" pitchFamily="18" charset="0"/>
                <a:ea typeface="黑体" pitchFamily="2" charset="-122"/>
              </a:rPr>
              <a:t>当信息位为</a:t>
            </a:r>
            <a:r>
              <a:rPr kumimoji="0" lang="en-US" altLang="zh-CN" sz="2800" b="1">
                <a:latin typeface="Times New Roman" pitchFamily="18" charset="0"/>
                <a:ea typeface="黑体" pitchFamily="2" charset="-122"/>
              </a:rPr>
              <a:t>0001</a:t>
            </a:r>
            <a:r>
              <a:rPr kumimoji="0" lang="zh-CN" altLang="en-US" sz="2800" b="1">
                <a:latin typeface="Times New Roman" pitchFamily="18" charset="0"/>
                <a:ea typeface="黑体" pitchFamily="2" charset="-122"/>
              </a:rPr>
              <a:t>时，</a:t>
            </a:r>
          </a:p>
          <a:p>
            <a:pPr lvl="1">
              <a:spcBef>
                <a:spcPct val="20000"/>
              </a:spcBef>
              <a:buClr>
                <a:schemeClr val="tx1"/>
              </a:buClr>
              <a:buSzPct val="75000"/>
              <a:buFont typeface="Wingdings" pitchFamily="2" charset="2"/>
              <a:buNone/>
            </a:pPr>
            <a:r>
              <a:rPr kumimoji="0" lang="zh-CN" altLang="en-US" sz="2800" b="1">
                <a:latin typeface="Times New Roman" pitchFamily="18" charset="0"/>
                <a:ea typeface="黑体" pitchFamily="2" charset="-122"/>
              </a:rPr>
              <a:t>（</a:t>
            </a:r>
            <a:r>
              <a:rPr kumimoji="0" lang="en-US" altLang="zh-CN" sz="2800" b="1">
                <a:latin typeface="Times New Roman" pitchFamily="18" charset="0"/>
                <a:ea typeface="黑体" pitchFamily="2" charset="-122"/>
              </a:rPr>
              <a:t>1</a:t>
            </a:r>
            <a:r>
              <a:rPr kumimoji="0" lang="zh-CN" altLang="en-US" sz="2800" b="1">
                <a:latin typeface="Times New Roman" pitchFamily="18" charset="0"/>
                <a:ea typeface="黑体" pitchFamily="2" charset="-122"/>
              </a:rPr>
              <a:t>）试求其后的监督位。</a:t>
            </a:r>
          </a:p>
          <a:p>
            <a:pPr lvl="1">
              <a:spcBef>
                <a:spcPct val="20000"/>
              </a:spcBef>
              <a:buClr>
                <a:schemeClr val="tx1"/>
              </a:buClr>
              <a:buSzPct val="75000"/>
              <a:buFont typeface="Wingdings" pitchFamily="2" charset="2"/>
              <a:buNone/>
            </a:pPr>
            <a:r>
              <a:rPr kumimoji="0" lang="zh-CN" altLang="en-US" sz="2800" b="1">
                <a:latin typeface="Times New Roman" pitchFamily="18" charset="0"/>
                <a:ea typeface="黑体" pitchFamily="2" charset="-122"/>
              </a:rPr>
              <a:t>（</a:t>
            </a:r>
            <a:r>
              <a:rPr kumimoji="0" lang="en-US" altLang="zh-CN" sz="2800" b="1">
                <a:latin typeface="Times New Roman" pitchFamily="18" charset="0"/>
                <a:ea typeface="黑体" pitchFamily="2" charset="-122"/>
              </a:rPr>
              <a:t>2</a:t>
            </a:r>
            <a:r>
              <a:rPr kumimoji="0" lang="zh-CN" altLang="en-US" sz="2800" b="1">
                <a:latin typeface="Times New Roman" pitchFamily="18" charset="0"/>
                <a:ea typeface="黑体" pitchFamily="2" charset="-122"/>
              </a:rPr>
              <a:t>）监督矩阵</a:t>
            </a:r>
            <a:r>
              <a:rPr kumimoji="0" lang="en-US" altLang="zh-CN" sz="2800">
                <a:latin typeface="Times New Roman" pitchFamily="18" charset="0"/>
                <a:ea typeface="黑体" pitchFamily="2" charset="-122"/>
              </a:rPr>
              <a:t>H</a:t>
            </a:r>
          </a:p>
        </p:txBody>
      </p:sp>
      <p:sp>
        <p:nvSpPr>
          <p:cNvPr id="26630" name="Line 5"/>
          <p:cNvSpPr>
            <a:spLocks noChangeShapeType="1"/>
          </p:cNvSpPr>
          <p:nvPr/>
        </p:nvSpPr>
        <p:spPr bwMode="auto">
          <a:xfrm>
            <a:off x="4191000" y="2362200"/>
            <a:ext cx="0" cy="1524000"/>
          </a:xfrm>
          <a:prstGeom prst="line">
            <a:avLst/>
          </a:prstGeom>
          <a:noFill/>
          <a:ln w="9525">
            <a:solidFill>
              <a:schemeClr val="tx1"/>
            </a:solidFill>
            <a:prstDash val="dash"/>
            <a:round/>
            <a:headEnd type="none" w="sm" len="sm"/>
            <a:tailEnd type="none" w="sm" len="sm"/>
          </a:ln>
        </p:spPr>
        <p:txBody>
          <a:bodyPr/>
          <a:lstStyle/>
          <a:p>
            <a:endParaRPr lang="zh-CN" altLang="en-US" sz="2800"/>
          </a:p>
        </p:txBody>
      </p:sp>
      <p:pic>
        <p:nvPicPr>
          <p:cNvPr id="26632" name="Picture 7" descr="lianxiti"/>
          <p:cNvPicPr>
            <a:picLocks noChangeAspect="1" noChangeArrowheads="1"/>
          </p:cNvPicPr>
          <p:nvPr/>
        </p:nvPicPr>
        <p:blipFill>
          <a:blip r:embed="rId5"/>
          <a:srcRect/>
          <a:stretch>
            <a:fillRect/>
          </a:stretch>
        </p:blipFill>
        <p:spPr bwMode="auto">
          <a:xfrm>
            <a:off x="381000" y="838200"/>
            <a:ext cx="1752600" cy="471488"/>
          </a:xfrm>
          <a:prstGeom prst="rect">
            <a:avLst/>
          </a:prstGeom>
          <a:noFill/>
          <a:ln w="9525">
            <a:noFill/>
            <a:miter lim="800000"/>
            <a:headEnd/>
            <a:tailEnd/>
          </a:ln>
        </p:spPr>
      </p:pic>
      <p:sp>
        <p:nvSpPr>
          <p:cNvPr id="9" name="Text Box 26"/>
          <p:cNvSpPr txBox="1">
            <a:spLocks noChangeArrowheads="1"/>
          </p:cNvSpPr>
          <p:nvPr/>
        </p:nvSpPr>
        <p:spPr bwMode="auto">
          <a:xfrm>
            <a:off x="6019800" y="240268"/>
            <a:ext cx="2895600" cy="369332"/>
          </a:xfrm>
          <a:prstGeom prst="rect">
            <a:avLst/>
          </a:prstGeom>
          <a:noFill/>
          <a:ln w="9525">
            <a:noFill/>
            <a:miter lim="800000"/>
            <a:headEnd/>
            <a:tailEnd/>
          </a:ln>
        </p:spPr>
        <p:txBody>
          <a:bodyPr wrap="square">
            <a:spAutoFit/>
          </a:bodyPr>
          <a:lstStyle/>
          <a:p>
            <a:r>
              <a:rPr lang="en-US" altLang="zh-CN" b="1" dirty="0" smtClean="0">
                <a:solidFill>
                  <a:schemeClr val="bg1">
                    <a:lumMod val="95000"/>
                  </a:schemeClr>
                </a:solidFill>
              </a:rPr>
              <a:t>《</a:t>
            </a:r>
            <a:r>
              <a:rPr lang="zh-CN" altLang="en-US" b="1" dirty="0" smtClean="0">
                <a:solidFill>
                  <a:schemeClr val="bg1">
                    <a:lumMod val="95000"/>
                  </a:schemeClr>
                </a:solidFill>
              </a:rPr>
              <a:t>通信系统设计与应用</a:t>
            </a:r>
            <a:r>
              <a:rPr lang="en-US" altLang="zh-CN" b="1" dirty="0" smtClean="0">
                <a:solidFill>
                  <a:schemeClr val="bg1">
                    <a:lumMod val="95000"/>
                  </a:schemeClr>
                </a:solidFill>
              </a:rPr>
              <a:t>》</a:t>
            </a:r>
            <a:endParaRPr lang="zh-CN" altLang="en-US" b="1" dirty="0">
              <a:solidFill>
                <a:schemeClr val="bg1">
                  <a:lumMod val="95000"/>
                </a:schemeClr>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lide(fromLeft)">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utoUpdateAnimBg="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7650" name="Object 2"/>
          <p:cNvGraphicFramePr>
            <a:graphicFrameLocks noChangeAspect="1"/>
          </p:cNvGraphicFramePr>
          <p:nvPr/>
        </p:nvGraphicFramePr>
        <p:xfrm>
          <a:off x="1371600" y="1828800"/>
          <a:ext cx="4016375" cy="681038"/>
        </p:xfrm>
        <a:graphic>
          <a:graphicData uri="http://schemas.openxmlformats.org/presentationml/2006/ole">
            <mc:AlternateContent xmlns:mc="http://schemas.openxmlformats.org/markup-compatibility/2006">
              <mc:Choice xmlns:v="urn:schemas-microsoft-com:vml" Requires="v">
                <p:oleObj spid="_x0000_s21530" name="Equation" r:id="rId3" imgW="1130040" imgH="266400" progId="">
                  <p:embed/>
                </p:oleObj>
              </mc:Choice>
              <mc:Fallback>
                <p:oleObj name="Equation" r:id="rId3" imgW="1130040" imgH="266400" progId="">
                  <p:embed/>
                  <p:pic>
                    <p:nvPicPr>
                      <p:cNvPr id="0" name="Object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71600" y="1828800"/>
                        <a:ext cx="4016375" cy="6810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7654" name="Text Box 3"/>
          <p:cNvSpPr txBox="1">
            <a:spLocks noChangeArrowheads="1"/>
          </p:cNvSpPr>
          <p:nvPr/>
        </p:nvSpPr>
        <p:spPr bwMode="auto">
          <a:xfrm>
            <a:off x="381000" y="1219200"/>
            <a:ext cx="1143000" cy="1160463"/>
          </a:xfrm>
          <a:prstGeom prst="rect">
            <a:avLst/>
          </a:prstGeom>
          <a:noFill/>
          <a:ln w="9525">
            <a:noFill/>
            <a:miter lim="800000"/>
            <a:headEnd type="none" w="sm" len="sm"/>
            <a:tailEnd type="none" w="sm" len="sm"/>
          </a:ln>
        </p:spPr>
        <p:txBody>
          <a:bodyPr>
            <a:spAutoFit/>
          </a:bodyPr>
          <a:lstStyle/>
          <a:p>
            <a:pPr eaLnBrk="0" hangingPunct="0">
              <a:spcBef>
                <a:spcPct val="50000"/>
              </a:spcBef>
            </a:pPr>
            <a:r>
              <a:rPr lang="zh-CN" altLang="en-US" sz="2800" b="1">
                <a:latin typeface="Times New Roman" pitchFamily="18" charset="0"/>
                <a:ea typeface="黑体" pitchFamily="2" charset="-122"/>
              </a:rPr>
              <a:t>解：</a:t>
            </a:r>
          </a:p>
          <a:p>
            <a:pPr eaLnBrk="0" hangingPunct="0">
              <a:spcBef>
                <a:spcPct val="50000"/>
              </a:spcBef>
            </a:pPr>
            <a:r>
              <a:rPr lang="zh-CN" altLang="en-US" sz="2800" b="1">
                <a:latin typeface="Times New Roman" pitchFamily="18" charset="0"/>
                <a:ea typeface="黑体" pitchFamily="2" charset="-122"/>
              </a:rPr>
              <a:t>（</a:t>
            </a:r>
            <a:r>
              <a:rPr lang="en-US" altLang="zh-CN" sz="2800" b="1">
                <a:latin typeface="Times New Roman" pitchFamily="18" charset="0"/>
                <a:ea typeface="黑体" pitchFamily="2" charset="-122"/>
                <a:sym typeface="Wingdings" pitchFamily="2" charset="2"/>
              </a:rPr>
              <a:t>1</a:t>
            </a:r>
            <a:r>
              <a:rPr lang="zh-CN" altLang="en-US" sz="2800" b="1">
                <a:latin typeface="Times New Roman" pitchFamily="18" charset="0"/>
                <a:ea typeface="黑体" pitchFamily="2" charset="-122"/>
                <a:sym typeface="Wingdings" pitchFamily="2" charset="2"/>
              </a:rPr>
              <a:t>）</a:t>
            </a:r>
            <a:endParaRPr lang="zh-CN" altLang="en-US" sz="2800" b="1">
              <a:latin typeface="Times New Roman" pitchFamily="18" charset="0"/>
              <a:ea typeface="黑体" pitchFamily="2" charset="-122"/>
            </a:endParaRPr>
          </a:p>
        </p:txBody>
      </p:sp>
      <p:graphicFrame>
        <p:nvGraphicFramePr>
          <p:cNvPr id="27651" name="Object 5"/>
          <p:cNvGraphicFramePr>
            <a:graphicFrameLocks noChangeAspect="1"/>
          </p:cNvGraphicFramePr>
          <p:nvPr/>
        </p:nvGraphicFramePr>
        <p:xfrm>
          <a:off x="685800" y="3060700"/>
          <a:ext cx="7920004" cy="2120900"/>
        </p:xfrm>
        <a:graphic>
          <a:graphicData uri="http://schemas.openxmlformats.org/presentationml/2006/ole">
            <mc:AlternateContent xmlns:mc="http://schemas.openxmlformats.org/markup-compatibility/2006">
              <mc:Choice xmlns:v="urn:schemas-microsoft-com:vml" Requires="v">
                <p:oleObj spid="_x0000_s21531" name="Equation" r:id="rId5" imgW="2895480" imgH="774360" progId="">
                  <p:embed/>
                </p:oleObj>
              </mc:Choice>
              <mc:Fallback>
                <p:oleObj name="Equation" r:id="rId5" imgW="2895480" imgH="774360" progId="">
                  <p:embed/>
                  <p:pic>
                    <p:nvPicPr>
                      <p:cNvPr id="0" name="Object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85800" y="3060700"/>
                        <a:ext cx="7920004" cy="21209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7655" name="Line 6"/>
          <p:cNvSpPr>
            <a:spLocks noChangeShapeType="1"/>
          </p:cNvSpPr>
          <p:nvPr/>
        </p:nvSpPr>
        <p:spPr bwMode="auto">
          <a:xfrm>
            <a:off x="7620000" y="3581400"/>
            <a:ext cx="0" cy="914400"/>
          </a:xfrm>
          <a:prstGeom prst="line">
            <a:avLst/>
          </a:prstGeom>
          <a:noFill/>
          <a:ln w="9525">
            <a:solidFill>
              <a:schemeClr val="tx1"/>
            </a:solidFill>
            <a:prstDash val="dash"/>
            <a:round/>
            <a:headEnd type="none" w="sm" len="sm"/>
            <a:tailEnd type="none" w="sm" len="sm"/>
          </a:ln>
        </p:spPr>
        <p:txBody>
          <a:bodyPr/>
          <a:lstStyle/>
          <a:p>
            <a:endParaRPr lang="zh-CN" altLang="en-US"/>
          </a:p>
        </p:txBody>
      </p:sp>
      <p:sp>
        <p:nvSpPr>
          <p:cNvPr id="27656" name="Line 7"/>
          <p:cNvSpPr>
            <a:spLocks noChangeShapeType="1"/>
          </p:cNvSpPr>
          <p:nvPr/>
        </p:nvSpPr>
        <p:spPr bwMode="auto">
          <a:xfrm>
            <a:off x="4648200" y="3124200"/>
            <a:ext cx="0" cy="2057400"/>
          </a:xfrm>
          <a:prstGeom prst="line">
            <a:avLst/>
          </a:prstGeom>
          <a:noFill/>
          <a:ln w="9525">
            <a:solidFill>
              <a:schemeClr val="tx1"/>
            </a:solidFill>
            <a:prstDash val="dash"/>
            <a:round/>
            <a:headEnd type="none" w="sm" len="sm"/>
            <a:tailEnd type="none" w="sm" len="sm"/>
          </a:ln>
        </p:spPr>
        <p:txBody>
          <a:bodyPr/>
          <a:lstStyle/>
          <a:p>
            <a:endParaRPr lang="zh-CN" altLang="en-US"/>
          </a:p>
        </p:txBody>
      </p:sp>
      <p:sp>
        <p:nvSpPr>
          <p:cNvPr id="9" name="Text Box 26"/>
          <p:cNvSpPr txBox="1">
            <a:spLocks noChangeArrowheads="1"/>
          </p:cNvSpPr>
          <p:nvPr/>
        </p:nvSpPr>
        <p:spPr bwMode="auto">
          <a:xfrm>
            <a:off x="6019800" y="240268"/>
            <a:ext cx="2895600" cy="369332"/>
          </a:xfrm>
          <a:prstGeom prst="rect">
            <a:avLst/>
          </a:prstGeom>
          <a:noFill/>
          <a:ln w="9525">
            <a:noFill/>
            <a:miter lim="800000"/>
            <a:headEnd/>
            <a:tailEnd/>
          </a:ln>
        </p:spPr>
        <p:txBody>
          <a:bodyPr wrap="square">
            <a:spAutoFit/>
          </a:bodyPr>
          <a:lstStyle/>
          <a:p>
            <a:r>
              <a:rPr lang="en-US" altLang="zh-CN" b="1" dirty="0" smtClean="0">
                <a:solidFill>
                  <a:schemeClr val="bg1">
                    <a:lumMod val="95000"/>
                  </a:schemeClr>
                </a:solidFill>
              </a:rPr>
              <a:t>《</a:t>
            </a:r>
            <a:r>
              <a:rPr lang="zh-CN" altLang="en-US" b="1" dirty="0" smtClean="0">
                <a:solidFill>
                  <a:schemeClr val="bg1">
                    <a:lumMod val="95000"/>
                  </a:schemeClr>
                </a:solidFill>
              </a:rPr>
              <a:t>通信系统设计与应用</a:t>
            </a:r>
            <a:r>
              <a:rPr lang="en-US" altLang="zh-CN" b="1" dirty="0" smtClean="0">
                <a:solidFill>
                  <a:schemeClr val="bg1">
                    <a:lumMod val="95000"/>
                  </a:schemeClr>
                </a:solidFill>
              </a:rPr>
              <a:t>》</a:t>
            </a:r>
            <a:endParaRPr lang="zh-CN" altLang="en-US" b="1" dirty="0">
              <a:solidFill>
                <a:schemeClr val="bg1">
                  <a:lumMod val="95000"/>
                </a:schemeClr>
              </a:solidFill>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lide(fromLeft)">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utoUpdateAnimBg="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7" name="Rectangle 1026"/>
          <p:cNvSpPr>
            <a:spLocks noGrp="1" noChangeArrowheads="1"/>
          </p:cNvSpPr>
          <p:nvPr>
            <p:ph type="body" idx="1"/>
          </p:nvPr>
        </p:nvSpPr>
        <p:spPr>
          <a:xfrm>
            <a:off x="533400" y="1066800"/>
            <a:ext cx="7772400" cy="2438400"/>
          </a:xfrm>
        </p:spPr>
        <p:txBody>
          <a:bodyPr/>
          <a:lstStyle/>
          <a:p>
            <a:pPr marL="190500" lvl="1" indent="0" eaLnBrk="1" hangingPunct="1">
              <a:buFont typeface="Wingdings" pitchFamily="2" charset="2"/>
              <a:buNone/>
            </a:pPr>
            <a:r>
              <a:rPr lang="zh-CN" altLang="en-US" b="1" smtClean="0">
                <a:latin typeface="Times New Roman" pitchFamily="18" charset="0"/>
                <a:ea typeface="黑体" pitchFamily="2" charset="-122"/>
              </a:rPr>
              <a:t>（</a:t>
            </a:r>
            <a:r>
              <a:rPr lang="en-US" altLang="zh-CN" b="1" smtClean="0">
                <a:latin typeface="Times New Roman" pitchFamily="18" charset="0"/>
                <a:ea typeface="黑体" pitchFamily="2" charset="-122"/>
              </a:rPr>
              <a:t>2</a:t>
            </a:r>
            <a:r>
              <a:rPr lang="zh-CN" altLang="en-US" b="1" smtClean="0">
                <a:latin typeface="Times New Roman" pitchFamily="18" charset="0"/>
                <a:ea typeface="黑体" pitchFamily="2" charset="-122"/>
              </a:rPr>
              <a:t>）监督矩阵</a:t>
            </a:r>
            <a:r>
              <a:rPr lang="en-US" altLang="zh-CN" b="1" smtClean="0">
                <a:latin typeface="Times New Roman" pitchFamily="18" charset="0"/>
                <a:ea typeface="黑体" pitchFamily="2" charset="-122"/>
              </a:rPr>
              <a:t>H</a:t>
            </a:r>
          </a:p>
          <a:p>
            <a:pPr marL="190500" lvl="1" indent="0" eaLnBrk="1" hangingPunct="1">
              <a:buFont typeface="Wingdings" pitchFamily="2" charset="2"/>
              <a:buNone/>
            </a:pPr>
            <a:r>
              <a:rPr lang="zh-CN" altLang="en-US" b="1" smtClean="0">
                <a:latin typeface="Times New Roman" pitchFamily="18" charset="0"/>
                <a:ea typeface="黑体" pitchFamily="2" charset="-122"/>
              </a:rPr>
              <a:t>根据生成矩阵和监督矩阵的关系：</a:t>
            </a:r>
          </a:p>
          <a:p>
            <a:pPr marL="190500" lvl="1" indent="0" eaLnBrk="1" hangingPunct="1">
              <a:spcBef>
                <a:spcPct val="40000"/>
              </a:spcBef>
              <a:buFont typeface="Wingdings" pitchFamily="2" charset="2"/>
              <a:buNone/>
            </a:pPr>
            <a:r>
              <a:rPr lang="zh-CN" altLang="en-US" b="1" smtClean="0">
                <a:latin typeface="Times New Roman" pitchFamily="18" charset="0"/>
                <a:ea typeface="黑体" pitchFamily="2" charset="-122"/>
              </a:rPr>
              <a:t>			</a:t>
            </a:r>
            <a:r>
              <a:rPr lang="en-US" altLang="zh-CN" b="1" smtClean="0">
                <a:latin typeface="Times New Roman" pitchFamily="18" charset="0"/>
                <a:ea typeface="黑体" pitchFamily="2" charset="-122"/>
              </a:rPr>
              <a:t>G= [I</a:t>
            </a:r>
            <a:r>
              <a:rPr lang="en-US" altLang="zh-CN" b="1" baseline="-25000" smtClean="0">
                <a:latin typeface="Times New Roman" pitchFamily="18" charset="0"/>
                <a:ea typeface="黑体" pitchFamily="2" charset="-122"/>
              </a:rPr>
              <a:t>k</a:t>
            </a:r>
            <a:r>
              <a:rPr lang="en-US" altLang="zh-CN" b="1" smtClean="0">
                <a:latin typeface="Times New Roman" pitchFamily="18" charset="0"/>
                <a:ea typeface="黑体" pitchFamily="2" charset="-122"/>
              </a:rPr>
              <a:t>·Q]</a:t>
            </a:r>
            <a:r>
              <a:rPr lang="zh-CN" altLang="en-US" b="1" smtClean="0">
                <a:latin typeface="Times New Roman" pitchFamily="18" charset="0"/>
                <a:ea typeface="黑体" pitchFamily="2" charset="-122"/>
              </a:rPr>
              <a:t>，</a:t>
            </a:r>
            <a:r>
              <a:rPr lang="en-US" altLang="zh-CN" b="1" smtClean="0">
                <a:latin typeface="Times New Roman" pitchFamily="18" charset="0"/>
                <a:ea typeface="黑体" pitchFamily="2" charset="-122"/>
              </a:rPr>
              <a:t>H=[P·I</a:t>
            </a:r>
            <a:r>
              <a:rPr lang="en-US" altLang="zh-CN" b="1" baseline="-25000" smtClean="0">
                <a:latin typeface="Times New Roman" pitchFamily="18" charset="0"/>
                <a:ea typeface="黑体" pitchFamily="2" charset="-122"/>
              </a:rPr>
              <a:t>r</a:t>
            </a:r>
            <a:r>
              <a:rPr lang="en-US" altLang="zh-CN" b="1" smtClean="0">
                <a:latin typeface="Times New Roman" pitchFamily="18" charset="0"/>
                <a:ea typeface="黑体" pitchFamily="2" charset="-122"/>
              </a:rPr>
              <a:t>]</a:t>
            </a:r>
          </a:p>
          <a:p>
            <a:pPr marL="190500" lvl="1" indent="0" eaLnBrk="1" hangingPunct="1">
              <a:spcBef>
                <a:spcPct val="40000"/>
              </a:spcBef>
              <a:buFont typeface="Wingdings" pitchFamily="2" charset="2"/>
              <a:buNone/>
            </a:pPr>
            <a:r>
              <a:rPr lang="zh-CN" altLang="en-US" b="1" smtClean="0">
                <a:latin typeface="Times New Roman" pitchFamily="18" charset="0"/>
                <a:ea typeface="黑体" pitchFamily="2" charset="-122"/>
              </a:rPr>
              <a:t>其中</a:t>
            </a:r>
            <a:r>
              <a:rPr lang="en-US" altLang="zh-CN" b="1" smtClean="0">
                <a:latin typeface="Times New Roman" pitchFamily="18" charset="0"/>
                <a:ea typeface="黑体" pitchFamily="2" charset="-122"/>
              </a:rPr>
              <a:t>P=Q</a:t>
            </a:r>
            <a:r>
              <a:rPr lang="en-US" altLang="zh-CN" b="1" baseline="30000" smtClean="0">
                <a:latin typeface="Times New Roman" pitchFamily="18" charset="0"/>
                <a:ea typeface="黑体" pitchFamily="2" charset="-122"/>
              </a:rPr>
              <a:t>T</a:t>
            </a:r>
            <a:r>
              <a:rPr lang="zh-CN" altLang="en-US" b="1" smtClean="0">
                <a:latin typeface="Times New Roman" pitchFamily="18" charset="0"/>
                <a:ea typeface="黑体" pitchFamily="2" charset="-122"/>
              </a:rPr>
              <a:t>，可得监督矩阵</a:t>
            </a:r>
            <a:r>
              <a:rPr lang="en-US" altLang="zh-CN" b="1" smtClean="0">
                <a:latin typeface="Times New Roman" pitchFamily="18" charset="0"/>
                <a:ea typeface="黑体" pitchFamily="2" charset="-122"/>
              </a:rPr>
              <a:t>H</a:t>
            </a:r>
            <a:r>
              <a:rPr lang="zh-CN" altLang="zh-CN" b="1" smtClean="0">
                <a:latin typeface="Times New Roman" pitchFamily="18" charset="0"/>
                <a:ea typeface="黑体" pitchFamily="2" charset="-122"/>
              </a:rPr>
              <a:t>为：</a:t>
            </a:r>
            <a:endParaRPr lang="zh-CN" altLang="en-US" b="1" smtClean="0">
              <a:latin typeface="Times New Roman" pitchFamily="18" charset="0"/>
              <a:ea typeface="黑体" pitchFamily="2" charset="-122"/>
            </a:endParaRPr>
          </a:p>
        </p:txBody>
      </p:sp>
      <p:graphicFrame>
        <p:nvGraphicFramePr>
          <p:cNvPr id="28674" name="Object 1024"/>
          <p:cNvGraphicFramePr>
            <a:graphicFrameLocks noChangeAspect="1"/>
          </p:cNvGraphicFramePr>
          <p:nvPr/>
        </p:nvGraphicFramePr>
        <p:xfrm>
          <a:off x="1828800" y="3505200"/>
          <a:ext cx="5715000" cy="1981200"/>
        </p:xfrm>
        <a:graphic>
          <a:graphicData uri="http://schemas.openxmlformats.org/presentationml/2006/ole">
            <mc:AlternateContent xmlns:mc="http://schemas.openxmlformats.org/markup-compatibility/2006">
              <mc:Choice xmlns:v="urn:schemas-microsoft-com:vml" Requires="v">
                <p:oleObj spid="_x0000_s22542" name="Equation" r:id="rId3" imgW="1523880" imgH="711000" progId="">
                  <p:embed/>
                </p:oleObj>
              </mc:Choice>
              <mc:Fallback>
                <p:oleObj name="Equation" r:id="rId3" imgW="1523880" imgH="711000" progId="">
                  <p:embed/>
                  <p:pic>
                    <p:nvPicPr>
                      <p:cNvPr id="0" name="Object 102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28800" y="3505200"/>
                        <a:ext cx="5715000" cy="19812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8678" name="Line 1028"/>
          <p:cNvSpPr>
            <a:spLocks noChangeShapeType="1"/>
          </p:cNvSpPr>
          <p:nvPr/>
        </p:nvSpPr>
        <p:spPr bwMode="auto">
          <a:xfrm>
            <a:off x="4953000" y="3429000"/>
            <a:ext cx="0" cy="2057400"/>
          </a:xfrm>
          <a:prstGeom prst="line">
            <a:avLst/>
          </a:prstGeom>
          <a:noFill/>
          <a:ln w="9525">
            <a:solidFill>
              <a:schemeClr val="tx1"/>
            </a:solidFill>
            <a:prstDash val="dash"/>
            <a:round/>
            <a:headEnd type="none" w="sm" len="sm"/>
            <a:tailEnd type="none" w="sm" len="sm"/>
          </a:ln>
        </p:spPr>
        <p:txBody>
          <a:bodyPr/>
          <a:lstStyle/>
          <a:p>
            <a:endParaRPr lang="zh-CN" altLang="en-US"/>
          </a:p>
        </p:txBody>
      </p:sp>
      <p:sp>
        <p:nvSpPr>
          <p:cNvPr id="7" name="Text Box 26"/>
          <p:cNvSpPr txBox="1">
            <a:spLocks noChangeArrowheads="1"/>
          </p:cNvSpPr>
          <p:nvPr/>
        </p:nvSpPr>
        <p:spPr bwMode="auto">
          <a:xfrm>
            <a:off x="6019800" y="240268"/>
            <a:ext cx="2895600" cy="369332"/>
          </a:xfrm>
          <a:prstGeom prst="rect">
            <a:avLst/>
          </a:prstGeom>
          <a:noFill/>
          <a:ln w="9525">
            <a:noFill/>
            <a:miter lim="800000"/>
            <a:headEnd/>
            <a:tailEnd/>
          </a:ln>
        </p:spPr>
        <p:txBody>
          <a:bodyPr wrap="square">
            <a:spAutoFit/>
          </a:bodyPr>
          <a:lstStyle/>
          <a:p>
            <a:r>
              <a:rPr lang="en-US" altLang="zh-CN" b="1" dirty="0" smtClean="0">
                <a:solidFill>
                  <a:schemeClr val="bg1">
                    <a:lumMod val="95000"/>
                  </a:schemeClr>
                </a:solidFill>
              </a:rPr>
              <a:t>《</a:t>
            </a:r>
            <a:r>
              <a:rPr lang="zh-CN" altLang="en-US" b="1" dirty="0" smtClean="0">
                <a:solidFill>
                  <a:schemeClr val="bg1">
                    <a:lumMod val="95000"/>
                  </a:schemeClr>
                </a:solidFill>
              </a:rPr>
              <a:t>通信系统设计与应用</a:t>
            </a:r>
            <a:r>
              <a:rPr lang="en-US" altLang="zh-CN" b="1" dirty="0" smtClean="0">
                <a:solidFill>
                  <a:schemeClr val="bg1">
                    <a:lumMod val="95000"/>
                  </a:schemeClr>
                </a:solidFill>
              </a:rPr>
              <a:t>》</a:t>
            </a:r>
            <a:endParaRPr lang="zh-CN" altLang="en-US" b="1" dirty="0">
              <a:solidFill>
                <a:schemeClr val="bg1">
                  <a:lumMod val="95000"/>
                </a:schemeClr>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slide(fromLeft)">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utoUpdateAnimBg="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990600" y="3048000"/>
            <a:ext cx="7239000" cy="1981200"/>
          </a:xfrm>
          <a:prstGeom prst="rect">
            <a:avLst/>
          </a:prstGeom>
          <a:noFill/>
        </p:spPr>
        <p:txBody>
          <a:bodyPr wrap="none" lIns="91440" tIns="45720" rIns="91440" bIns="45720">
            <a:prstTxWarp prst="textArchUp">
              <a:avLst/>
            </a:prstTxWarp>
            <a:spAutoFit/>
          </a:bodyPr>
          <a:lstStyle/>
          <a:p>
            <a:pPr algn="ctr"/>
            <a:r>
              <a:rPr lang="en-US" altLang="zh-CN" sz="96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glow rad="139700">
                    <a:schemeClr val="accent2">
                      <a:satMod val="175000"/>
                      <a:alpha val="40000"/>
                    </a:schemeClr>
                  </a:glow>
                  <a:reflection blurRad="6350" stA="55000" endA="50" endPos="85000" dir="5400000" sy="-100000" algn="bl" rotWithShape="0"/>
                </a:effectLst>
              </a:rPr>
              <a:t>6</a:t>
            </a:r>
            <a:r>
              <a:rPr lang="zh-CN" altLang="en-US" sz="96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glow rad="139700">
                    <a:schemeClr val="accent2">
                      <a:satMod val="175000"/>
                      <a:alpha val="40000"/>
                    </a:schemeClr>
                  </a:glow>
                  <a:reflection blurRad="6350" stA="55000" endA="50" endPos="85000" dir="5400000" sy="-100000" algn="bl" rotWithShape="0"/>
                </a:effectLst>
              </a:rPr>
              <a:t>、循环码</a:t>
            </a:r>
            <a:endParaRPr lang="zh-CN" altLang="en-US" sz="96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glow rad="139700">
                  <a:schemeClr val="accent2">
                    <a:satMod val="175000"/>
                    <a:alpha val="40000"/>
                  </a:schemeClr>
                </a:glow>
                <a:reflection blurRad="6350" stA="55000" endA="50" endPos="85000" dir="5400000" sy="-100000" algn="bl" rotWithShape="0"/>
              </a:effectLst>
            </a:endParaRPr>
          </a:p>
        </p:txBody>
      </p:sp>
      <p:sp>
        <p:nvSpPr>
          <p:cNvPr id="5" name="Text Box 26"/>
          <p:cNvSpPr txBox="1">
            <a:spLocks noChangeArrowheads="1"/>
          </p:cNvSpPr>
          <p:nvPr/>
        </p:nvSpPr>
        <p:spPr bwMode="auto">
          <a:xfrm>
            <a:off x="6096000" y="201386"/>
            <a:ext cx="2895600" cy="369332"/>
          </a:xfrm>
          <a:prstGeom prst="rect">
            <a:avLst/>
          </a:prstGeom>
          <a:noFill/>
          <a:ln w="9525">
            <a:noFill/>
            <a:miter lim="800000"/>
            <a:headEnd/>
            <a:tailEnd/>
          </a:ln>
        </p:spPr>
        <p:txBody>
          <a:bodyPr wrap="square">
            <a:spAutoFit/>
          </a:bodyPr>
          <a:lstStyle/>
          <a:p>
            <a:r>
              <a:rPr lang="en-US" altLang="zh-CN" b="1" dirty="0" smtClean="0">
                <a:solidFill>
                  <a:schemeClr val="bg1">
                    <a:lumMod val="95000"/>
                  </a:schemeClr>
                </a:solidFill>
              </a:rPr>
              <a:t>《</a:t>
            </a:r>
            <a:r>
              <a:rPr lang="zh-CN" altLang="en-US" b="1" dirty="0" smtClean="0">
                <a:solidFill>
                  <a:schemeClr val="bg1">
                    <a:lumMod val="95000"/>
                  </a:schemeClr>
                </a:solidFill>
              </a:rPr>
              <a:t>通信系统设计与应用</a:t>
            </a:r>
            <a:r>
              <a:rPr lang="en-US" altLang="zh-CN" b="1" dirty="0" smtClean="0">
                <a:solidFill>
                  <a:schemeClr val="bg1">
                    <a:lumMod val="95000"/>
                  </a:schemeClr>
                </a:solidFill>
              </a:rPr>
              <a:t>》</a:t>
            </a:r>
            <a:endParaRPr lang="zh-CN" altLang="en-US" b="1" dirty="0">
              <a:solidFill>
                <a:schemeClr val="bg1">
                  <a:lumMod val="95000"/>
                </a:schemeClr>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lide(fromLeft)">
                                      <p:cBhvr>
                                        <p:cTn id="7" dur="500"/>
                                        <p:tgtEl>
                                          <p:spTgt spid="5"/>
                                        </p:tgtEl>
                                      </p:cBhvr>
                                    </p:animEffect>
                                  </p:childTnLst>
                                </p:cTn>
                              </p:par>
                              <p:par>
                                <p:cTn id="8" presetID="36" presetClass="emph" presetSubtype="0" fill="hold" grpId="0" nodeType="withEffect">
                                  <p:stCondLst>
                                    <p:cond delay="0"/>
                                  </p:stCondLst>
                                  <p:iterate type="lt">
                                    <p:tmPct val="10000"/>
                                  </p:iterate>
                                  <p:childTnLst>
                                    <p:animScale>
                                      <p:cBhvr>
                                        <p:cTn id="9" dur="250" autoRev="1" fill="hold">
                                          <p:stCondLst>
                                            <p:cond delay="0"/>
                                          </p:stCondLst>
                                        </p:cTn>
                                        <p:tgtEl>
                                          <p:spTgt spid="4"/>
                                        </p:tgtEl>
                                      </p:cBhvr>
                                      <p:to x="80000" y="100000"/>
                                    </p:animScale>
                                    <p:anim by="(#ppt_w*0.10)" calcmode="lin" valueType="num">
                                      <p:cBhvr>
                                        <p:cTn id="10" dur="250" autoRev="1" fill="hold">
                                          <p:stCondLst>
                                            <p:cond delay="0"/>
                                          </p:stCondLst>
                                        </p:cTn>
                                        <p:tgtEl>
                                          <p:spTgt spid="4"/>
                                        </p:tgtEl>
                                        <p:attrNameLst>
                                          <p:attrName>ppt_x</p:attrName>
                                        </p:attrNameLst>
                                      </p:cBhvr>
                                    </p:anim>
                                    <p:anim by="(-#ppt_w*0.10)" calcmode="lin" valueType="num">
                                      <p:cBhvr>
                                        <p:cTn id="11" dur="250" autoRev="1" fill="hold">
                                          <p:stCondLst>
                                            <p:cond delay="0"/>
                                          </p:stCondLst>
                                        </p:cTn>
                                        <p:tgtEl>
                                          <p:spTgt spid="4"/>
                                        </p:tgtEl>
                                        <p:attrNameLst>
                                          <p:attrName>ppt_y</p:attrName>
                                        </p:attrNameLst>
                                      </p:cBhvr>
                                    </p:anim>
                                    <p:animRot by="-480000">
                                      <p:cBhvr>
                                        <p:cTn id="12" dur="250" autoRev="1" fill="hold">
                                          <p:stCondLst>
                                            <p:cond delay="0"/>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utoUpdateAnimBg="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9" name="Text Box 6"/>
          <p:cNvSpPr txBox="1">
            <a:spLocks noChangeArrowheads="1"/>
          </p:cNvSpPr>
          <p:nvPr/>
        </p:nvSpPr>
        <p:spPr bwMode="auto">
          <a:xfrm>
            <a:off x="762000" y="1600200"/>
            <a:ext cx="7696200" cy="4801314"/>
          </a:xfrm>
          <a:prstGeom prst="rect">
            <a:avLst/>
          </a:prstGeom>
          <a:noFill/>
          <a:ln w="9525">
            <a:noFill/>
            <a:miter lim="800000"/>
            <a:headEnd type="none" w="sm" len="sm"/>
            <a:tailEnd type="none" w="sm" len="sm"/>
          </a:ln>
        </p:spPr>
        <p:txBody>
          <a:bodyPr wrap="square">
            <a:spAutoFit/>
          </a:bodyPr>
          <a:lstStyle/>
          <a:p>
            <a:pPr eaLnBrk="0" hangingPunct="0">
              <a:lnSpc>
                <a:spcPct val="150000"/>
              </a:lnSpc>
              <a:spcBef>
                <a:spcPct val="50000"/>
              </a:spcBef>
              <a:buClr>
                <a:schemeClr val="bg2"/>
              </a:buClr>
              <a:buFont typeface="Wingdings" pitchFamily="2" charset="2"/>
              <a:buNone/>
            </a:pPr>
            <a:r>
              <a:rPr kumimoji="0" lang="zh-CN" altLang="en-US" sz="3600" u="sng" dirty="0">
                <a:latin typeface="Times New Roman" pitchFamily="18" charset="0"/>
                <a:ea typeface="黑体" pitchFamily="2" charset="-122"/>
              </a:rPr>
              <a:t>循环码的</a:t>
            </a:r>
            <a:r>
              <a:rPr kumimoji="0" lang="zh-CN" altLang="en-US" sz="3600" u="sng" dirty="0">
                <a:solidFill>
                  <a:srgbClr val="FF0000"/>
                </a:solidFill>
                <a:latin typeface="Times New Roman" pitchFamily="18" charset="0"/>
                <a:ea typeface="黑体" pitchFamily="2" charset="-122"/>
              </a:rPr>
              <a:t>特点</a:t>
            </a:r>
            <a:r>
              <a:rPr kumimoji="0" lang="zh-CN" altLang="en-US" sz="3600" u="sng" dirty="0">
                <a:latin typeface="Times New Roman" pitchFamily="18" charset="0"/>
                <a:ea typeface="黑体" pitchFamily="2" charset="-122"/>
              </a:rPr>
              <a:t>：</a:t>
            </a:r>
          </a:p>
          <a:p>
            <a:pPr eaLnBrk="0" hangingPunct="0">
              <a:lnSpc>
                <a:spcPct val="150000"/>
              </a:lnSpc>
              <a:spcBef>
                <a:spcPct val="50000"/>
              </a:spcBef>
              <a:buClr>
                <a:schemeClr val="bg2"/>
              </a:buClr>
              <a:buFont typeface="Wingdings" pitchFamily="2" charset="2"/>
              <a:buChar char="v"/>
            </a:pPr>
            <a:r>
              <a:rPr kumimoji="0" lang="zh-CN" altLang="en-US" sz="3600" u="sng" dirty="0">
                <a:latin typeface="Times New Roman" pitchFamily="18" charset="0"/>
                <a:ea typeface="黑体" pitchFamily="2" charset="-122"/>
              </a:rPr>
              <a:t> </a:t>
            </a:r>
            <a:r>
              <a:rPr kumimoji="0" lang="zh-CN" altLang="en-US" sz="3600" u="sng" dirty="0">
                <a:solidFill>
                  <a:srgbClr val="FF0000"/>
                </a:solidFill>
                <a:latin typeface="Times New Roman" pitchFamily="18" charset="0"/>
                <a:ea typeface="黑体" pitchFamily="2" charset="-122"/>
              </a:rPr>
              <a:t>封闭性</a:t>
            </a:r>
            <a:r>
              <a:rPr kumimoji="0" lang="zh-CN" altLang="en-US" sz="3600" u="sng" dirty="0">
                <a:latin typeface="Times New Roman" pitchFamily="18" charset="0"/>
                <a:ea typeface="黑体" pitchFamily="2" charset="-122"/>
              </a:rPr>
              <a:t>；</a:t>
            </a:r>
          </a:p>
          <a:p>
            <a:pPr eaLnBrk="0" hangingPunct="0">
              <a:lnSpc>
                <a:spcPct val="150000"/>
              </a:lnSpc>
              <a:spcBef>
                <a:spcPct val="50000"/>
              </a:spcBef>
              <a:buClr>
                <a:schemeClr val="bg2"/>
              </a:buClr>
              <a:buFont typeface="Wingdings" pitchFamily="2" charset="2"/>
              <a:buChar char="v"/>
            </a:pPr>
            <a:r>
              <a:rPr kumimoji="0" lang="zh-CN" altLang="en-US" sz="3600" u="sng" dirty="0">
                <a:latin typeface="Times New Roman" pitchFamily="18" charset="0"/>
                <a:ea typeface="黑体" pitchFamily="2" charset="-122"/>
              </a:rPr>
              <a:t> </a:t>
            </a:r>
            <a:r>
              <a:rPr kumimoji="0" lang="zh-CN" altLang="en-US" sz="3600" u="sng" dirty="0">
                <a:solidFill>
                  <a:srgbClr val="FF0000"/>
                </a:solidFill>
                <a:latin typeface="Times New Roman" pitchFamily="18" charset="0"/>
                <a:ea typeface="黑体" pitchFamily="2" charset="-122"/>
              </a:rPr>
              <a:t>循环性</a:t>
            </a:r>
            <a:r>
              <a:rPr kumimoji="0" lang="zh-CN" altLang="en-US" sz="3600" u="sng" dirty="0">
                <a:latin typeface="Times New Roman" pitchFamily="18" charset="0"/>
                <a:ea typeface="黑体" pitchFamily="2" charset="-122"/>
              </a:rPr>
              <a:t>；</a:t>
            </a:r>
            <a:r>
              <a:rPr kumimoji="0" lang="zh-CN" altLang="en-US" sz="3600" dirty="0">
                <a:latin typeface="Times New Roman" pitchFamily="18" charset="0"/>
                <a:ea typeface="黑体" pitchFamily="2" charset="-122"/>
              </a:rPr>
              <a:t>即码中任一码组循环一位</a:t>
            </a:r>
            <a:r>
              <a:rPr kumimoji="0" lang="en-US" altLang="zh-CN" sz="3600" dirty="0">
                <a:latin typeface="Times New Roman" pitchFamily="18" charset="0"/>
                <a:ea typeface="黑体" pitchFamily="2" charset="-122"/>
              </a:rPr>
              <a:t>(</a:t>
            </a:r>
            <a:r>
              <a:rPr kumimoji="0" lang="zh-CN" altLang="en-US" sz="3600" dirty="0">
                <a:latin typeface="Times New Roman" pitchFamily="18" charset="0"/>
                <a:ea typeface="黑体" pitchFamily="2" charset="-122"/>
              </a:rPr>
              <a:t>将最右端的码元移到左端或反之）以后，仍为该码中的一个码组。</a:t>
            </a:r>
          </a:p>
        </p:txBody>
      </p:sp>
      <p:sp>
        <p:nvSpPr>
          <p:cNvPr id="5" name="Text Box 26"/>
          <p:cNvSpPr txBox="1">
            <a:spLocks noChangeArrowheads="1"/>
          </p:cNvSpPr>
          <p:nvPr/>
        </p:nvSpPr>
        <p:spPr bwMode="auto">
          <a:xfrm>
            <a:off x="6019800" y="240268"/>
            <a:ext cx="2895600" cy="369332"/>
          </a:xfrm>
          <a:prstGeom prst="rect">
            <a:avLst/>
          </a:prstGeom>
          <a:noFill/>
          <a:ln w="9525">
            <a:noFill/>
            <a:miter lim="800000"/>
            <a:headEnd/>
            <a:tailEnd/>
          </a:ln>
        </p:spPr>
        <p:txBody>
          <a:bodyPr wrap="square">
            <a:spAutoFit/>
          </a:bodyPr>
          <a:lstStyle/>
          <a:p>
            <a:r>
              <a:rPr lang="en-US" altLang="zh-CN" b="1" dirty="0" smtClean="0">
                <a:solidFill>
                  <a:schemeClr val="bg1">
                    <a:lumMod val="95000"/>
                  </a:schemeClr>
                </a:solidFill>
              </a:rPr>
              <a:t>《</a:t>
            </a:r>
            <a:r>
              <a:rPr lang="zh-CN" altLang="en-US" b="1" dirty="0" smtClean="0">
                <a:solidFill>
                  <a:schemeClr val="bg1">
                    <a:lumMod val="95000"/>
                  </a:schemeClr>
                </a:solidFill>
              </a:rPr>
              <a:t>通信系统设计与应用</a:t>
            </a:r>
            <a:r>
              <a:rPr lang="en-US" altLang="zh-CN" b="1" dirty="0" smtClean="0">
                <a:solidFill>
                  <a:schemeClr val="bg1">
                    <a:lumMod val="95000"/>
                  </a:schemeClr>
                </a:solidFill>
              </a:rPr>
              <a:t>》</a:t>
            </a:r>
            <a:endParaRPr lang="zh-CN" altLang="en-US" b="1" dirty="0">
              <a:solidFill>
                <a:schemeClr val="bg1">
                  <a:lumMod val="95000"/>
                </a:schemeClr>
              </a:solidFill>
            </a:endParaRPr>
          </a:p>
        </p:txBody>
      </p:sp>
      <p:sp>
        <p:nvSpPr>
          <p:cNvPr id="4" name="TextBox 3"/>
          <p:cNvSpPr txBox="1"/>
          <p:nvPr/>
        </p:nvSpPr>
        <p:spPr>
          <a:xfrm>
            <a:off x="381000" y="685800"/>
            <a:ext cx="6172200" cy="769441"/>
          </a:xfrm>
          <a:prstGeom prst="rect">
            <a:avLst/>
          </a:prstGeom>
          <a:noFill/>
        </p:spPr>
        <p:txBody>
          <a:bodyPr wrap="square" rtlCol="0">
            <a:spAutoFit/>
          </a:bodyPr>
          <a:lstStyle/>
          <a:p>
            <a:r>
              <a:rPr lang="en-US" altLang="zh-CN" sz="4400" b="1" dirty="0" smtClean="0"/>
              <a:t>6</a:t>
            </a:r>
            <a:r>
              <a:rPr lang="zh-CN" altLang="en-US" sz="4400" b="1" dirty="0" smtClean="0"/>
              <a:t>、循环码</a:t>
            </a:r>
            <a:endParaRPr lang="zh-CN" altLang="en-US" sz="4400" b="1"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lide(fromLeft)">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16739">
                                            <p:txEl>
                                              <p:pRg st="0" end="0"/>
                                            </p:txEl>
                                          </p:spTgt>
                                        </p:tgtEl>
                                        <p:attrNameLst>
                                          <p:attrName>style.visibility</p:attrName>
                                        </p:attrNameLst>
                                      </p:cBhvr>
                                      <p:to>
                                        <p:strVal val="visible"/>
                                      </p:to>
                                    </p:set>
                                    <p:anim calcmode="lin" valueType="num">
                                      <p:cBhvr additive="base">
                                        <p:cTn id="12" dur="500" fill="hold"/>
                                        <p:tgtEl>
                                          <p:spTgt spid="116739">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116739">
                                            <p:txEl>
                                              <p:pRg st="0" end="0"/>
                                            </p:txEl>
                                          </p:spTgt>
                                        </p:tgtEl>
                                        <p:attrNameLst>
                                          <p:attrName>ppt_y</p:attrName>
                                        </p:attrNameLst>
                                      </p:cBhvr>
                                      <p:tavLst>
                                        <p:tav tm="0">
                                          <p:val>
                                            <p:strVal val="1+#ppt_h/2"/>
                                          </p:val>
                                        </p:tav>
                                        <p:tav tm="100000">
                                          <p:val>
                                            <p:strVal val="#ppt_y"/>
                                          </p:val>
                                        </p:tav>
                                      </p:tavLst>
                                    </p:anim>
                                  </p:childTnLst>
                                </p:cTn>
                              </p:par>
                            </p:childTnLst>
                          </p:cTn>
                        </p:par>
                        <p:par>
                          <p:cTn id="14" fill="hold">
                            <p:stCondLst>
                              <p:cond delay="500"/>
                            </p:stCondLst>
                            <p:childTnLst>
                              <p:par>
                                <p:cTn id="15" presetID="2" presetClass="entr" presetSubtype="4" fill="hold" grpId="0" nodeType="afterEffect">
                                  <p:stCondLst>
                                    <p:cond delay="0"/>
                                  </p:stCondLst>
                                  <p:childTnLst>
                                    <p:set>
                                      <p:cBhvr>
                                        <p:cTn id="16" dur="1" fill="hold">
                                          <p:stCondLst>
                                            <p:cond delay="0"/>
                                          </p:stCondLst>
                                        </p:cTn>
                                        <p:tgtEl>
                                          <p:spTgt spid="116739">
                                            <p:txEl>
                                              <p:pRg st="1" end="1"/>
                                            </p:txEl>
                                          </p:spTgt>
                                        </p:tgtEl>
                                        <p:attrNameLst>
                                          <p:attrName>style.visibility</p:attrName>
                                        </p:attrNameLst>
                                      </p:cBhvr>
                                      <p:to>
                                        <p:strVal val="visible"/>
                                      </p:to>
                                    </p:set>
                                    <p:anim calcmode="lin" valueType="num">
                                      <p:cBhvr additive="base">
                                        <p:cTn id="17" dur="500" fill="hold"/>
                                        <p:tgtEl>
                                          <p:spTgt spid="116739">
                                            <p:txEl>
                                              <p:pRg st="1" end="1"/>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116739">
                                            <p:txEl>
                                              <p:pRg st="1" end="1"/>
                                            </p:txEl>
                                          </p:spTgt>
                                        </p:tgtEl>
                                        <p:attrNameLst>
                                          <p:attrName>ppt_y</p:attrName>
                                        </p:attrNameLst>
                                      </p:cBhvr>
                                      <p:tavLst>
                                        <p:tav tm="0">
                                          <p:val>
                                            <p:strVal val="1+#ppt_h/2"/>
                                          </p:val>
                                        </p:tav>
                                        <p:tav tm="100000">
                                          <p:val>
                                            <p:strVal val="#ppt_y"/>
                                          </p:val>
                                        </p:tav>
                                      </p:tavLst>
                                    </p:anim>
                                  </p:childTnLst>
                                </p:cTn>
                              </p:par>
                            </p:childTnLst>
                          </p:cTn>
                        </p:par>
                        <p:par>
                          <p:cTn id="19" fill="hold">
                            <p:stCondLst>
                              <p:cond delay="1000"/>
                            </p:stCondLst>
                            <p:childTnLst>
                              <p:par>
                                <p:cTn id="20" presetID="2" presetClass="entr" presetSubtype="4" fill="hold" grpId="0" nodeType="afterEffect">
                                  <p:stCondLst>
                                    <p:cond delay="0"/>
                                  </p:stCondLst>
                                  <p:childTnLst>
                                    <p:set>
                                      <p:cBhvr>
                                        <p:cTn id="21" dur="1" fill="hold">
                                          <p:stCondLst>
                                            <p:cond delay="0"/>
                                          </p:stCondLst>
                                        </p:cTn>
                                        <p:tgtEl>
                                          <p:spTgt spid="116739">
                                            <p:txEl>
                                              <p:pRg st="2" end="2"/>
                                            </p:txEl>
                                          </p:spTgt>
                                        </p:tgtEl>
                                        <p:attrNameLst>
                                          <p:attrName>style.visibility</p:attrName>
                                        </p:attrNameLst>
                                      </p:cBhvr>
                                      <p:to>
                                        <p:strVal val="visible"/>
                                      </p:to>
                                    </p:set>
                                    <p:anim calcmode="lin" valueType="num">
                                      <p:cBhvr additive="base">
                                        <p:cTn id="22" dur="500" fill="hold"/>
                                        <p:tgtEl>
                                          <p:spTgt spid="116739">
                                            <p:txEl>
                                              <p:pRg st="2" end="2"/>
                                            </p:txEl>
                                          </p:spTgt>
                                        </p:tgtEl>
                                        <p:attrNameLst>
                                          <p:attrName>ppt_x</p:attrName>
                                        </p:attrNameLst>
                                      </p:cBhvr>
                                      <p:tavLst>
                                        <p:tav tm="0">
                                          <p:val>
                                            <p:strVal val="#ppt_x"/>
                                          </p:val>
                                        </p:tav>
                                        <p:tav tm="100000">
                                          <p:val>
                                            <p:strVal val="#ppt_x"/>
                                          </p:val>
                                        </p:tav>
                                      </p:tavLst>
                                    </p:anim>
                                    <p:anim calcmode="lin" valueType="num">
                                      <p:cBhvr additive="base">
                                        <p:cTn id="23" dur="500" fill="hold"/>
                                        <p:tgtEl>
                                          <p:spTgt spid="116739">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6739" grpId="0" uiExpand="1" build="p"/>
      <p:bldP spid="5" grpId="0" autoUpdateAnimBg="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3" name="Rectangle 1026"/>
          <p:cNvSpPr>
            <a:spLocks noGrp="1" noChangeArrowheads="1"/>
          </p:cNvSpPr>
          <p:nvPr>
            <p:ph type="body" idx="1"/>
          </p:nvPr>
        </p:nvSpPr>
        <p:spPr>
          <a:xfrm>
            <a:off x="838200" y="1143000"/>
            <a:ext cx="8153400" cy="5257800"/>
          </a:xfrm>
        </p:spPr>
        <p:txBody>
          <a:bodyPr/>
          <a:lstStyle/>
          <a:p>
            <a:pPr eaLnBrk="1" hangingPunct="1">
              <a:lnSpc>
                <a:spcPct val="150000"/>
              </a:lnSpc>
              <a:buFont typeface="Wingdings" pitchFamily="2" charset="2"/>
              <a:buNone/>
            </a:pPr>
            <a:r>
              <a:rPr lang="zh-CN" altLang="en-US" dirty="0" smtClean="0">
                <a:latin typeface="Times New Roman" pitchFamily="18" charset="0"/>
                <a:ea typeface="黑体" pitchFamily="2" charset="-122"/>
              </a:rPr>
              <a:t>若</a:t>
            </a:r>
            <a:r>
              <a:rPr lang="en-US" altLang="zh-CN" dirty="0" smtClean="0">
                <a:latin typeface="Times New Roman" pitchFamily="18" charset="0"/>
                <a:ea typeface="黑体" pitchFamily="2" charset="-122"/>
              </a:rPr>
              <a:t>(a</a:t>
            </a:r>
            <a:r>
              <a:rPr lang="en-US" altLang="zh-CN" baseline="-25000" dirty="0" smtClean="0">
                <a:latin typeface="Times New Roman" pitchFamily="18" charset="0"/>
                <a:ea typeface="黑体" pitchFamily="2" charset="-122"/>
              </a:rPr>
              <a:t>n-1</a:t>
            </a:r>
            <a:r>
              <a:rPr lang="en-US" altLang="zh-CN" dirty="0" smtClean="0">
                <a:latin typeface="Times New Roman" pitchFamily="18" charset="0"/>
                <a:ea typeface="黑体" pitchFamily="2" charset="-122"/>
              </a:rPr>
              <a:t>,a</a:t>
            </a:r>
            <a:r>
              <a:rPr lang="en-US" altLang="zh-CN" baseline="-25000" dirty="0" smtClean="0">
                <a:latin typeface="Times New Roman" pitchFamily="18" charset="0"/>
                <a:ea typeface="黑体" pitchFamily="2" charset="-122"/>
              </a:rPr>
              <a:t>n-2</a:t>
            </a:r>
            <a:r>
              <a:rPr lang="en-US" altLang="zh-CN" dirty="0" smtClean="0">
                <a:latin typeface="Times New Roman" pitchFamily="18" charset="0"/>
                <a:ea typeface="黑体" pitchFamily="2" charset="-122"/>
              </a:rPr>
              <a:t>……,a</a:t>
            </a:r>
            <a:r>
              <a:rPr lang="en-US" altLang="zh-CN" baseline="-25000" dirty="0" smtClean="0">
                <a:latin typeface="Times New Roman" pitchFamily="18" charset="0"/>
                <a:ea typeface="黑体" pitchFamily="2" charset="-122"/>
              </a:rPr>
              <a:t>1</a:t>
            </a:r>
            <a:r>
              <a:rPr lang="en-US" altLang="zh-CN" dirty="0" smtClean="0">
                <a:latin typeface="Times New Roman" pitchFamily="18" charset="0"/>
                <a:ea typeface="黑体" pitchFamily="2" charset="-122"/>
              </a:rPr>
              <a:t>,a</a:t>
            </a:r>
            <a:r>
              <a:rPr lang="en-US" altLang="zh-CN" baseline="-25000" dirty="0" smtClean="0">
                <a:latin typeface="Times New Roman" pitchFamily="18" charset="0"/>
                <a:ea typeface="黑体" pitchFamily="2" charset="-122"/>
              </a:rPr>
              <a:t>0</a:t>
            </a:r>
            <a:r>
              <a:rPr lang="en-US" altLang="zh-CN" dirty="0" smtClean="0">
                <a:latin typeface="Times New Roman" pitchFamily="18" charset="0"/>
                <a:ea typeface="黑体" pitchFamily="2" charset="-122"/>
              </a:rPr>
              <a:t>)</a:t>
            </a:r>
            <a:r>
              <a:rPr lang="zh-CN" altLang="en-US" dirty="0" smtClean="0">
                <a:latin typeface="Times New Roman" pitchFamily="18" charset="0"/>
                <a:ea typeface="黑体" pitchFamily="2" charset="-122"/>
              </a:rPr>
              <a:t>是一</a:t>
            </a:r>
            <a:r>
              <a:rPr lang="en-US" altLang="zh-CN" dirty="0" smtClean="0">
                <a:latin typeface="Times New Roman" pitchFamily="18" charset="0"/>
                <a:ea typeface="黑体" pitchFamily="2" charset="-122"/>
              </a:rPr>
              <a:t>(</a:t>
            </a:r>
            <a:r>
              <a:rPr lang="en-US" altLang="zh-CN" dirty="0" err="1" smtClean="0">
                <a:latin typeface="Times New Roman" pitchFamily="18" charset="0"/>
                <a:ea typeface="黑体" pitchFamily="2" charset="-122"/>
              </a:rPr>
              <a:t>n,k</a:t>
            </a:r>
            <a:r>
              <a:rPr lang="en-US" altLang="zh-CN" dirty="0" smtClean="0">
                <a:latin typeface="Times New Roman" pitchFamily="18" charset="0"/>
                <a:ea typeface="黑体" pitchFamily="2" charset="-122"/>
              </a:rPr>
              <a:t>)</a:t>
            </a:r>
            <a:r>
              <a:rPr lang="zh-CN" altLang="en-US" dirty="0" smtClean="0">
                <a:latin typeface="Times New Roman" pitchFamily="18" charset="0"/>
                <a:ea typeface="黑体" pitchFamily="2" charset="-122"/>
              </a:rPr>
              <a:t>循环码的码组，则    </a:t>
            </a:r>
            <a:r>
              <a:rPr lang="en-US" altLang="zh-CN" dirty="0" smtClean="0">
                <a:latin typeface="Times New Roman" pitchFamily="18" charset="0"/>
                <a:ea typeface="黑体" pitchFamily="2" charset="-122"/>
              </a:rPr>
              <a:t>(a</a:t>
            </a:r>
            <a:r>
              <a:rPr lang="en-US" altLang="zh-CN" baseline="-25000" dirty="0" smtClean="0">
                <a:latin typeface="Times New Roman" pitchFamily="18" charset="0"/>
                <a:ea typeface="黑体" pitchFamily="2" charset="-122"/>
              </a:rPr>
              <a:t>n-2 </a:t>
            </a:r>
            <a:r>
              <a:rPr lang="en-US" altLang="zh-CN" dirty="0" smtClean="0">
                <a:latin typeface="Times New Roman" pitchFamily="18" charset="0"/>
                <a:ea typeface="黑体" pitchFamily="2" charset="-122"/>
              </a:rPr>
              <a:t>,a</a:t>
            </a:r>
            <a:r>
              <a:rPr lang="en-US" altLang="zh-CN" baseline="-25000" dirty="0" smtClean="0">
                <a:latin typeface="Times New Roman" pitchFamily="18" charset="0"/>
                <a:ea typeface="黑体" pitchFamily="2" charset="-122"/>
              </a:rPr>
              <a:t>n-3 </a:t>
            </a:r>
            <a:r>
              <a:rPr lang="en-US" altLang="zh-CN" dirty="0" smtClean="0">
                <a:latin typeface="Times New Roman" pitchFamily="18" charset="0"/>
                <a:ea typeface="黑体" pitchFamily="2" charset="-122"/>
              </a:rPr>
              <a:t>,……,a</a:t>
            </a:r>
            <a:r>
              <a:rPr lang="en-US" altLang="zh-CN" baseline="-25000" dirty="0" smtClean="0">
                <a:latin typeface="Times New Roman" pitchFamily="18" charset="0"/>
                <a:ea typeface="黑体" pitchFamily="2" charset="-122"/>
              </a:rPr>
              <a:t>1</a:t>
            </a:r>
            <a:r>
              <a:rPr lang="en-US" altLang="zh-CN" dirty="0" smtClean="0">
                <a:latin typeface="Times New Roman" pitchFamily="18" charset="0"/>
                <a:ea typeface="黑体" pitchFamily="2" charset="-122"/>
              </a:rPr>
              <a:t>,a</a:t>
            </a:r>
            <a:r>
              <a:rPr lang="en-US" altLang="zh-CN" baseline="-25000" dirty="0" smtClean="0">
                <a:latin typeface="Times New Roman" pitchFamily="18" charset="0"/>
                <a:ea typeface="黑体" pitchFamily="2" charset="-122"/>
              </a:rPr>
              <a:t>0 </a:t>
            </a:r>
            <a:r>
              <a:rPr lang="en-US" altLang="zh-CN" dirty="0" smtClean="0">
                <a:latin typeface="Times New Roman" pitchFamily="18" charset="0"/>
                <a:ea typeface="黑体" pitchFamily="2" charset="-122"/>
              </a:rPr>
              <a:t>,a</a:t>
            </a:r>
            <a:r>
              <a:rPr lang="en-US" altLang="zh-CN" baseline="-25000" dirty="0" smtClean="0">
                <a:latin typeface="Times New Roman" pitchFamily="18" charset="0"/>
                <a:ea typeface="黑体" pitchFamily="2" charset="-122"/>
              </a:rPr>
              <a:t>n-1</a:t>
            </a:r>
            <a:r>
              <a:rPr lang="en-US" altLang="zh-CN" dirty="0" smtClean="0">
                <a:latin typeface="Times New Roman" pitchFamily="18" charset="0"/>
                <a:ea typeface="黑体" pitchFamily="2" charset="-122"/>
              </a:rPr>
              <a:t>)</a:t>
            </a:r>
          </a:p>
          <a:p>
            <a:pPr eaLnBrk="1" hangingPunct="1">
              <a:lnSpc>
                <a:spcPct val="150000"/>
              </a:lnSpc>
              <a:buFont typeface="Wingdings" pitchFamily="2" charset="2"/>
              <a:buNone/>
            </a:pPr>
            <a:r>
              <a:rPr lang="en-US" altLang="zh-CN" dirty="0" smtClean="0">
                <a:latin typeface="Times New Roman" pitchFamily="18" charset="0"/>
                <a:ea typeface="黑体" pitchFamily="2" charset="-122"/>
              </a:rPr>
              <a:t>           (a</a:t>
            </a:r>
            <a:r>
              <a:rPr lang="en-US" altLang="zh-CN" baseline="-25000" dirty="0" smtClean="0">
                <a:latin typeface="Times New Roman" pitchFamily="18" charset="0"/>
                <a:ea typeface="黑体" pitchFamily="2" charset="-122"/>
              </a:rPr>
              <a:t>n-3 </a:t>
            </a:r>
            <a:r>
              <a:rPr lang="en-US" altLang="zh-CN" dirty="0" smtClean="0">
                <a:latin typeface="Times New Roman" pitchFamily="18" charset="0"/>
                <a:ea typeface="黑体" pitchFamily="2" charset="-122"/>
              </a:rPr>
              <a:t>,a</a:t>
            </a:r>
            <a:r>
              <a:rPr lang="en-US" altLang="zh-CN" baseline="-25000" dirty="0" smtClean="0">
                <a:latin typeface="Times New Roman" pitchFamily="18" charset="0"/>
                <a:ea typeface="黑体" pitchFamily="2" charset="-122"/>
              </a:rPr>
              <a:t>n-4 </a:t>
            </a:r>
            <a:r>
              <a:rPr lang="en-US" altLang="zh-CN" dirty="0" smtClean="0">
                <a:latin typeface="Times New Roman" pitchFamily="18" charset="0"/>
                <a:ea typeface="黑体" pitchFamily="2" charset="-122"/>
              </a:rPr>
              <a:t>,…… , a</a:t>
            </a:r>
            <a:r>
              <a:rPr lang="en-US" altLang="zh-CN" baseline="-25000" dirty="0" smtClean="0">
                <a:latin typeface="Times New Roman" pitchFamily="18" charset="0"/>
                <a:ea typeface="黑体" pitchFamily="2" charset="-122"/>
              </a:rPr>
              <a:t>0 </a:t>
            </a:r>
            <a:r>
              <a:rPr lang="en-US" altLang="zh-CN" dirty="0" smtClean="0">
                <a:latin typeface="Times New Roman" pitchFamily="18" charset="0"/>
                <a:ea typeface="黑体" pitchFamily="2" charset="-122"/>
              </a:rPr>
              <a:t>, a</a:t>
            </a:r>
            <a:r>
              <a:rPr lang="en-US" altLang="zh-CN" baseline="-25000" dirty="0" smtClean="0">
                <a:latin typeface="Times New Roman" pitchFamily="18" charset="0"/>
                <a:ea typeface="黑体" pitchFamily="2" charset="-122"/>
              </a:rPr>
              <a:t>n-1</a:t>
            </a:r>
            <a:r>
              <a:rPr lang="en-US" altLang="zh-CN" dirty="0" smtClean="0">
                <a:latin typeface="Times New Roman" pitchFamily="18" charset="0"/>
                <a:ea typeface="黑体" pitchFamily="2" charset="-122"/>
              </a:rPr>
              <a:t> ,a</a:t>
            </a:r>
            <a:r>
              <a:rPr lang="en-US" altLang="zh-CN" baseline="-25000" dirty="0" smtClean="0">
                <a:latin typeface="Times New Roman" pitchFamily="18" charset="0"/>
                <a:ea typeface="黑体" pitchFamily="2" charset="-122"/>
              </a:rPr>
              <a:t>n-2</a:t>
            </a:r>
            <a:r>
              <a:rPr lang="en-US" altLang="zh-CN" dirty="0" smtClean="0">
                <a:latin typeface="Times New Roman" pitchFamily="18" charset="0"/>
                <a:ea typeface="黑体" pitchFamily="2" charset="-122"/>
              </a:rPr>
              <a:t>)</a:t>
            </a:r>
          </a:p>
          <a:p>
            <a:pPr eaLnBrk="1" hangingPunct="1">
              <a:lnSpc>
                <a:spcPct val="150000"/>
              </a:lnSpc>
              <a:buFont typeface="Wingdings" pitchFamily="2" charset="2"/>
              <a:buNone/>
            </a:pPr>
            <a:r>
              <a:rPr lang="en-US" altLang="zh-CN" dirty="0" smtClean="0">
                <a:latin typeface="Times New Roman" pitchFamily="18" charset="0"/>
                <a:ea typeface="黑体" pitchFamily="2" charset="-122"/>
              </a:rPr>
              <a:t>             …… ……</a:t>
            </a:r>
          </a:p>
          <a:p>
            <a:pPr eaLnBrk="1" hangingPunct="1">
              <a:lnSpc>
                <a:spcPct val="150000"/>
              </a:lnSpc>
              <a:buFont typeface="Wingdings" pitchFamily="2" charset="2"/>
              <a:buNone/>
            </a:pPr>
            <a:r>
              <a:rPr lang="en-US" altLang="zh-CN" dirty="0" smtClean="0">
                <a:latin typeface="Times New Roman" pitchFamily="18" charset="0"/>
                <a:ea typeface="黑体" pitchFamily="2" charset="-122"/>
              </a:rPr>
              <a:t>            ( a</a:t>
            </a:r>
            <a:r>
              <a:rPr lang="en-US" altLang="zh-CN" baseline="-25000" dirty="0" smtClean="0">
                <a:latin typeface="Times New Roman" pitchFamily="18" charset="0"/>
                <a:ea typeface="黑体" pitchFamily="2" charset="-122"/>
              </a:rPr>
              <a:t>0 </a:t>
            </a:r>
            <a:r>
              <a:rPr lang="en-US" altLang="zh-CN" dirty="0" smtClean="0">
                <a:latin typeface="Times New Roman" pitchFamily="18" charset="0"/>
                <a:ea typeface="黑体" pitchFamily="2" charset="-122"/>
              </a:rPr>
              <a:t>,a</a:t>
            </a:r>
            <a:r>
              <a:rPr lang="en-US" altLang="zh-CN" baseline="-25000" dirty="0" smtClean="0">
                <a:latin typeface="Times New Roman" pitchFamily="18" charset="0"/>
                <a:ea typeface="黑体" pitchFamily="2" charset="-122"/>
              </a:rPr>
              <a:t>n-1 </a:t>
            </a:r>
            <a:r>
              <a:rPr lang="en-US" altLang="zh-CN" dirty="0" smtClean="0">
                <a:latin typeface="Times New Roman" pitchFamily="18" charset="0"/>
                <a:ea typeface="黑体" pitchFamily="2" charset="-122"/>
              </a:rPr>
              <a:t>, a</a:t>
            </a:r>
            <a:r>
              <a:rPr lang="en-US" altLang="zh-CN" baseline="-25000" dirty="0" smtClean="0">
                <a:latin typeface="Times New Roman" pitchFamily="18" charset="0"/>
                <a:ea typeface="黑体" pitchFamily="2" charset="-122"/>
              </a:rPr>
              <a:t>n-2 </a:t>
            </a:r>
            <a:r>
              <a:rPr lang="en-US" altLang="zh-CN" dirty="0" smtClean="0">
                <a:latin typeface="Times New Roman" pitchFamily="18" charset="0"/>
                <a:ea typeface="黑体" pitchFamily="2" charset="-122"/>
              </a:rPr>
              <a:t>,a</a:t>
            </a:r>
            <a:r>
              <a:rPr lang="en-US" altLang="zh-CN" baseline="-25000" dirty="0" smtClean="0">
                <a:latin typeface="Times New Roman" pitchFamily="18" charset="0"/>
                <a:ea typeface="黑体" pitchFamily="2" charset="-122"/>
              </a:rPr>
              <a:t>n-3 </a:t>
            </a:r>
            <a:r>
              <a:rPr lang="en-US" altLang="zh-CN" dirty="0" smtClean="0">
                <a:latin typeface="Times New Roman" pitchFamily="18" charset="0"/>
                <a:ea typeface="黑体" pitchFamily="2" charset="-122"/>
              </a:rPr>
              <a:t>,……,a</a:t>
            </a:r>
            <a:r>
              <a:rPr lang="en-US" altLang="zh-CN" baseline="-25000" dirty="0" smtClean="0">
                <a:latin typeface="Times New Roman" pitchFamily="18" charset="0"/>
                <a:ea typeface="黑体" pitchFamily="2" charset="-122"/>
              </a:rPr>
              <a:t>2 </a:t>
            </a:r>
            <a:r>
              <a:rPr lang="en-US" altLang="zh-CN" dirty="0" smtClean="0">
                <a:latin typeface="Times New Roman" pitchFamily="18" charset="0"/>
                <a:ea typeface="黑体" pitchFamily="2" charset="-122"/>
              </a:rPr>
              <a:t>,a</a:t>
            </a:r>
            <a:r>
              <a:rPr lang="en-US" altLang="zh-CN" baseline="-25000" dirty="0" smtClean="0">
                <a:latin typeface="Times New Roman" pitchFamily="18" charset="0"/>
                <a:ea typeface="黑体" pitchFamily="2" charset="-122"/>
              </a:rPr>
              <a:t>1</a:t>
            </a:r>
            <a:r>
              <a:rPr lang="en-US" altLang="zh-CN" dirty="0" smtClean="0">
                <a:latin typeface="Times New Roman" pitchFamily="18" charset="0"/>
                <a:ea typeface="黑体" pitchFamily="2" charset="-122"/>
              </a:rPr>
              <a:t>) </a:t>
            </a:r>
          </a:p>
          <a:p>
            <a:pPr eaLnBrk="1" hangingPunct="1">
              <a:lnSpc>
                <a:spcPct val="150000"/>
              </a:lnSpc>
              <a:buFont typeface="Wingdings" pitchFamily="2" charset="2"/>
              <a:buNone/>
            </a:pPr>
            <a:r>
              <a:rPr lang="zh-CN" altLang="en-US" dirty="0" smtClean="0">
                <a:latin typeface="Times New Roman" pitchFamily="18" charset="0"/>
                <a:ea typeface="黑体" pitchFamily="2" charset="-122"/>
              </a:rPr>
              <a:t>    也都是该循环码的码组。</a:t>
            </a:r>
          </a:p>
        </p:txBody>
      </p:sp>
      <p:sp>
        <p:nvSpPr>
          <p:cNvPr id="5" name="Text Box 26"/>
          <p:cNvSpPr txBox="1">
            <a:spLocks noChangeArrowheads="1"/>
          </p:cNvSpPr>
          <p:nvPr/>
        </p:nvSpPr>
        <p:spPr bwMode="auto">
          <a:xfrm>
            <a:off x="6019800" y="240268"/>
            <a:ext cx="2895600" cy="369332"/>
          </a:xfrm>
          <a:prstGeom prst="rect">
            <a:avLst/>
          </a:prstGeom>
          <a:noFill/>
          <a:ln w="9525">
            <a:noFill/>
            <a:miter lim="800000"/>
            <a:headEnd/>
            <a:tailEnd/>
          </a:ln>
        </p:spPr>
        <p:txBody>
          <a:bodyPr wrap="square">
            <a:spAutoFit/>
          </a:bodyPr>
          <a:lstStyle/>
          <a:p>
            <a:r>
              <a:rPr lang="en-US" altLang="zh-CN" b="1" dirty="0" smtClean="0">
                <a:solidFill>
                  <a:schemeClr val="bg1">
                    <a:lumMod val="95000"/>
                  </a:schemeClr>
                </a:solidFill>
              </a:rPr>
              <a:t>《</a:t>
            </a:r>
            <a:r>
              <a:rPr lang="zh-CN" altLang="en-US" b="1" dirty="0" smtClean="0">
                <a:solidFill>
                  <a:schemeClr val="bg1">
                    <a:lumMod val="95000"/>
                  </a:schemeClr>
                </a:solidFill>
              </a:rPr>
              <a:t>通信系统设计与应用</a:t>
            </a:r>
            <a:r>
              <a:rPr lang="en-US" altLang="zh-CN" b="1" dirty="0" smtClean="0">
                <a:solidFill>
                  <a:schemeClr val="bg1">
                    <a:lumMod val="95000"/>
                  </a:schemeClr>
                </a:solidFill>
              </a:rPr>
              <a:t>》</a:t>
            </a:r>
            <a:endParaRPr lang="zh-CN" altLang="en-US" b="1" dirty="0">
              <a:solidFill>
                <a:schemeClr val="bg1">
                  <a:lumMod val="95000"/>
                </a:schemeClr>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lide(fromLeft)">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utoUpdateAnimBg="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26"/>
          <p:cNvSpPr txBox="1">
            <a:spLocks noChangeArrowheads="1"/>
          </p:cNvSpPr>
          <p:nvPr/>
        </p:nvSpPr>
        <p:spPr bwMode="auto">
          <a:xfrm>
            <a:off x="6019800" y="240268"/>
            <a:ext cx="2895600" cy="369332"/>
          </a:xfrm>
          <a:prstGeom prst="rect">
            <a:avLst/>
          </a:prstGeom>
          <a:noFill/>
          <a:ln w="9525">
            <a:noFill/>
            <a:miter lim="800000"/>
            <a:headEnd/>
            <a:tailEnd/>
          </a:ln>
        </p:spPr>
        <p:txBody>
          <a:bodyPr wrap="square">
            <a:spAutoFit/>
          </a:bodyPr>
          <a:lstStyle/>
          <a:p>
            <a:r>
              <a:rPr lang="en-US" altLang="zh-CN" b="1" dirty="0" smtClean="0">
                <a:solidFill>
                  <a:schemeClr val="bg1">
                    <a:lumMod val="95000"/>
                  </a:schemeClr>
                </a:solidFill>
              </a:rPr>
              <a:t>《</a:t>
            </a:r>
            <a:r>
              <a:rPr lang="zh-CN" altLang="en-US" b="1" dirty="0" smtClean="0">
                <a:solidFill>
                  <a:schemeClr val="bg1">
                    <a:lumMod val="95000"/>
                  </a:schemeClr>
                </a:solidFill>
              </a:rPr>
              <a:t>通信系统设计与应用</a:t>
            </a:r>
            <a:r>
              <a:rPr lang="en-US" altLang="zh-CN" b="1" dirty="0" smtClean="0">
                <a:solidFill>
                  <a:schemeClr val="bg1">
                    <a:lumMod val="95000"/>
                  </a:schemeClr>
                </a:solidFill>
              </a:rPr>
              <a:t>》</a:t>
            </a:r>
            <a:endParaRPr lang="zh-CN" altLang="en-US" b="1" dirty="0">
              <a:solidFill>
                <a:schemeClr val="bg1">
                  <a:lumMod val="95000"/>
                </a:schemeClr>
              </a:solidFill>
            </a:endParaRPr>
          </a:p>
        </p:txBody>
      </p:sp>
      <p:sp>
        <p:nvSpPr>
          <p:cNvPr id="4" name="Rectangle 3"/>
          <p:cNvSpPr>
            <a:spLocks noChangeArrowheads="1"/>
          </p:cNvSpPr>
          <p:nvPr/>
        </p:nvSpPr>
        <p:spPr bwMode="auto">
          <a:xfrm>
            <a:off x="381000" y="914400"/>
            <a:ext cx="4572000" cy="579438"/>
          </a:xfrm>
          <a:prstGeom prst="rect">
            <a:avLst/>
          </a:prstGeom>
          <a:noFill/>
          <a:ln w="9525">
            <a:noFill/>
            <a:miter lim="800000"/>
            <a:headEnd/>
            <a:tailEnd/>
          </a:ln>
        </p:spPr>
        <p:txBody>
          <a:bodyPr>
            <a:spAutoFit/>
          </a:bodyPr>
          <a:lstStyle/>
          <a:p>
            <a:pPr>
              <a:spcBef>
                <a:spcPct val="20000"/>
              </a:spcBef>
              <a:buClr>
                <a:schemeClr val="accent2"/>
              </a:buClr>
              <a:buSzPct val="75000"/>
              <a:buFont typeface="Monotype Sorts" pitchFamily="2" charset="2"/>
              <a:buNone/>
            </a:pPr>
            <a:r>
              <a:rPr kumimoji="0" lang="zh-CN" altLang="en-US" sz="3200" b="1" dirty="0" smtClean="0">
                <a:latin typeface="Times New Roman" pitchFamily="18" charset="0"/>
                <a:ea typeface="黑体" pitchFamily="2" charset="-122"/>
              </a:rPr>
              <a:t>误码</a:t>
            </a:r>
            <a:r>
              <a:rPr kumimoji="0" lang="zh-CN" altLang="en-US" sz="3200" b="1" dirty="0">
                <a:latin typeface="Times New Roman" pitchFamily="18" charset="0"/>
                <a:ea typeface="黑体" pitchFamily="2" charset="-122"/>
              </a:rPr>
              <a:t>类型</a:t>
            </a:r>
          </a:p>
        </p:txBody>
      </p:sp>
      <p:sp>
        <p:nvSpPr>
          <p:cNvPr id="5" name="Text Box 4"/>
          <p:cNvSpPr txBox="1">
            <a:spLocks noChangeArrowheads="1"/>
          </p:cNvSpPr>
          <p:nvPr/>
        </p:nvSpPr>
        <p:spPr bwMode="auto">
          <a:xfrm>
            <a:off x="609600" y="1646238"/>
            <a:ext cx="2819400" cy="519112"/>
          </a:xfrm>
          <a:prstGeom prst="rect">
            <a:avLst/>
          </a:prstGeom>
          <a:noFill/>
          <a:ln w="12700" cap="sq">
            <a:noFill/>
            <a:miter lim="800000"/>
            <a:headEnd type="none" w="sm" len="sm"/>
            <a:tailEnd type="none" w="sm" len="sm"/>
          </a:ln>
        </p:spPr>
        <p:txBody>
          <a:bodyPr>
            <a:spAutoFit/>
          </a:bodyPr>
          <a:lstStyle/>
          <a:p>
            <a:pPr>
              <a:spcBef>
                <a:spcPct val="50000"/>
              </a:spcBef>
              <a:buClr>
                <a:schemeClr val="bg2"/>
              </a:buClr>
              <a:buFont typeface="Wingdings" pitchFamily="2" charset="2"/>
              <a:buChar char="v"/>
            </a:pPr>
            <a:r>
              <a:rPr lang="en-US" altLang="zh-CN" sz="2800" dirty="0">
                <a:solidFill>
                  <a:srgbClr val="FF0000"/>
                </a:solidFill>
                <a:latin typeface="Times New Roman" pitchFamily="18" charset="0"/>
                <a:ea typeface="黑体" pitchFamily="2" charset="-122"/>
              </a:rPr>
              <a:t> </a:t>
            </a:r>
            <a:r>
              <a:rPr lang="zh-CN" altLang="en-US" sz="2800" dirty="0">
                <a:solidFill>
                  <a:srgbClr val="FF0000"/>
                </a:solidFill>
                <a:latin typeface="Times New Roman" pitchFamily="18" charset="0"/>
                <a:ea typeface="黑体" pitchFamily="2" charset="-122"/>
              </a:rPr>
              <a:t>随机误码</a:t>
            </a:r>
          </a:p>
        </p:txBody>
      </p:sp>
      <p:sp>
        <p:nvSpPr>
          <p:cNvPr id="6" name="Text Box 5"/>
          <p:cNvSpPr txBox="1">
            <a:spLocks noChangeArrowheads="1"/>
          </p:cNvSpPr>
          <p:nvPr/>
        </p:nvSpPr>
        <p:spPr bwMode="auto">
          <a:xfrm>
            <a:off x="685800" y="3651250"/>
            <a:ext cx="3124200" cy="519113"/>
          </a:xfrm>
          <a:prstGeom prst="rect">
            <a:avLst/>
          </a:prstGeom>
          <a:noFill/>
          <a:ln w="12700" cap="sq">
            <a:noFill/>
            <a:miter lim="800000"/>
            <a:headEnd type="none" w="sm" len="sm"/>
            <a:tailEnd type="none" w="sm" len="sm"/>
          </a:ln>
        </p:spPr>
        <p:txBody>
          <a:bodyPr>
            <a:spAutoFit/>
          </a:bodyPr>
          <a:lstStyle/>
          <a:p>
            <a:pPr>
              <a:spcBef>
                <a:spcPct val="50000"/>
              </a:spcBef>
              <a:buClr>
                <a:schemeClr val="bg2"/>
              </a:buClr>
              <a:buFont typeface="Wingdings" pitchFamily="2" charset="2"/>
              <a:buChar char="v"/>
            </a:pPr>
            <a:r>
              <a:rPr lang="en-US" altLang="zh-CN" sz="2800" dirty="0">
                <a:solidFill>
                  <a:srgbClr val="FF0000"/>
                </a:solidFill>
                <a:latin typeface="Times New Roman" pitchFamily="18" charset="0"/>
                <a:ea typeface="黑体" pitchFamily="2" charset="-122"/>
              </a:rPr>
              <a:t> </a:t>
            </a:r>
            <a:r>
              <a:rPr lang="zh-CN" altLang="en-US" sz="2800" dirty="0">
                <a:solidFill>
                  <a:srgbClr val="FF0000"/>
                </a:solidFill>
                <a:latin typeface="Times New Roman" pitchFamily="18" charset="0"/>
                <a:ea typeface="黑体" pitchFamily="2" charset="-122"/>
              </a:rPr>
              <a:t>突发误码</a:t>
            </a:r>
          </a:p>
        </p:txBody>
      </p:sp>
      <p:sp>
        <p:nvSpPr>
          <p:cNvPr id="7" name="Text Box 7"/>
          <p:cNvSpPr txBox="1">
            <a:spLocks noChangeArrowheads="1"/>
          </p:cNvSpPr>
          <p:nvPr/>
        </p:nvSpPr>
        <p:spPr bwMode="auto">
          <a:xfrm>
            <a:off x="1143000" y="2247900"/>
            <a:ext cx="7239000" cy="1333500"/>
          </a:xfrm>
          <a:prstGeom prst="rect">
            <a:avLst/>
          </a:prstGeom>
          <a:noFill/>
          <a:ln w="12700" cap="sq">
            <a:noFill/>
            <a:miter lim="800000"/>
            <a:headEnd type="none" w="sm" len="sm"/>
            <a:tailEnd type="none" w="sm" len="sm"/>
          </a:ln>
        </p:spPr>
        <p:txBody>
          <a:bodyPr>
            <a:spAutoFit/>
          </a:bodyPr>
          <a:lstStyle/>
          <a:p>
            <a:pPr>
              <a:spcAft>
                <a:spcPct val="20000"/>
              </a:spcAft>
              <a:buFontTx/>
              <a:buChar char="•"/>
            </a:pPr>
            <a:r>
              <a:rPr lang="zh-CN" altLang="en-US" sz="2400" dirty="0">
                <a:solidFill>
                  <a:srgbClr val="000099"/>
                </a:solidFill>
                <a:latin typeface="Times New Roman" pitchFamily="18" charset="0"/>
                <a:ea typeface="黑体" pitchFamily="2" charset="-122"/>
              </a:rPr>
              <a:t>错码出现是随机的、错码之间统计独立。</a:t>
            </a:r>
          </a:p>
          <a:p>
            <a:pPr>
              <a:spcAft>
                <a:spcPct val="20000"/>
              </a:spcAft>
              <a:buFontTx/>
              <a:buChar char="•"/>
            </a:pPr>
            <a:r>
              <a:rPr lang="zh-CN" altLang="en-US" sz="2400" dirty="0">
                <a:solidFill>
                  <a:srgbClr val="000099"/>
                </a:solidFill>
                <a:latin typeface="Times New Roman" pitchFamily="18" charset="0"/>
                <a:ea typeface="黑体" pitchFamily="2" charset="-122"/>
              </a:rPr>
              <a:t>由随机噪声引起</a:t>
            </a:r>
          </a:p>
          <a:p>
            <a:pPr>
              <a:spcAft>
                <a:spcPct val="20000"/>
              </a:spcAft>
              <a:buFontTx/>
              <a:buChar char="•"/>
            </a:pPr>
            <a:r>
              <a:rPr lang="zh-CN" altLang="en-US" sz="2400" dirty="0">
                <a:solidFill>
                  <a:srgbClr val="000099"/>
                </a:solidFill>
                <a:latin typeface="Times New Roman" pitchFamily="18" charset="0"/>
                <a:ea typeface="黑体" pitchFamily="2" charset="-122"/>
              </a:rPr>
              <a:t>存在随机误码的信道称为随机信道／无记忆信道</a:t>
            </a:r>
          </a:p>
        </p:txBody>
      </p:sp>
      <p:sp>
        <p:nvSpPr>
          <p:cNvPr id="8" name="Text Box 8"/>
          <p:cNvSpPr txBox="1">
            <a:spLocks noChangeArrowheads="1"/>
          </p:cNvSpPr>
          <p:nvPr/>
        </p:nvSpPr>
        <p:spPr bwMode="auto">
          <a:xfrm>
            <a:off x="914400" y="4184650"/>
            <a:ext cx="7696200" cy="2086725"/>
          </a:xfrm>
          <a:prstGeom prst="rect">
            <a:avLst/>
          </a:prstGeom>
          <a:noFill/>
          <a:ln w="12700" cap="sq">
            <a:noFill/>
            <a:miter lim="800000"/>
            <a:headEnd type="none" w="sm" len="sm"/>
            <a:tailEnd type="none" w="sm" len="sm"/>
          </a:ln>
        </p:spPr>
        <p:txBody>
          <a:bodyPr>
            <a:spAutoFit/>
          </a:bodyPr>
          <a:lstStyle/>
          <a:p>
            <a:pPr marL="190500" lvl="1">
              <a:spcAft>
                <a:spcPct val="20000"/>
              </a:spcAft>
              <a:buFontTx/>
              <a:buChar char="•"/>
            </a:pPr>
            <a:r>
              <a:rPr lang="zh-CN" altLang="en-US" sz="2400" dirty="0">
                <a:solidFill>
                  <a:srgbClr val="000099"/>
                </a:solidFill>
                <a:latin typeface="Times New Roman" pitchFamily="18" charset="0"/>
                <a:ea typeface="黑体" pitchFamily="2" charset="-122"/>
              </a:rPr>
              <a:t>差错在短时间成串出现，而在其间又存在较长的无差错区间，且差错之间相关</a:t>
            </a:r>
          </a:p>
          <a:p>
            <a:pPr marL="190500" lvl="1">
              <a:spcAft>
                <a:spcPct val="20000"/>
              </a:spcAft>
              <a:buFontTx/>
              <a:buChar char="•"/>
            </a:pPr>
            <a:r>
              <a:rPr lang="zh-CN" altLang="en-US" sz="2400" dirty="0">
                <a:solidFill>
                  <a:srgbClr val="000099"/>
                </a:solidFill>
                <a:latin typeface="Times New Roman" pitchFamily="18" charset="0"/>
                <a:ea typeface="黑体" pitchFamily="2" charset="-122"/>
              </a:rPr>
              <a:t>例如：脉冲噪声，存储系统中磁带的缺陷或读写头接触不良</a:t>
            </a:r>
            <a:r>
              <a:rPr lang="zh-CN" altLang="en-US" sz="2400" dirty="0" smtClean="0">
                <a:solidFill>
                  <a:srgbClr val="000099"/>
                </a:solidFill>
                <a:latin typeface="Times New Roman" pitchFamily="18" charset="0"/>
                <a:ea typeface="黑体" pitchFamily="2" charset="-122"/>
              </a:rPr>
              <a:t>引起</a:t>
            </a:r>
            <a:endParaRPr lang="zh-CN" altLang="en-US" sz="2400" dirty="0">
              <a:solidFill>
                <a:srgbClr val="000099"/>
              </a:solidFill>
              <a:latin typeface="Times New Roman" pitchFamily="18" charset="0"/>
              <a:ea typeface="黑体" pitchFamily="2" charset="-122"/>
            </a:endParaRPr>
          </a:p>
          <a:p>
            <a:pPr marL="190500" lvl="1">
              <a:spcAft>
                <a:spcPct val="20000"/>
              </a:spcAft>
              <a:buFontTx/>
              <a:buChar char="•"/>
            </a:pPr>
            <a:r>
              <a:rPr lang="zh-CN" altLang="en-US" sz="2400" dirty="0">
                <a:solidFill>
                  <a:srgbClr val="000099"/>
                </a:solidFill>
                <a:latin typeface="Times New Roman" pitchFamily="18" charset="0"/>
                <a:ea typeface="黑体" pitchFamily="2" charset="-122"/>
              </a:rPr>
              <a:t>存在这种差错的信道称为突发信道／有记忆信道</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lide(fromLeft)">
                                      <p:cBhvr>
                                        <p:cTn id="7" dur="500"/>
                                        <p:tgtEl>
                                          <p:spTgt spid="3"/>
                                        </p:tgtEl>
                                      </p:cBhvr>
                                    </p:animEffect>
                                  </p:childTnLst>
                                </p:cTn>
                              </p:par>
                            </p:childTnLst>
                          </p:cTn>
                        </p:par>
                        <p:par>
                          <p:cTn id="8" fill="hold">
                            <p:stCondLst>
                              <p:cond delay="500"/>
                            </p:stCondLst>
                            <p:childTnLst>
                              <p:par>
                                <p:cTn id="9" presetID="26"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down)">
                                      <p:cBhvr>
                                        <p:cTn id="11" dur="580">
                                          <p:stCondLst>
                                            <p:cond delay="0"/>
                                          </p:stCondLst>
                                        </p:cTn>
                                        <p:tgtEl>
                                          <p:spTgt spid="4"/>
                                        </p:tgtEl>
                                      </p:cBhvr>
                                    </p:animEffect>
                                    <p:anim calcmode="lin" valueType="num">
                                      <p:cBhvr>
                                        <p:cTn id="12"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13"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14"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15"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16"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17" dur="26">
                                          <p:stCondLst>
                                            <p:cond delay="650"/>
                                          </p:stCondLst>
                                        </p:cTn>
                                        <p:tgtEl>
                                          <p:spTgt spid="4"/>
                                        </p:tgtEl>
                                      </p:cBhvr>
                                      <p:to x="100000" y="60000"/>
                                    </p:animScale>
                                    <p:animScale>
                                      <p:cBhvr>
                                        <p:cTn id="18" dur="166" decel="50000">
                                          <p:stCondLst>
                                            <p:cond delay="676"/>
                                          </p:stCondLst>
                                        </p:cTn>
                                        <p:tgtEl>
                                          <p:spTgt spid="4"/>
                                        </p:tgtEl>
                                      </p:cBhvr>
                                      <p:to x="100000" y="100000"/>
                                    </p:animScale>
                                    <p:animScale>
                                      <p:cBhvr>
                                        <p:cTn id="19" dur="26">
                                          <p:stCondLst>
                                            <p:cond delay="1312"/>
                                          </p:stCondLst>
                                        </p:cTn>
                                        <p:tgtEl>
                                          <p:spTgt spid="4"/>
                                        </p:tgtEl>
                                      </p:cBhvr>
                                      <p:to x="100000" y="80000"/>
                                    </p:animScale>
                                    <p:animScale>
                                      <p:cBhvr>
                                        <p:cTn id="20" dur="166" decel="50000">
                                          <p:stCondLst>
                                            <p:cond delay="1338"/>
                                          </p:stCondLst>
                                        </p:cTn>
                                        <p:tgtEl>
                                          <p:spTgt spid="4"/>
                                        </p:tgtEl>
                                      </p:cBhvr>
                                      <p:to x="100000" y="100000"/>
                                    </p:animScale>
                                    <p:animScale>
                                      <p:cBhvr>
                                        <p:cTn id="21" dur="26">
                                          <p:stCondLst>
                                            <p:cond delay="1642"/>
                                          </p:stCondLst>
                                        </p:cTn>
                                        <p:tgtEl>
                                          <p:spTgt spid="4"/>
                                        </p:tgtEl>
                                      </p:cBhvr>
                                      <p:to x="100000" y="90000"/>
                                    </p:animScale>
                                    <p:animScale>
                                      <p:cBhvr>
                                        <p:cTn id="22" dur="166" decel="50000">
                                          <p:stCondLst>
                                            <p:cond delay="1668"/>
                                          </p:stCondLst>
                                        </p:cTn>
                                        <p:tgtEl>
                                          <p:spTgt spid="4"/>
                                        </p:tgtEl>
                                      </p:cBhvr>
                                      <p:to x="100000" y="100000"/>
                                    </p:animScale>
                                    <p:animScale>
                                      <p:cBhvr>
                                        <p:cTn id="23" dur="26">
                                          <p:stCondLst>
                                            <p:cond delay="1808"/>
                                          </p:stCondLst>
                                        </p:cTn>
                                        <p:tgtEl>
                                          <p:spTgt spid="4"/>
                                        </p:tgtEl>
                                      </p:cBhvr>
                                      <p:to x="100000" y="95000"/>
                                    </p:animScale>
                                    <p:animScale>
                                      <p:cBhvr>
                                        <p:cTn id="24" dur="166" decel="50000">
                                          <p:stCondLst>
                                            <p:cond delay="1834"/>
                                          </p:stCondLst>
                                        </p:cTn>
                                        <p:tgtEl>
                                          <p:spTgt spid="4"/>
                                        </p:tgtEl>
                                      </p:cBhvr>
                                      <p:to x="100000" y="100000"/>
                                    </p:animScale>
                                  </p:childTnLst>
                                </p:cTn>
                              </p:par>
                            </p:childTnLst>
                          </p:cTn>
                        </p:par>
                        <p:par>
                          <p:cTn id="25" fill="hold">
                            <p:stCondLst>
                              <p:cond delay="2500"/>
                            </p:stCondLst>
                            <p:childTnLst>
                              <p:par>
                                <p:cTn id="26" presetID="26" presetClass="entr" presetSubtype="0" fill="hold" grpId="0" nodeType="after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wipe(down)">
                                      <p:cBhvr>
                                        <p:cTn id="28" dur="580">
                                          <p:stCondLst>
                                            <p:cond delay="0"/>
                                          </p:stCondLst>
                                        </p:cTn>
                                        <p:tgtEl>
                                          <p:spTgt spid="5"/>
                                        </p:tgtEl>
                                      </p:cBhvr>
                                    </p:animEffect>
                                    <p:anim calcmode="lin" valueType="num">
                                      <p:cBhvr>
                                        <p:cTn id="29"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30"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31"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32"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33"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34" dur="26">
                                          <p:stCondLst>
                                            <p:cond delay="650"/>
                                          </p:stCondLst>
                                        </p:cTn>
                                        <p:tgtEl>
                                          <p:spTgt spid="5"/>
                                        </p:tgtEl>
                                      </p:cBhvr>
                                      <p:to x="100000" y="60000"/>
                                    </p:animScale>
                                    <p:animScale>
                                      <p:cBhvr>
                                        <p:cTn id="35" dur="166" decel="50000">
                                          <p:stCondLst>
                                            <p:cond delay="676"/>
                                          </p:stCondLst>
                                        </p:cTn>
                                        <p:tgtEl>
                                          <p:spTgt spid="5"/>
                                        </p:tgtEl>
                                      </p:cBhvr>
                                      <p:to x="100000" y="100000"/>
                                    </p:animScale>
                                    <p:animScale>
                                      <p:cBhvr>
                                        <p:cTn id="36" dur="26">
                                          <p:stCondLst>
                                            <p:cond delay="1312"/>
                                          </p:stCondLst>
                                        </p:cTn>
                                        <p:tgtEl>
                                          <p:spTgt spid="5"/>
                                        </p:tgtEl>
                                      </p:cBhvr>
                                      <p:to x="100000" y="80000"/>
                                    </p:animScale>
                                    <p:animScale>
                                      <p:cBhvr>
                                        <p:cTn id="37" dur="166" decel="50000">
                                          <p:stCondLst>
                                            <p:cond delay="1338"/>
                                          </p:stCondLst>
                                        </p:cTn>
                                        <p:tgtEl>
                                          <p:spTgt spid="5"/>
                                        </p:tgtEl>
                                      </p:cBhvr>
                                      <p:to x="100000" y="100000"/>
                                    </p:animScale>
                                    <p:animScale>
                                      <p:cBhvr>
                                        <p:cTn id="38" dur="26">
                                          <p:stCondLst>
                                            <p:cond delay="1642"/>
                                          </p:stCondLst>
                                        </p:cTn>
                                        <p:tgtEl>
                                          <p:spTgt spid="5"/>
                                        </p:tgtEl>
                                      </p:cBhvr>
                                      <p:to x="100000" y="90000"/>
                                    </p:animScale>
                                    <p:animScale>
                                      <p:cBhvr>
                                        <p:cTn id="39" dur="166" decel="50000">
                                          <p:stCondLst>
                                            <p:cond delay="1668"/>
                                          </p:stCondLst>
                                        </p:cTn>
                                        <p:tgtEl>
                                          <p:spTgt spid="5"/>
                                        </p:tgtEl>
                                      </p:cBhvr>
                                      <p:to x="100000" y="100000"/>
                                    </p:animScale>
                                    <p:animScale>
                                      <p:cBhvr>
                                        <p:cTn id="40" dur="26">
                                          <p:stCondLst>
                                            <p:cond delay="1808"/>
                                          </p:stCondLst>
                                        </p:cTn>
                                        <p:tgtEl>
                                          <p:spTgt spid="5"/>
                                        </p:tgtEl>
                                      </p:cBhvr>
                                      <p:to x="100000" y="95000"/>
                                    </p:animScale>
                                    <p:animScale>
                                      <p:cBhvr>
                                        <p:cTn id="41" dur="166" decel="50000">
                                          <p:stCondLst>
                                            <p:cond delay="1834"/>
                                          </p:stCondLst>
                                        </p:cTn>
                                        <p:tgtEl>
                                          <p:spTgt spid="5"/>
                                        </p:tgtEl>
                                      </p:cBhvr>
                                      <p:to x="100000" y="100000"/>
                                    </p:animScale>
                                  </p:childTnLst>
                                </p:cTn>
                              </p:par>
                            </p:childTnLst>
                          </p:cTn>
                        </p:par>
                        <p:par>
                          <p:cTn id="42" fill="hold">
                            <p:stCondLst>
                              <p:cond delay="4500"/>
                            </p:stCondLst>
                            <p:childTnLst>
                              <p:par>
                                <p:cTn id="43" presetID="26" presetClass="entr" presetSubtype="0" fill="hold" grpId="0" nodeType="afterEffect">
                                  <p:stCondLst>
                                    <p:cond delay="0"/>
                                  </p:stCondLst>
                                  <p:childTnLst>
                                    <p:set>
                                      <p:cBhvr>
                                        <p:cTn id="44" dur="1" fill="hold">
                                          <p:stCondLst>
                                            <p:cond delay="0"/>
                                          </p:stCondLst>
                                        </p:cTn>
                                        <p:tgtEl>
                                          <p:spTgt spid="7"/>
                                        </p:tgtEl>
                                        <p:attrNameLst>
                                          <p:attrName>style.visibility</p:attrName>
                                        </p:attrNameLst>
                                      </p:cBhvr>
                                      <p:to>
                                        <p:strVal val="visible"/>
                                      </p:to>
                                    </p:set>
                                    <p:animEffect transition="in" filter="wipe(down)">
                                      <p:cBhvr>
                                        <p:cTn id="45" dur="580">
                                          <p:stCondLst>
                                            <p:cond delay="0"/>
                                          </p:stCondLst>
                                        </p:cTn>
                                        <p:tgtEl>
                                          <p:spTgt spid="7"/>
                                        </p:tgtEl>
                                      </p:cBhvr>
                                    </p:animEffect>
                                    <p:anim calcmode="lin" valueType="num">
                                      <p:cBhvr>
                                        <p:cTn id="46" dur="1822"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47" dur="664"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48" dur="664" tmFilter="0, 0; 0.125,0.2665; 0.25,0.4; 0.375,0.465; 0.5,0.5;  0.625,0.535; 0.75,0.6; 0.875,0.7335; 1,1">
                                          <p:stCondLst>
                                            <p:cond delay="664"/>
                                          </p:stCondLst>
                                        </p:cTn>
                                        <p:tgtEl>
                                          <p:spTgt spid="7"/>
                                        </p:tgtEl>
                                        <p:attrNameLst>
                                          <p:attrName>ppt_y</p:attrName>
                                        </p:attrNameLst>
                                      </p:cBhvr>
                                      <p:tavLst>
                                        <p:tav tm="0" fmla="#ppt_y-sin(pi*$)/9">
                                          <p:val>
                                            <p:fltVal val="0"/>
                                          </p:val>
                                        </p:tav>
                                        <p:tav tm="100000">
                                          <p:val>
                                            <p:fltVal val="1"/>
                                          </p:val>
                                        </p:tav>
                                      </p:tavLst>
                                    </p:anim>
                                    <p:anim calcmode="lin" valueType="num">
                                      <p:cBhvr>
                                        <p:cTn id="49" dur="332" tmFilter="0, 0; 0.125,0.2665; 0.25,0.4; 0.375,0.465; 0.5,0.5;  0.625,0.535; 0.75,0.6; 0.875,0.7335; 1,1">
                                          <p:stCondLst>
                                            <p:cond delay="1324"/>
                                          </p:stCondLst>
                                        </p:cTn>
                                        <p:tgtEl>
                                          <p:spTgt spid="7"/>
                                        </p:tgtEl>
                                        <p:attrNameLst>
                                          <p:attrName>ppt_y</p:attrName>
                                        </p:attrNameLst>
                                      </p:cBhvr>
                                      <p:tavLst>
                                        <p:tav tm="0" fmla="#ppt_y-sin(pi*$)/27">
                                          <p:val>
                                            <p:fltVal val="0"/>
                                          </p:val>
                                        </p:tav>
                                        <p:tav tm="100000">
                                          <p:val>
                                            <p:fltVal val="1"/>
                                          </p:val>
                                        </p:tav>
                                      </p:tavLst>
                                    </p:anim>
                                    <p:anim calcmode="lin" valueType="num">
                                      <p:cBhvr>
                                        <p:cTn id="50" dur="164" tmFilter="0, 0; 0.125,0.2665; 0.25,0.4; 0.375,0.465; 0.5,0.5;  0.625,0.535; 0.75,0.6; 0.875,0.7335; 1,1">
                                          <p:stCondLst>
                                            <p:cond delay="1656"/>
                                          </p:stCondLst>
                                        </p:cTn>
                                        <p:tgtEl>
                                          <p:spTgt spid="7"/>
                                        </p:tgtEl>
                                        <p:attrNameLst>
                                          <p:attrName>ppt_y</p:attrName>
                                        </p:attrNameLst>
                                      </p:cBhvr>
                                      <p:tavLst>
                                        <p:tav tm="0" fmla="#ppt_y-sin(pi*$)/81">
                                          <p:val>
                                            <p:fltVal val="0"/>
                                          </p:val>
                                        </p:tav>
                                        <p:tav tm="100000">
                                          <p:val>
                                            <p:fltVal val="1"/>
                                          </p:val>
                                        </p:tav>
                                      </p:tavLst>
                                    </p:anim>
                                    <p:animScale>
                                      <p:cBhvr>
                                        <p:cTn id="51" dur="26">
                                          <p:stCondLst>
                                            <p:cond delay="650"/>
                                          </p:stCondLst>
                                        </p:cTn>
                                        <p:tgtEl>
                                          <p:spTgt spid="7"/>
                                        </p:tgtEl>
                                      </p:cBhvr>
                                      <p:to x="100000" y="60000"/>
                                    </p:animScale>
                                    <p:animScale>
                                      <p:cBhvr>
                                        <p:cTn id="52" dur="166" decel="50000">
                                          <p:stCondLst>
                                            <p:cond delay="676"/>
                                          </p:stCondLst>
                                        </p:cTn>
                                        <p:tgtEl>
                                          <p:spTgt spid="7"/>
                                        </p:tgtEl>
                                      </p:cBhvr>
                                      <p:to x="100000" y="100000"/>
                                    </p:animScale>
                                    <p:animScale>
                                      <p:cBhvr>
                                        <p:cTn id="53" dur="26">
                                          <p:stCondLst>
                                            <p:cond delay="1312"/>
                                          </p:stCondLst>
                                        </p:cTn>
                                        <p:tgtEl>
                                          <p:spTgt spid="7"/>
                                        </p:tgtEl>
                                      </p:cBhvr>
                                      <p:to x="100000" y="80000"/>
                                    </p:animScale>
                                    <p:animScale>
                                      <p:cBhvr>
                                        <p:cTn id="54" dur="166" decel="50000">
                                          <p:stCondLst>
                                            <p:cond delay="1338"/>
                                          </p:stCondLst>
                                        </p:cTn>
                                        <p:tgtEl>
                                          <p:spTgt spid="7"/>
                                        </p:tgtEl>
                                      </p:cBhvr>
                                      <p:to x="100000" y="100000"/>
                                    </p:animScale>
                                    <p:animScale>
                                      <p:cBhvr>
                                        <p:cTn id="55" dur="26">
                                          <p:stCondLst>
                                            <p:cond delay="1642"/>
                                          </p:stCondLst>
                                        </p:cTn>
                                        <p:tgtEl>
                                          <p:spTgt spid="7"/>
                                        </p:tgtEl>
                                      </p:cBhvr>
                                      <p:to x="100000" y="90000"/>
                                    </p:animScale>
                                    <p:animScale>
                                      <p:cBhvr>
                                        <p:cTn id="56" dur="166" decel="50000">
                                          <p:stCondLst>
                                            <p:cond delay="1668"/>
                                          </p:stCondLst>
                                        </p:cTn>
                                        <p:tgtEl>
                                          <p:spTgt spid="7"/>
                                        </p:tgtEl>
                                      </p:cBhvr>
                                      <p:to x="100000" y="100000"/>
                                    </p:animScale>
                                    <p:animScale>
                                      <p:cBhvr>
                                        <p:cTn id="57" dur="26">
                                          <p:stCondLst>
                                            <p:cond delay="1808"/>
                                          </p:stCondLst>
                                        </p:cTn>
                                        <p:tgtEl>
                                          <p:spTgt spid="7"/>
                                        </p:tgtEl>
                                      </p:cBhvr>
                                      <p:to x="100000" y="95000"/>
                                    </p:animScale>
                                    <p:animScale>
                                      <p:cBhvr>
                                        <p:cTn id="58" dur="166" decel="50000">
                                          <p:stCondLst>
                                            <p:cond delay="1834"/>
                                          </p:stCondLst>
                                        </p:cTn>
                                        <p:tgtEl>
                                          <p:spTgt spid="7"/>
                                        </p:tgtEl>
                                      </p:cBhvr>
                                      <p:to x="100000" y="100000"/>
                                    </p:animScale>
                                  </p:childTnLst>
                                </p:cTn>
                              </p:par>
                            </p:childTnLst>
                          </p:cTn>
                        </p:par>
                        <p:par>
                          <p:cTn id="59" fill="hold">
                            <p:stCondLst>
                              <p:cond delay="6500"/>
                            </p:stCondLst>
                            <p:childTnLst>
                              <p:par>
                                <p:cTn id="60" presetID="26" presetClass="entr" presetSubtype="0" fill="hold" grpId="0" nodeType="afterEffect">
                                  <p:stCondLst>
                                    <p:cond delay="0"/>
                                  </p:stCondLst>
                                  <p:childTnLst>
                                    <p:set>
                                      <p:cBhvr>
                                        <p:cTn id="61" dur="1" fill="hold">
                                          <p:stCondLst>
                                            <p:cond delay="0"/>
                                          </p:stCondLst>
                                        </p:cTn>
                                        <p:tgtEl>
                                          <p:spTgt spid="6"/>
                                        </p:tgtEl>
                                        <p:attrNameLst>
                                          <p:attrName>style.visibility</p:attrName>
                                        </p:attrNameLst>
                                      </p:cBhvr>
                                      <p:to>
                                        <p:strVal val="visible"/>
                                      </p:to>
                                    </p:set>
                                    <p:animEffect transition="in" filter="wipe(down)">
                                      <p:cBhvr>
                                        <p:cTn id="62" dur="580">
                                          <p:stCondLst>
                                            <p:cond delay="0"/>
                                          </p:stCondLst>
                                        </p:cTn>
                                        <p:tgtEl>
                                          <p:spTgt spid="6"/>
                                        </p:tgtEl>
                                      </p:cBhvr>
                                    </p:animEffect>
                                    <p:anim calcmode="lin" valueType="num">
                                      <p:cBhvr>
                                        <p:cTn id="63" dur="1822"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64" dur="664"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65" dur="664" tmFilter="0, 0; 0.125,0.2665; 0.25,0.4; 0.375,0.465; 0.5,0.5;  0.625,0.535; 0.75,0.6; 0.875,0.7335; 1,1">
                                          <p:stCondLst>
                                            <p:cond delay="664"/>
                                          </p:stCondLst>
                                        </p:cTn>
                                        <p:tgtEl>
                                          <p:spTgt spid="6"/>
                                        </p:tgtEl>
                                        <p:attrNameLst>
                                          <p:attrName>ppt_y</p:attrName>
                                        </p:attrNameLst>
                                      </p:cBhvr>
                                      <p:tavLst>
                                        <p:tav tm="0" fmla="#ppt_y-sin(pi*$)/9">
                                          <p:val>
                                            <p:fltVal val="0"/>
                                          </p:val>
                                        </p:tav>
                                        <p:tav tm="100000">
                                          <p:val>
                                            <p:fltVal val="1"/>
                                          </p:val>
                                        </p:tav>
                                      </p:tavLst>
                                    </p:anim>
                                    <p:anim calcmode="lin" valueType="num">
                                      <p:cBhvr>
                                        <p:cTn id="66" dur="332" tmFilter="0, 0; 0.125,0.2665; 0.25,0.4; 0.375,0.465; 0.5,0.5;  0.625,0.535; 0.75,0.6; 0.875,0.7335; 1,1">
                                          <p:stCondLst>
                                            <p:cond delay="1324"/>
                                          </p:stCondLst>
                                        </p:cTn>
                                        <p:tgtEl>
                                          <p:spTgt spid="6"/>
                                        </p:tgtEl>
                                        <p:attrNameLst>
                                          <p:attrName>ppt_y</p:attrName>
                                        </p:attrNameLst>
                                      </p:cBhvr>
                                      <p:tavLst>
                                        <p:tav tm="0" fmla="#ppt_y-sin(pi*$)/27">
                                          <p:val>
                                            <p:fltVal val="0"/>
                                          </p:val>
                                        </p:tav>
                                        <p:tav tm="100000">
                                          <p:val>
                                            <p:fltVal val="1"/>
                                          </p:val>
                                        </p:tav>
                                      </p:tavLst>
                                    </p:anim>
                                    <p:anim calcmode="lin" valueType="num">
                                      <p:cBhvr>
                                        <p:cTn id="67" dur="164" tmFilter="0, 0; 0.125,0.2665; 0.25,0.4; 0.375,0.465; 0.5,0.5;  0.625,0.535; 0.75,0.6; 0.875,0.7335; 1,1">
                                          <p:stCondLst>
                                            <p:cond delay="1656"/>
                                          </p:stCondLst>
                                        </p:cTn>
                                        <p:tgtEl>
                                          <p:spTgt spid="6"/>
                                        </p:tgtEl>
                                        <p:attrNameLst>
                                          <p:attrName>ppt_y</p:attrName>
                                        </p:attrNameLst>
                                      </p:cBhvr>
                                      <p:tavLst>
                                        <p:tav tm="0" fmla="#ppt_y-sin(pi*$)/81">
                                          <p:val>
                                            <p:fltVal val="0"/>
                                          </p:val>
                                        </p:tav>
                                        <p:tav tm="100000">
                                          <p:val>
                                            <p:fltVal val="1"/>
                                          </p:val>
                                        </p:tav>
                                      </p:tavLst>
                                    </p:anim>
                                    <p:animScale>
                                      <p:cBhvr>
                                        <p:cTn id="68" dur="26">
                                          <p:stCondLst>
                                            <p:cond delay="650"/>
                                          </p:stCondLst>
                                        </p:cTn>
                                        <p:tgtEl>
                                          <p:spTgt spid="6"/>
                                        </p:tgtEl>
                                      </p:cBhvr>
                                      <p:to x="100000" y="60000"/>
                                    </p:animScale>
                                    <p:animScale>
                                      <p:cBhvr>
                                        <p:cTn id="69" dur="166" decel="50000">
                                          <p:stCondLst>
                                            <p:cond delay="676"/>
                                          </p:stCondLst>
                                        </p:cTn>
                                        <p:tgtEl>
                                          <p:spTgt spid="6"/>
                                        </p:tgtEl>
                                      </p:cBhvr>
                                      <p:to x="100000" y="100000"/>
                                    </p:animScale>
                                    <p:animScale>
                                      <p:cBhvr>
                                        <p:cTn id="70" dur="26">
                                          <p:stCondLst>
                                            <p:cond delay="1312"/>
                                          </p:stCondLst>
                                        </p:cTn>
                                        <p:tgtEl>
                                          <p:spTgt spid="6"/>
                                        </p:tgtEl>
                                      </p:cBhvr>
                                      <p:to x="100000" y="80000"/>
                                    </p:animScale>
                                    <p:animScale>
                                      <p:cBhvr>
                                        <p:cTn id="71" dur="166" decel="50000">
                                          <p:stCondLst>
                                            <p:cond delay="1338"/>
                                          </p:stCondLst>
                                        </p:cTn>
                                        <p:tgtEl>
                                          <p:spTgt spid="6"/>
                                        </p:tgtEl>
                                      </p:cBhvr>
                                      <p:to x="100000" y="100000"/>
                                    </p:animScale>
                                    <p:animScale>
                                      <p:cBhvr>
                                        <p:cTn id="72" dur="26">
                                          <p:stCondLst>
                                            <p:cond delay="1642"/>
                                          </p:stCondLst>
                                        </p:cTn>
                                        <p:tgtEl>
                                          <p:spTgt spid="6"/>
                                        </p:tgtEl>
                                      </p:cBhvr>
                                      <p:to x="100000" y="90000"/>
                                    </p:animScale>
                                    <p:animScale>
                                      <p:cBhvr>
                                        <p:cTn id="73" dur="166" decel="50000">
                                          <p:stCondLst>
                                            <p:cond delay="1668"/>
                                          </p:stCondLst>
                                        </p:cTn>
                                        <p:tgtEl>
                                          <p:spTgt spid="6"/>
                                        </p:tgtEl>
                                      </p:cBhvr>
                                      <p:to x="100000" y="100000"/>
                                    </p:animScale>
                                    <p:animScale>
                                      <p:cBhvr>
                                        <p:cTn id="74" dur="26">
                                          <p:stCondLst>
                                            <p:cond delay="1808"/>
                                          </p:stCondLst>
                                        </p:cTn>
                                        <p:tgtEl>
                                          <p:spTgt spid="6"/>
                                        </p:tgtEl>
                                      </p:cBhvr>
                                      <p:to x="100000" y="95000"/>
                                    </p:animScale>
                                    <p:animScale>
                                      <p:cBhvr>
                                        <p:cTn id="75" dur="166" decel="50000">
                                          <p:stCondLst>
                                            <p:cond delay="1834"/>
                                          </p:stCondLst>
                                        </p:cTn>
                                        <p:tgtEl>
                                          <p:spTgt spid="6"/>
                                        </p:tgtEl>
                                      </p:cBhvr>
                                      <p:to x="100000" y="100000"/>
                                    </p:animScale>
                                  </p:childTnLst>
                                </p:cTn>
                              </p:par>
                            </p:childTnLst>
                          </p:cTn>
                        </p:par>
                        <p:par>
                          <p:cTn id="76" fill="hold">
                            <p:stCondLst>
                              <p:cond delay="8500"/>
                            </p:stCondLst>
                            <p:childTnLst>
                              <p:par>
                                <p:cTn id="77" presetID="26" presetClass="entr" presetSubtype="0" fill="hold" grpId="0" nodeType="afterEffect">
                                  <p:stCondLst>
                                    <p:cond delay="0"/>
                                  </p:stCondLst>
                                  <p:childTnLst>
                                    <p:set>
                                      <p:cBhvr>
                                        <p:cTn id="78" dur="1" fill="hold">
                                          <p:stCondLst>
                                            <p:cond delay="0"/>
                                          </p:stCondLst>
                                        </p:cTn>
                                        <p:tgtEl>
                                          <p:spTgt spid="8"/>
                                        </p:tgtEl>
                                        <p:attrNameLst>
                                          <p:attrName>style.visibility</p:attrName>
                                        </p:attrNameLst>
                                      </p:cBhvr>
                                      <p:to>
                                        <p:strVal val="visible"/>
                                      </p:to>
                                    </p:set>
                                    <p:animEffect transition="in" filter="wipe(down)">
                                      <p:cBhvr>
                                        <p:cTn id="79" dur="580">
                                          <p:stCondLst>
                                            <p:cond delay="0"/>
                                          </p:stCondLst>
                                        </p:cTn>
                                        <p:tgtEl>
                                          <p:spTgt spid="8"/>
                                        </p:tgtEl>
                                      </p:cBhvr>
                                    </p:animEffect>
                                    <p:anim calcmode="lin" valueType="num">
                                      <p:cBhvr>
                                        <p:cTn id="80"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81"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82"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83"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84"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85" dur="26">
                                          <p:stCondLst>
                                            <p:cond delay="650"/>
                                          </p:stCondLst>
                                        </p:cTn>
                                        <p:tgtEl>
                                          <p:spTgt spid="8"/>
                                        </p:tgtEl>
                                      </p:cBhvr>
                                      <p:to x="100000" y="60000"/>
                                    </p:animScale>
                                    <p:animScale>
                                      <p:cBhvr>
                                        <p:cTn id="86" dur="166" decel="50000">
                                          <p:stCondLst>
                                            <p:cond delay="676"/>
                                          </p:stCondLst>
                                        </p:cTn>
                                        <p:tgtEl>
                                          <p:spTgt spid="8"/>
                                        </p:tgtEl>
                                      </p:cBhvr>
                                      <p:to x="100000" y="100000"/>
                                    </p:animScale>
                                    <p:animScale>
                                      <p:cBhvr>
                                        <p:cTn id="87" dur="26">
                                          <p:stCondLst>
                                            <p:cond delay="1312"/>
                                          </p:stCondLst>
                                        </p:cTn>
                                        <p:tgtEl>
                                          <p:spTgt spid="8"/>
                                        </p:tgtEl>
                                      </p:cBhvr>
                                      <p:to x="100000" y="80000"/>
                                    </p:animScale>
                                    <p:animScale>
                                      <p:cBhvr>
                                        <p:cTn id="88" dur="166" decel="50000">
                                          <p:stCondLst>
                                            <p:cond delay="1338"/>
                                          </p:stCondLst>
                                        </p:cTn>
                                        <p:tgtEl>
                                          <p:spTgt spid="8"/>
                                        </p:tgtEl>
                                      </p:cBhvr>
                                      <p:to x="100000" y="100000"/>
                                    </p:animScale>
                                    <p:animScale>
                                      <p:cBhvr>
                                        <p:cTn id="89" dur="26">
                                          <p:stCondLst>
                                            <p:cond delay="1642"/>
                                          </p:stCondLst>
                                        </p:cTn>
                                        <p:tgtEl>
                                          <p:spTgt spid="8"/>
                                        </p:tgtEl>
                                      </p:cBhvr>
                                      <p:to x="100000" y="90000"/>
                                    </p:animScale>
                                    <p:animScale>
                                      <p:cBhvr>
                                        <p:cTn id="90" dur="166" decel="50000">
                                          <p:stCondLst>
                                            <p:cond delay="1668"/>
                                          </p:stCondLst>
                                        </p:cTn>
                                        <p:tgtEl>
                                          <p:spTgt spid="8"/>
                                        </p:tgtEl>
                                      </p:cBhvr>
                                      <p:to x="100000" y="100000"/>
                                    </p:animScale>
                                    <p:animScale>
                                      <p:cBhvr>
                                        <p:cTn id="91" dur="26">
                                          <p:stCondLst>
                                            <p:cond delay="1808"/>
                                          </p:stCondLst>
                                        </p:cTn>
                                        <p:tgtEl>
                                          <p:spTgt spid="8"/>
                                        </p:tgtEl>
                                      </p:cBhvr>
                                      <p:to x="100000" y="95000"/>
                                    </p:animScale>
                                    <p:animScale>
                                      <p:cBhvr>
                                        <p:cTn id="92" dur="166" decel="50000">
                                          <p:stCondLst>
                                            <p:cond delay="1834"/>
                                          </p:stCondLst>
                                        </p:cTn>
                                        <p:tgtEl>
                                          <p:spTgt spid="8"/>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utoUpdateAnimBg="0"/>
      <p:bldP spid="4" grpId="0"/>
      <p:bldP spid="5" grpId="0"/>
      <p:bldP spid="6" grpId="0"/>
      <p:bldP spid="7" grpId="0"/>
      <p:bldP spid="8"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09600" y="914400"/>
            <a:ext cx="2590800" cy="1143000"/>
          </a:xfrm>
        </p:spPr>
        <p:txBody>
          <a:bodyPr/>
          <a:lstStyle/>
          <a:p>
            <a:pPr algn="l"/>
            <a:r>
              <a:rPr lang="zh-CN" altLang="en-US" dirty="0" smtClean="0"/>
              <a:t>前导：</a:t>
            </a:r>
            <a:endParaRPr lang="zh-CN" altLang="en-US" dirty="0"/>
          </a:p>
        </p:txBody>
      </p:sp>
      <p:sp>
        <p:nvSpPr>
          <p:cNvPr id="4" name="Text Box 26"/>
          <p:cNvSpPr txBox="1">
            <a:spLocks noChangeArrowheads="1"/>
          </p:cNvSpPr>
          <p:nvPr/>
        </p:nvSpPr>
        <p:spPr bwMode="auto">
          <a:xfrm>
            <a:off x="6096000" y="178526"/>
            <a:ext cx="2895600" cy="369332"/>
          </a:xfrm>
          <a:prstGeom prst="rect">
            <a:avLst/>
          </a:prstGeom>
          <a:noFill/>
          <a:ln w="9525">
            <a:noFill/>
            <a:miter lim="800000"/>
            <a:headEnd/>
            <a:tailEnd/>
          </a:ln>
        </p:spPr>
        <p:txBody>
          <a:bodyPr wrap="square">
            <a:spAutoFit/>
          </a:bodyPr>
          <a:lstStyle/>
          <a:p>
            <a:r>
              <a:rPr lang="en-US" altLang="zh-CN" b="1" dirty="0" smtClean="0">
                <a:solidFill>
                  <a:schemeClr val="bg1">
                    <a:lumMod val="95000"/>
                  </a:schemeClr>
                </a:solidFill>
              </a:rPr>
              <a:t>《</a:t>
            </a:r>
            <a:r>
              <a:rPr lang="zh-CN" altLang="en-US" b="1" dirty="0" smtClean="0">
                <a:solidFill>
                  <a:schemeClr val="bg1">
                    <a:lumMod val="95000"/>
                  </a:schemeClr>
                </a:solidFill>
              </a:rPr>
              <a:t>通信系统设计与应用</a:t>
            </a:r>
            <a:r>
              <a:rPr lang="en-US" altLang="zh-CN" b="1" dirty="0" smtClean="0">
                <a:solidFill>
                  <a:schemeClr val="bg1">
                    <a:lumMod val="95000"/>
                  </a:schemeClr>
                </a:solidFill>
              </a:rPr>
              <a:t>》</a:t>
            </a:r>
            <a:endParaRPr lang="zh-CN" altLang="en-US" b="1" dirty="0">
              <a:solidFill>
                <a:schemeClr val="bg1">
                  <a:lumMod val="95000"/>
                </a:schemeClr>
              </a:solidFill>
            </a:endParaRPr>
          </a:p>
        </p:txBody>
      </p:sp>
      <p:graphicFrame>
        <p:nvGraphicFramePr>
          <p:cNvPr id="6" name="内容占位符 5"/>
          <p:cNvGraphicFramePr>
            <a:graphicFrameLocks noGrp="1"/>
          </p:cNvGraphicFramePr>
          <p:nvPr>
            <p:ph idx="1"/>
          </p:nvPr>
        </p:nvGraphicFramePr>
        <p:xfrm>
          <a:off x="1600200" y="2514600"/>
          <a:ext cx="5867400" cy="28956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slide(fromLeft)">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graphicEl>
                                              <a:dgm id="{BCC78298-281A-41CC-A97A-F66A1EAFD739}"/>
                                            </p:graphicEl>
                                          </p:spTgt>
                                        </p:tgtEl>
                                        <p:attrNameLst>
                                          <p:attrName>style.visibility</p:attrName>
                                        </p:attrNameLst>
                                      </p:cBhvr>
                                      <p:to>
                                        <p:strVal val="visible"/>
                                      </p:to>
                                    </p:set>
                                    <p:animEffect transition="in" filter="fade">
                                      <p:cBhvr>
                                        <p:cTn id="11" dur="2000"/>
                                        <p:tgtEl>
                                          <p:spTgt spid="6">
                                            <p:graphicEl>
                                              <a:dgm id="{BCC78298-281A-41CC-A97A-F66A1EAFD739}"/>
                                            </p:graphicEl>
                                          </p:spTgt>
                                        </p:tgtEl>
                                      </p:cBhvr>
                                    </p:animEffect>
                                  </p:childTnLst>
                                </p:cTn>
                              </p:par>
                            </p:childTnLst>
                          </p:cTn>
                        </p:par>
                        <p:par>
                          <p:cTn id="12" fill="hold">
                            <p:stCondLst>
                              <p:cond delay="2500"/>
                            </p:stCondLst>
                            <p:childTnLst>
                              <p:par>
                                <p:cTn id="13" presetID="10" presetClass="entr" presetSubtype="0" fill="hold" grpId="0" nodeType="afterEffect">
                                  <p:stCondLst>
                                    <p:cond delay="0"/>
                                  </p:stCondLst>
                                  <p:childTnLst>
                                    <p:set>
                                      <p:cBhvr>
                                        <p:cTn id="14" dur="1" fill="hold">
                                          <p:stCondLst>
                                            <p:cond delay="0"/>
                                          </p:stCondLst>
                                        </p:cTn>
                                        <p:tgtEl>
                                          <p:spTgt spid="6">
                                            <p:graphicEl>
                                              <a:dgm id="{B881E101-8CFB-4B2D-B9F1-D18E2D6B5CBD}"/>
                                            </p:graphicEl>
                                          </p:spTgt>
                                        </p:tgtEl>
                                        <p:attrNameLst>
                                          <p:attrName>style.visibility</p:attrName>
                                        </p:attrNameLst>
                                      </p:cBhvr>
                                      <p:to>
                                        <p:strVal val="visible"/>
                                      </p:to>
                                    </p:set>
                                    <p:animEffect transition="in" filter="fade">
                                      <p:cBhvr>
                                        <p:cTn id="15" dur="2000"/>
                                        <p:tgtEl>
                                          <p:spTgt spid="6">
                                            <p:graphicEl>
                                              <a:dgm id="{B881E101-8CFB-4B2D-B9F1-D18E2D6B5CBD}"/>
                                            </p:graphicEl>
                                          </p:spTgt>
                                        </p:tgtEl>
                                      </p:cBhvr>
                                    </p:animEffect>
                                  </p:childTnLst>
                                </p:cTn>
                              </p:par>
                            </p:childTnLst>
                          </p:cTn>
                        </p:par>
                        <p:par>
                          <p:cTn id="16" fill="hold">
                            <p:stCondLst>
                              <p:cond delay="4500"/>
                            </p:stCondLst>
                            <p:childTnLst>
                              <p:par>
                                <p:cTn id="17" presetID="10" presetClass="entr" presetSubtype="0" fill="hold" grpId="0" nodeType="afterEffect">
                                  <p:stCondLst>
                                    <p:cond delay="0"/>
                                  </p:stCondLst>
                                  <p:childTnLst>
                                    <p:set>
                                      <p:cBhvr>
                                        <p:cTn id="18" dur="1" fill="hold">
                                          <p:stCondLst>
                                            <p:cond delay="0"/>
                                          </p:stCondLst>
                                        </p:cTn>
                                        <p:tgtEl>
                                          <p:spTgt spid="6">
                                            <p:graphicEl>
                                              <a:dgm id="{D297DFB9-B176-4396-B0E9-4CD2F9C4387F}"/>
                                            </p:graphicEl>
                                          </p:spTgt>
                                        </p:tgtEl>
                                        <p:attrNameLst>
                                          <p:attrName>style.visibility</p:attrName>
                                        </p:attrNameLst>
                                      </p:cBhvr>
                                      <p:to>
                                        <p:strVal val="visible"/>
                                      </p:to>
                                    </p:set>
                                    <p:animEffect transition="in" filter="fade">
                                      <p:cBhvr>
                                        <p:cTn id="19" dur="2000"/>
                                        <p:tgtEl>
                                          <p:spTgt spid="6">
                                            <p:graphicEl>
                                              <a:dgm id="{D297DFB9-B176-4396-B0E9-4CD2F9C4387F}"/>
                                            </p:graphicEl>
                                          </p:spTgt>
                                        </p:tgtEl>
                                      </p:cBhvr>
                                    </p:animEffect>
                                  </p:childTnLst>
                                </p:cTn>
                              </p:par>
                            </p:childTnLst>
                          </p:cTn>
                        </p:par>
                        <p:par>
                          <p:cTn id="20" fill="hold">
                            <p:stCondLst>
                              <p:cond delay="6500"/>
                            </p:stCondLst>
                            <p:childTnLst>
                              <p:par>
                                <p:cTn id="21" presetID="10" presetClass="entr" presetSubtype="0" fill="hold" grpId="0" nodeType="afterEffect">
                                  <p:stCondLst>
                                    <p:cond delay="0"/>
                                  </p:stCondLst>
                                  <p:childTnLst>
                                    <p:set>
                                      <p:cBhvr>
                                        <p:cTn id="22" dur="1" fill="hold">
                                          <p:stCondLst>
                                            <p:cond delay="0"/>
                                          </p:stCondLst>
                                        </p:cTn>
                                        <p:tgtEl>
                                          <p:spTgt spid="6">
                                            <p:graphicEl>
                                              <a:dgm id="{BB6EC4DE-7651-478D-8B10-AB44B67F1D79}"/>
                                            </p:graphicEl>
                                          </p:spTgt>
                                        </p:tgtEl>
                                        <p:attrNameLst>
                                          <p:attrName>style.visibility</p:attrName>
                                        </p:attrNameLst>
                                      </p:cBhvr>
                                      <p:to>
                                        <p:strVal val="visible"/>
                                      </p:to>
                                    </p:set>
                                    <p:animEffect transition="in" filter="fade">
                                      <p:cBhvr>
                                        <p:cTn id="23" dur="2000"/>
                                        <p:tgtEl>
                                          <p:spTgt spid="6">
                                            <p:graphicEl>
                                              <a:dgm id="{BB6EC4DE-7651-478D-8B10-AB44B67F1D79}"/>
                                            </p:graphicEl>
                                          </p:spTgt>
                                        </p:tgtEl>
                                      </p:cBhvr>
                                    </p:animEffect>
                                  </p:childTnLst>
                                </p:cTn>
                              </p:par>
                            </p:childTnLst>
                          </p:cTn>
                        </p:par>
                        <p:par>
                          <p:cTn id="24" fill="hold">
                            <p:stCondLst>
                              <p:cond delay="8500"/>
                            </p:stCondLst>
                            <p:childTnLst>
                              <p:par>
                                <p:cTn id="25" presetID="10" presetClass="entr" presetSubtype="0" fill="hold" grpId="0" nodeType="afterEffect">
                                  <p:stCondLst>
                                    <p:cond delay="0"/>
                                  </p:stCondLst>
                                  <p:childTnLst>
                                    <p:set>
                                      <p:cBhvr>
                                        <p:cTn id="26" dur="1" fill="hold">
                                          <p:stCondLst>
                                            <p:cond delay="0"/>
                                          </p:stCondLst>
                                        </p:cTn>
                                        <p:tgtEl>
                                          <p:spTgt spid="6">
                                            <p:graphicEl>
                                              <a:dgm id="{58D105B5-7672-432A-8DEF-84AE7DA58917}"/>
                                            </p:graphicEl>
                                          </p:spTgt>
                                        </p:tgtEl>
                                        <p:attrNameLst>
                                          <p:attrName>style.visibility</p:attrName>
                                        </p:attrNameLst>
                                      </p:cBhvr>
                                      <p:to>
                                        <p:strVal val="visible"/>
                                      </p:to>
                                    </p:set>
                                    <p:animEffect transition="in" filter="fade">
                                      <p:cBhvr>
                                        <p:cTn id="27" dur="2000"/>
                                        <p:tgtEl>
                                          <p:spTgt spid="6">
                                            <p:graphicEl>
                                              <a:dgm id="{58D105B5-7672-432A-8DEF-84AE7DA58917}"/>
                                            </p:graphicEl>
                                          </p:spTgt>
                                        </p:tgtEl>
                                      </p:cBhvr>
                                    </p:animEffect>
                                  </p:childTnLst>
                                </p:cTn>
                              </p:par>
                            </p:childTnLst>
                          </p:cTn>
                        </p:par>
                        <p:par>
                          <p:cTn id="28" fill="hold">
                            <p:stCondLst>
                              <p:cond delay="10500"/>
                            </p:stCondLst>
                            <p:childTnLst>
                              <p:par>
                                <p:cTn id="29" presetID="10" presetClass="entr" presetSubtype="0" fill="hold" grpId="0" nodeType="afterEffect">
                                  <p:stCondLst>
                                    <p:cond delay="0"/>
                                  </p:stCondLst>
                                  <p:childTnLst>
                                    <p:set>
                                      <p:cBhvr>
                                        <p:cTn id="30" dur="1" fill="hold">
                                          <p:stCondLst>
                                            <p:cond delay="0"/>
                                          </p:stCondLst>
                                        </p:cTn>
                                        <p:tgtEl>
                                          <p:spTgt spid="6">
                                            <p:graphicEl>
                                              <a:dgm id="{5C9142FF-B6E7-40C8-8B7F-BB5097893A2B}"/>
                                            </p:graphicEl>
                                          </p:spTgt>
                                        </p:tgtEl>
                                        <p:attrNameLst>
                                          <p:attrName>style.visibility</p:attrName>
                                        </p:attrNameLst>
                                      </p:cBhvr>
                                      <p:to>
                                        <p:strVal val="visible"/>
                                      </p:to>
                                    </p:set>
                                    <p:animEffect transition="in" filter="fade">
                                      <p:cBhvr>
                                        <p:cTn id="31" dur="2000"/>
                                        <p:tgtEl>
                                          <p:spTgt spid="6">
                                            <p:graphicEl>
                                              <a:dgm id="{5C9142FF-B6E7-40C8-8B7F-BB5097893A2B}"/>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utoUpdateAnimBg="0"/>
      <p:bldGraphic spid="6" grpId="0">
        <p:bldSub>
          <a:bldDgm bld="one"/>
        </p:bldSub>
      </p:bldGraphic>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990600"/>
            <a:ext cx="8229600" cy="914400"/>
          </a:xfrm>
        </p:spPr>
        <p:txBody>
          <a:bodyPr/>
          <a:lstStyle/>
          <a:p>
            <a:pPr algn="l"/>
            <a:r>
              <a:rPr lang="en-US" altLang="zh-CN" sz="3600" dirty="0" smtClean="0"/>
              <a:t>1</a:t>
            </a:r>
            <a:r>
              <a:rPr lang="zh-CN" altLang="en-US" sz="3600" dirty="0" smtClean="0"/>
              <a:t>）、</a:t>
            </a:r>
            <a:r>
              <a:rPr lang="zh-CN" altLang="en-US" sz="3600" u="sng" dirty="0" smtClean="0"/>
              <a:t>什么是生成多项式</a:t>
            </a:r>
            <a:endParaRPr lang="zh-CN" altLang="en-US" sz="3600" u="sng" dirty="0"/>
          </a:p>
        </p:txBody>
      </p:sp>
      <p:sp>
        <p:nvSpPr>
          <p:cNvPr id="3" name="内容占位符 2"/>
          <p:cNvSpPr>
            <a:spLocks noGrp="1"/>
          </p:cNvSpPr>
          <p:nvPr>
            <p:ph idx="1"/>
          </p:nvPr>
        </p:nvSpPr>
        <p:spPr>
          <a:xfrm>
            <a:off x="685800" y="1752600"/>
            <a:ext cx="8001000" cy="2438400"/>
          </a:xfrm>
        </p:spPr>
        <p:txBody>
          <a:bodyPr/>
          <a:lstStyle/>
          <a:p>
            <a:pPr>
              <a:lnSpc>
                <a:spcPct val="150000"/>
              </a:lnSpc>
            </a:pPr>
            <a:r>
              <a:rPr lang="zh-CN" altLang="en-US" dirty="0" smtClean="0"/>
              <a:t>        </a:t>
            </a:r>
            <a:r>
              <a:rPr lang="zh-CN" altLang="en-US" u="sng" dirty="0" smtClean="0"/>
              <a:t>生成多项式</a:t>
            </a:r>
            <a:r>
              <a:rPr lang="en-US" u="sng" dirty="0" smtClean="0"/>
              <a:t>g(x)</a:t>
            </a:r>
            <a:r>
              <a:rPr lang="zh-CN" altLang="en-US" u="sng" dirty="0" smtClean="0"/>
              <a:t>是最高次幂为</a:t>
            </a:r>
            <a:r>
              <a:rPr lang="en-US" u="sng" dirty="0" smtClean="0"/>
              <a:t>r</a:t>
            </a:r>
            <a:r>
              <a:rPr lang="zh-CN" altLang="en-US" u="sng" dirty="0" smtClean="0"/>
              <a:t>，常数项为</a:t>
            </a:r>
            <a:r>
              <a:rPr lang="en-US" u="sng" dirty="0" smtClean="0"/>
              <a:t>1</a:t>
            </a:r>
            <a:r>
              <a:rPr lang="zh-CN" altLang="en-US" u="sng" dirty="0" smtClean="0"/>
              <a:t>的多项式，并且是</a:t>
            </a:r>
            <a:r>
              <a:rPr lang="en-US" u="sng" dirty="0" smtClean="0"/>
              <a:t>           </a:t>
            </a:r>
            <a:r>
              <a:rPr lang="zh-CN" altLang="en-US" u="sng" dirty="0" smtClean="0"/>
              <a:t>的因式</a:t>
            </a:r>
            <a:r>
              <a:rPr lang="zh-CN" altLang="en-US" dirty="0" smtClean="0"/>
              <a:t>，以</a:t>
            </a:r>
            <a:r>
              <a:rPr lang="en-US" dirty="0" smtClean="0"/>
              <a:t>n=7</a:t>
            </a:r>
            <a:r>
              <a:rPr lang="zh-CN" altLang="en-US" dirty="0" smtClean="0"/>
              <a:t>为例</a:t>
            </a:r>
          </a:p>
          <a:p>
            <a:endParaRPr lang="zh-CN" altLang="en-US" dirty="0"/>
          </a:p>
        </p:txBody>
      </p:sp>
      <p:sp>
        <p:nvSpPr>
          <p:cNvPr id="181250"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81249" name="Object 1"/>
          <p:cNvGraphicFramePr>
            <a:graphicFrameLocks noChangeAspect="1"/>
          </p:cNvGraphicFramePr>
          <p:nvPr/>
        </p:nvGraphicFramePr>
        <p:xfrm>
          <a:off x="5486400" y="2590800"/>
          <a:ext cx="1066800" cy="533400"/>
        </p:xfrm>
        <a:graphic>
          <a:graphicData uri="http://schemas.openxmlformats.org/presentationml/2006/ole">
            <mc:AlternateContent xmlns:mc="http://schemas.openxmlformats.org/markup-compatibility/2006">
              <mc:Choice xmlns:v="urn:schemas-microsoft-com:vml" Requires="v">
                <p:oleObj spid="_x0000_s181274" name="公式" r:id="rId3" imgW="393529" imgH="203112" progId="Equation.3">
                  <p:embed/>
                </p:oleObj>
              </mc:Choice>
              <mc:Fallback>
                <p:oleObj name="公式" r:id="rId3" imgW="393529" imgH="203112" progId="Equation.3">
                  <p:embed/>
                  <p:pic>
                    <p:nvPicPr>
                      <p:cNvPr id="0" name="Picture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86400" y="2590800"/>
                        <a:ext cx="1066800" cy="5334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81252"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81251" name="Object 3"/>
          <p:cNvGraphicFramePr>
            <a:graphicFrameLocks noChangeAspect="1"/>
          </p:cNvGraphicFramePr>
          <p:nvPr/>
        </p:nvGraphicFramePr>
        <p:xfrm>
          <a:off x="1066800" y="4114800"/>
          <a:ext cx="7456583" cy="2362200"/>
        </p:xfrm>
        <a:graphic>
          <a:graphicData uri="http://schemas.openxmlformats.org/presentationml/2006/ole">
            <mc:AlternateContent xmlns:mc="http://schemas.openxmlformats.org/markup-compatibility/2006">
              <mc:Choice xmlns:v="urn:schemas-microsoft-com:vml" Requires="v">
                <p:oleObj spid="_x0000_s181275" name="公式" r:id="rId5" imgW="2298700" imgH="736600" progId="Equation.3">
                  <p:embed/>
                </p:oleObj>
              </mc:Choice>
              <mc:Fallback>
                <p:oleObj name="公式" r:id="rId5" imgW="2298700" imgH="736600" progId="Equation.3">
                  <p:embed/>
                  <p:pic>
                    <p:nvPicPr>
                      <p:cNvPr id="0"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66800" y="4114800"/>
                        <a:ext cx="7456583" cy="23622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8" name="Text Box 26"/>
          <p:cNvSpPr txBox="1">
            <a:spLocks noChangeArrowheads="1"/>
          </p:cNvSpPr>
          <p:nvPr/>
        </p:nvSpPr>
        <p:spPr bwMode="auto">
          <a:xfrm>
            <a:off x="6096000" y="178526"/>
            <a:ext cx="2895600" cy="369332"/>
          </a:xfrm>
          <a:prstGeom prst="rect">
            <a:avLst/>
          </a:prstGeom>
          <a:noFill/>
          <a:ln w="9525">
            <a:noFill/>
            <a:miter lim="800000"/>
            <a:headEnd/>
            <a:tailEnd/>
          </a:ln>
        </p:spPr>
        <p:txBody>
          <a:bodyPr wrap="square">
            <a:spAutoFit/>
          </a:bodyPr>
          <a:lstStyle/>
          <a:p>
            <a:r>
              <a:rPr lang="en-US" altLang="zh-CN" b="1" dirty="0" smtClean="0">
                <a:solidFill>
                  <a:schemeClr val="bg1">
                    <a:lumMod val="95000"/>
                  </a:schemeClr>
                </a:solidFill>
              </a:rPr>
              <a:t>《</a:t>
            </a:r>
            <a:r>
              <a:rPr lang="zh-CN" altLang="en-US" b="1" dirty="0" smtClean="0">
                <a:solidFill>
                  <a:schemeClr val="bg1">
                    <a:lumMod val="95000"/>
                  </a:schemeClr>
                </a:solidFill>
              </a:rPr>
              <a:t>通信系统设计与应用</a:t>
            </a:r>
            <a:r>
              <a:rPr lang="en-US" altLang="zh-CN" b="1" dirty="0" smtClean="0">
                <a:solidFill>
                  <a:schemeClr val="bg1">
                    <a:lumMod val="95000"/>
                  </a:schemeClr>
                </a:solidFill>
              </a:rPr>
              <a:t>》</a:t>
            </a:r>
            <a:endParaRPr lang="zh-CN" altLang="en-US" b="1" dirty="0">
              <a:solidFill>
                <a:schemeClr val="bg1">
                  <a:lumMod val="95000"/>
                </a:schemeClr>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slide(fromLeft)">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1+#ppt_h/2"/>
                                          </p:val>
                                        </p:tav>
                                        <p:tav tm="100000">
                                          <p:val>
                                            <p:strVal val="#ppt_y"/>
                                          </p:val>
                                        </p:tav>
                                      </p:tavLst>
                                    </p:anim>
                                  </p:childTnLst>
                                </p:cTn>
                              </p:par>
                              <p:par>
                                <p:cTn id="14" presetID="2" presetClass="entr" presetSubtype="4" fill="hold" nodeType="withEffect">
                                  <p:stCondLst>
                                    <p:cond delay="0"/>
                                  </p:stCondLst>
                                  <p:childTnLst>
                                    <p:set>
                                      <p:cBhvr>
                                        <p:cTn id="15" dur="1" fill="hold">
                                          <p:stCondLst>
                                            <p:cond delay="0"/>
                                          </p:stCondLst>
                                        </p:cTn>
                                        <p:tgtEl>
                                          <p:spTgt spid="181249"/>
                                        </p:tgtEl>
                                        <p:attrNameLst>
                                          <p:attrName>style.visibility</p:attrName>
                                        </p:attrNameLst>
                                      </p:cBhvr>
                                      <p:to>
                                        <p:strVal val="visible"/>
                                      </p:to>
                                    </p:set>
                                    <p:anim calcmode="lin" valueType="num">
                                      <p:cBhvr additive="base">
                                        <p:cTn id="16" dur="500" fill="hold"/>
                                        <p:tgtEl>
                                          <p:spTgt spid="181249"/>
                                        </p:tgtEl>
                                        <p:attrNameLst>
                                          <p:attrName>ppt_x</p:attrName>
                                        </p:attrNameLst>
                                      </p:cBhvr>
                                      <p:tavLst>
                                        <p:tav tm="0">
                                          <p:val>
                                            <p:strVal val="#ppt_x"/>
                                          </p:val>
                                        </p:tav>
                                        <p:tav tm="100000">
                                          <p:val>
                                            <p:strVal val="#ppt_x"/>
                                          </p:val>
                                        </p:tav>
                                      </p:tavLst>
                                    </p:anim>
                                    <p:anim calcmode="lin" valueType="num">
                                      <p:cBhvr additive="base">
                                        <p:cTn id="17" dur="500" fill="hold"/>
                                        <p:tgtEl>
                                          <p:spTgt spid="181249"/>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6" presetClass="entr" presetSubtype="0" fill="hold" nodeType="clickEffect">
                                  <p:stCondLst>
                                    <p:cond delay="0"/>
                                  </p:stCondLst>
                                  <p:childTnLst>
                                    <p:set>
                                      <p:cBhvr>
                                        <p:cTn id="21" dur="1" fill="hold">
                                          <p:stCondLst>
                                            <p:cond delay="0"/>
                                          </p:stCondLst>
                                        </p:cTn>
                                        <p:tgtEl>
                                          <p:spTgt spid="181251"/>
                                        </p:tgtEl>
                                        <p:attrNameLst>
                                          <p:attrName>style.visibility</p:attrName>
                                        </p:attrNameLst>
                                      </p:cBhvr>
                                      <p:to>
                                        <p:strVal val="visible"/>
                                      </p:to>
                                    </p:set>
                                    <p:animEffect transition="in" filter="wipe(down)">
                                      <p:cBhvr>
                                        <p:cTn id="22" dur="580">
                                          <p:stCondLst>
                                            <p:cond delay="0"/>
                                          </p:stCondLst>
                                        </p:cTn>
                                        <p:tgtEl>
                                          <p:spTgt spid="181251"/>
                                        </p:tgtEl>
                                      </p:cBhvr>
                                    </p:animEffect>
                                    <p:anim calcmode="lin" valueType="num">
                                      <p:cBhvr>
                                        <p:cTn id="23" dur="1822" tmFilter="0,0; 0.14,0.36; 0.43,0.73; 0.71,0.91; 1.0,1.0">
                                          <p:stCondLst>
                                            <p:cond delay="0"/>
                                          </p:stCondLst>
                                        </p:cTn>
                                        <p:tgtEl>
                                          <p:spTgt spid="181251"/>
                                        </p:tgtEl>
                                        <p:attrNameLst>
                                          <p:attrName>ppt_x</p:attrName>
                                        </p:attrNameLst>
                                      </p:cBhvr>
                                      <p:tavLst>
                                        <p:tav tm="0">
                                          <p:val>
                                            <p:strVal val="#ppt_x-0.25"/>
                                          </p:val>
                                        </p:tav>
                                        <p:tav tm="100000">
                                          <p:val>
                                            <p:strVal val="#ppt_x"/>
                                          </p:val>
                                        </p:tav>
                                      </p:tavLst>
                                    </p:anim>
                                    <p:anim calcmode="lin" valueType="num">
                                      <p:cBhvr>
                                        <p:cTn id="24" dur="664" tmFilter="0.0,0.0; 0.25,0.07; 0.50,0.2; 0.75,0.467; 1.0,1.0">
                                          <p:stCondLst>
                                            <p:cond delay="0"/>
                                          </p:stCondLst>
                                        </p:cTn>
                                        <p:tgtEl>
                                          <p:spTgt spid="181251"/>
                                        </p:tgtEl>
                                        <p:attrNameLst>
                                          <p:attrName>ppt_y</p:attrName>
                                        </p:attrNameLst>
                                      </p:cBhvr>
                                      <p:tavLst>
                                        <p:tav tm="0" fmla="#ppt_y-sin(pi*$)/3">
                                          <p:val>
                                            <p:fltVal val="0.5"/>
                                          </p:val>
                                        </p:tav>
                                        <p:tav tm="100000">
                                          <p:val>
                                            <p:fltVal val="1"/>
                                          </p:val>
                                        </p:tav>
                                      </p:tavLst>
                                    </p:anim>
                                    <p:anim calcmode="lin" valueType="num">
                                      <p:cBhvr>
                                        <p:cTn id="25" dur="664" tmFilter="0, 0; 0.125,0.2665; 0.25,0.4; 0.375,0.465; 0.5,0.5;  0.625,0.535; 0.75,0.6; 0.875,0.7335; 1,1">
                                          <p:stCondLst>
                                            <p:cond delay="664"/>
                                          </p:stCondLst>
                                        </p:cTn>
                                        <p:tgtEl>
                                          <p:spTgt spid="181251"/>
                                        </p:tgtEl>
                                        <p:attrNameLst>
                                          <p:attrName>ppt_y</p:attrName>
                                        </p:attrNameLst>
                                      </p:cBhvr>
                                      <p:tavLst>
                                        <p:tav tm="0" fmla="#ppt_y-sin(pi*$)/9">
                                          <p:val>
                                            <p:fltVal val="0"/>
                                          </p:val>
                                        </p:tav>
                                        <p:tav tm="100000">
                                          <p:val>
                                            <p:fltVal val="1"/>
                                          </p:val>
                                        </p:tav>
                                      </p:tavLst>
                                    </p:anim>
                                    <p:anim calcmode="lin" valueType="num">
                                      <p:cBhvr>
                                        <p:cTn id="26" dur="332" tmFilter="0, 0; 0.125,0.2665; 0.25,0.4; 0.375,0.465; 0.5,0.5;  0.625,0.535; 0.75,0.6; 0.875,0.7335; 1,1">
                                          <p:stCondLst>
                                            <p:cond delay="1324"/>
                                          </p:stCondLst>
                                        </p:cTn>
                                        <p:tgtEl>
                                          <p:spTgt spid="181251"/>
                                        </p:tgtEl>
                                        <p:attrNameLst>
                                          <p:attrName>ppt_y</p:attrName>
                                        </p:attrNameLst>
                                      </p:cBhvr>
                                      <p:tavLst>
                                        <p:tav tm="0" fmla="#ppt_y-sin(pi*$)/27">
                                          <p:val>
                                            <p:fltVal val="0"/>
                                          </p:val>
                                        </p:tav>
                                        <p:tav tm="100000">
                                          <p:val>
                                            <p:fltVal val="1"/>
                                          </p:val>
                                        </p:tav>
                                      </p:tavLst>
                                    </p:anim>
                                    <p:anim calcmode="lin" valueType="num">
                                      <p:cBhvr>
                                        <p:cTn id="27" dur="164" tmFilter="0, 0; 0.125,0.2665; 0.25,0.4; 0.375,0.465; 0.5,0.5;  0.625,0.535; 0.75,0.6; 0.875,0.7335; 1,1">
                                          <p:stCondLst>
                                            <p:cond delay="1656"/>
                                          </p:stCondLst>
                                        </p:cTn>
                                        <p:tgtEl>
                                          <p:spTgt spid="181251"/>
                                        </p:tgtEl>
                                        <p:attrNameLst>
                                          <p:attrName>ppt_y</p:attrName>
                                        </p:attrNameLst>
                                      </p:cBhvr>
                                      <p:tavLst>
                                        <p:tav tm="0" fmla="#ppt_y-sin(pi*$)/81">
                                          <p:val>
                                            <p:fltVal val="0"/>
                                          </p:val>
                                        </p:tav>
                                        <p:tav tm="100000">
                                          <p:val>
                                            <p:fltVal val="1"/>
                                          </p:val>
                                        </p:tav>
                                      </p:tavLst>
                                    </p:anim>
                                    <p:animScale>
                                      <p:cBhvr>
                                        <p:cTn id="28" dur="26">
                                          <p:stCondLst>
                                            <p:cond delay="650"/>
                                          </p:stCondLst>
                                        </p:cTn>
                                        <p:tgtEl>
                                          <p:spTgt spid="181251"/>
                                        </p:tgtEl>
                                      </p:cBhvr>
                                      <p:to x="100000" y="60000"/>
                                    </p:animScale>
                                    <p:animScale>
                                      <p:cBhvr>
                                        <p:cTn id="29" dur="166" decel="50000">
                                          <p:stCondLst>
                                            <p:cond delay="676"/>
                                          </p:stCondLst>
                                        </p:cTn>
                                        <p:tgtEl>
                                          <p:spTgt spid="181251"/>
                                        </p:tgtEl>
                                      </p:cBhvr>
                                      <p:to x="100000" y="100000"/>
                                    </p:animScale>
                                    <p:animScale>
                                      <p:cBhvr>
                                        <p:cTn id="30" dur="26">
                                          <p:stCondLst>
                                            <p:cond delay="1312"/>
                                          </p:stCondLst>
                                        </p:cTn>
                                        <p:tgtEl>
                                          <p:spTgt spid="181251"/>
                                        </p:tgtEl>
                                      </p:cBhvr>
                                      <p:to x="100000" y="80000"/>
                                    </p:animScale>
                                    <p:animScale>
                                      <p:cBhvr>
                                        <p:cTn id="31" dur="166" decel="50000">
                                          <p:stCondLst>
                                            <p:cond delay="1338"/>
                                          </p:stCondLst>
                                        </p:cTn>
                                        <p:tgtEl>
                                          <p:spTgt spid="181251"/>
                                        </p:tgtEl>
                                      </p:cBhvr>
                                      <p:to x="100000" y="100000"/>
                                    </p:animScale>
                                    <p:animScale>
                                      <p:cBhvr>
                                        <p:cTn id="32" dur="26">
                                          <p:stCondLst>
                                            <p:cond delay="1642"/>
                                          </p:stCondLst>
                                        </p:cTn>
                                        <p:tgtEl>
                                          <p:spTgt spid="181251"/>
                                        </p:tgtEl>
                                      </p:cBhvr>
                                      <p:to x="100000" y="90000"/>
                                    </p:animScale>
                                    <p:animScale>
                                      <p:cBhvr>
                                        <p:cTn id="33" dur="166" decel="50000">
                                          <p:stCondLst>
                                            <p:cond delay="1668"/>
                                          </p:stCondLst>
                                        </p:cTn>
                                        <p:tgtEl>
                                          <p:spTgt spid="181251"/>
                                        </p:tgtEl>
                                      </p:cBhvr>
                                      <p:to x="100000" y="100000"/>
                                    </p:animScale>
                                    <p:animScale>
                                      <p:cBhvr>
                                        <p:cTn id="34" dur="26">
                                          <p:stCondLst>
                                            <p:cond delay="1808"/>
                                          </p:stCondLst>
                                        </p:cTn>
                                        <p:tgtEl>
                                          <p:spTgt spid="181251"/>
                                        </p:tgtEl>
                                      </p:cBhvr>
                                      <p:to x="100000" y="95000"/>
                                    </p:animScale>
                                    <p:animScale>
                                      <p:cBhvr>
                                        <p:cTn id="35" dur="166" decel="50000">
                                          <p:stCondLst>
                                            <p:cond delay="1834"/>
                                          </p:stCondLst>
                                        </p:cTn>
                                        <p:tgtEl>
                                          <p:spTgt spid="181251"/>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8" grpId="0" autoUpdateAnimBg="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990600"/>
            <a:ext cx="8382000" cy="5257800"/>
          </a:xfrm>
        </p:spPr>
        <p:txBody>
          <a:bodyPr/>
          <a:lstStyle/>
          <a:p>
            <a:pPr>
              <a:lnSpc>
                <a:spcPct val="150000"/>
              </a:lnSpc>
            </a:pPr>
            <a:r>
              <a:rPr lang="zh-CN" altLang="en-US" dirty="0" smtClean="0"/>
              <a:t>所以（</a:t>
            </a:r>
            <a:r>
              <a:rPr lang="en-US" dirty="0" smtClean="0"/>
              <a:t>7,3</a:t>
            </a:r>
            <a:r>
              <a:rPr lang="zh-CN" altLang="en-US" dirty="0" smtClean="0"/>
              <a:t>）循环码可取生成多项式</a:t>
            </a:r>
            <a:endParaRPr lang="en-US" altLang="zh-CN" dirty="0" smtClean="0"/>
          </a:p>
          <a:p>
            <a:pPr>
              <a:lnSpc>
                <a:spcPct val="150000"/>
              </a:lnSpc>
            </a:pPr>
            <a:r>
              <a:rPr lang="en-US" altLang="zh-CN" dirty="0" smtClean="0"/>
              <a:t>                                </a:t>
            </a:r>
            <a:r>
              <a:rPr lang="zh-CN" altLang="en-US" dirty="0" smtClean="0"/>
              <a:t>和</a:t>
            </a:r>
            <a:endParaRPr lang="en-US" altLang="zh-CN" dirty="0" smtClean="0"/>
          </a:p>
          <a:p>
            <a:pPr>
              <a:lnSpc>
                <a:spcPct val="150000"/>
              </a:lnSpc>
              <a:buNone/>
            </a:pPr>
            <a:r>
              <a:rPr lang="zh-CN" altLang="en-US" dirty="0" smtClean="0"/>
              <a:t>而（</a:t>
            </a:r>
            <a:r>
              <a:rPr lang="en-US" dirty="0" smtClean="0"/>
              <a:t>7,4</a:t>
            </a:r>
            <a:r>
              <a:rPr lang="zh-CN" altLang="en-US" dirty="0" smtClean="0"/>
              <a:t>）循环码可取生成多项式</a:t>
            </a:r>
            <a:endParaRPr lang="en-US" altLang="zh-CN" dirty="0" smtClean="0"/>
          </a:p>
          <a:p>
            <a:pPr>
              <a:lnSpc>
                <a:spcPct val="150000"/>
              </a:lnSpc>
              <a:buNone/>
            </a:pPr>
            <a:r>
              <a:rPr lang="en-US" altLang="zh-CN" dirty="0" smtClean="0"/>
              <a:t>                                   </a:t>
            </a:r>
            <a:r>
              <a:rPr lang="zh-CN" altLang="en-US" dirty="0" smtClean="0"/>
              <a:t>和</a:t>
            </a:r>
          </a:p>
          <a:p>
            <a:pPr>
              <a:lnSpc>
                <a:spcPct val="150000"/>
              </a:lnSpc>
              <a:buNone/>
            </a:pPr>
            <a:r>
              <a:rPr lang="zh-CN" altLang="en-US" dirty="0" smtClean="0"/>
              <a:t>获得生成多项式后便可由生成多项式进行编码，且有两种编码方法。</a:t>
            </a:r>
          </a:p>
          <a:p>
            <a:pPr>
              <a:lnSpc>
                <a:spcPct val="150000"/>
              </a:lnSpc>
              <a:buNone/>
            </a:pPr>
            <a:endParaRPr lang="zh-CN" altLang="en-US" dirty="0" smtClean="0"/>
          </a:p>
          <a:p>
            <a:pPr>
              <a:lnSpc>
                <a:spcPct val="150000"/>
              </a:lnSpc>
            </a:pPr>
            <a:endParaRPr lang="zh-CN" altLang="en-US" dirty="0"/>
          </a:p>
        </p:txBody>
      </p:sp>
      <p:sp>
        <p:nvSpPr>
          <p:cNvPr id="18022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80225" name="Object 1"/>
          <p:cNvGraphicFramePr>
            <a:graphicFrameLocks noChangeAspect="1"/>
          </p:cNvGraphicFramePr>
          <p:nvPr/>
        </p:nvGraphicFramePr>
        <p:xfrm>
          <a:off x="413238" y="1828800"/>
          <a:ext cx="3930162" cy="685800"/>
        </p:xfrm>
        <a:graphic>
          <a:graphicData uri="http://schemas.openxmlformats.org/presentationml/2006/ole">
            <mc:AlternateContent xmlns:mc="http://schemas.openxmlformats.org/markup-compatibility/2006">
              <mc:Choice xmlns:v="urn:schemas-microsoft-com:vml" Requires="v">
                <p:oleObj spid="_x0000_s180276" name="公式" r:id="rId3" imgW="1447800" imgH="228600" progId="Equation.3">
                  <p:embed/>
                </p:oleObj>
              </mc:Choice>
              <mc:Fallback>
                <p:oleObj name="公式" r:id="rId3" imgW="1447800" imgH="228600" progId="Equation.3">
                  <p:embed/>
                  <p:pic>
                    <p:nvPicPr>
                      <p:cNvPr id="0" name="Picture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13238" y="1828800"/>
                        <a:ext cx="3930162" cy="6858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80228"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80227" name="Object 3"/>
          <p:cNvGraphicFramePr>
            <a:graphicFrameLocks noChangeAspect="1"/>
          </p:cNvGraphicFramePr>
          <p:nvPr/>
        </p:nvGraphicFramePr>
        <p:xfrm>
          <a:off x="4953001" y="1737131"/>
          <a:ext cx="3886199" cy="701269"/>
        </p:xfrm>
        <a:graphic>
          <a:graphicData uri="http://schemas.openxmlformats.org/presentationml/2006/ole">
            <mc:AlternateContent xmlns:mc="http://schemas.openxmlformats.org/markup-compatibility/2006">
              <mc:Choice xmlns:v="urn:schemas-microsoft-com:vml" Requires="v">
                <p:oleObj spid="_x0000_s180277" name="公式" r:id="rId5" imgW="1397000" imgH="228600" progId="Equation.3">
                  <p:embed/>
                </p:oleObj>
              </mc:Choice>
              <mc:Fallback>
                <p:oleObj name="公式" r:id="rId5" imgW="1397000" imgH="228600" progId="Equation.3">
                  <p:embed/>
                  <p:pic>
                    <p:nvPicPr>
                      <p:cNvPr id="0"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953001" y="1737131"/>
                        <a:ext cx="3886199" cy="701269"/>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80230"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80229" name="Object 5"/>
          <p:cNvGraphicFramePr>
            <a:graphicFrameLocks noChangeAspect="1"/>
          </p:cNvGraphicFramePr>
          <p:nvPr/>
        </p:nvGraphicFramePr>
        <p:xfrm>
          <a:off x="381000" y="3616687"/>
          <a:ext cx="4038600" cy="650513"/>
        </p:xfrm>
        <a:graphic>
          <a:graphicData uri="http://schemas.openxmlformats.org/presentationml/2006/ole">
            <mc:AlternateContent xmlns:mc="http://schemas.openxmlformats.org/markup-compatibility/2006">
              <mc:Choice xmlns:v="urn:schemas-microsoft-com:vml" Requires="v">
                <p:oleObj spid="_x0000_s180278" name="公式" r:id="rId7" imgW="1181100" imgH="228600" progId="Equation.3">
                  <p:embed/>
                </p:oleObj>
              </mc:Choice>
              <mc:Fallback>
                <p:oleObj name="公式" r:id="rId7" imgW="1181100" imgH="228600" progId="Equation.3">
                  <p:embed/>
                  <p:pic>
                    <p:nvPicPr>
                      <p:cNvPr id="0" name="Picture 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81000" y="3616687"/>
                        <a:ext cx="4038600" cy="65051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80232"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80231" name="Object 7"/>
          <p:cNvGraphicFramePr>
            <a:graphicFrameLocks noChangeAspect="1"/>
          </p:cNvGraphicFramePr>
          <p:nvPr/>
        </p:nvGraphicFramePr>
        <p:xfrm>
          <a:off x="4953000" y="3505200"/>
          <a:ext cx="3751385" cy="685800"/>
        </p:xfrm>
        <a:graphic>
          <a:graphicData uri="http://schemas.openxmlformats.org/presentationml/2006/ole">
            <mc:AlternateContent xmlns:mc="http://schemas.openxmlformats.org/markup-compatibility/2006">
              <mc:Choice xmlns:v="urn:schemas-microsoft-com:vml" Requires="v">
                <p:oleObj spid="_x0000_s180279" name="公式" r:id="rId9" imgW="1130300" imgH="228600" progId="Equation.3">
                  <p:embed/>
                </p:oleObj>
              </mc:Choice>
              <mc:Fallback>
                <p:oleObj name="公式" r:id="rId9" imgW="1130300" imgH="228600" progId="Equation.3">
                  <p:embed/>
                  <p:pic>
                    <p:nvPicPr>
                      <p:cNvPr id="0" name="Picture 7"/>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953000" y="3505200"/>
                        <a:ext cx="3751385" cy="6858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2" name="Text Box 26"/>
          <p:cNvSpPr txBox="1">
            <a:spLocks noChangeArrowheads="1"/>
          </p:cNvSpPr>
          <p:nvPr/>
        </p:nvSpPr>
        <p:spPr bwMode="auto">
          <a:xfrm>
            <a:off x="6096000" y="178526"/>
            <a:ext cx="2895600" cy="369332"/>
          </a:xfrm>
          <a:prstGeom prst="rect">
            <a:avLst/>
          </a:prstGeom>
          <a:noFill/>
          <a:ln w="9525">
            <a:noFill/>
            <a:miter lim="800000"/>
            <a:headEnd/>
            <a:tailEnd/>
          </a:ln>
        </p:spPr>
        <p:txBody>
          <a:bodyPr wrap="square">
            <a:spAutoFit/>
          </a:bodyPr>
          <a:lstStyle/>
          <a:p>
            <a:r>
              <a:rPr lang="en-US" altLang="zh-CN" b="1" dirty="0" smtClean="0">
                <a:solidFill>
                  <a:schemeClr val="bg1">
                    <a:lumMod val="95000"/>
                  </a:schemeClr>
                </a:solidFill>
              </a:rPr>
              <a:t>《</a:t>
            </a:r>
            <a:r>
              <a:rPr lang="zh-CN" altLang="en-US" b="1" dirty="0" smtClean="0">
                <a:solidFill>
                  <a:schemeClr val="bg1">
                    <a:lumMod val="95000"/>
                  </a:schemeClr>
                </a:solidFill>
              </a:rPr>
              <a:t>通信系统设计与应用</a:t>
            </a:r>
            <a:r>
              <a:rPr lang="en-US" altLang="zh-CN" b="1" dirty="0" smtClean="0">
                <a:solidFill>
                  <a:schemeClr val="bg1">
                    <a:lumMod val="95000"/>
                  </a:schemeClr>
                </a:solidFill>
              </a:rPr>
              <a:t>》</a:t>
            </a:r>
            <a:endParaRPr lang="zh-CN" altLang="en-US" b="1" dirty="0">
              <a:solidFill>
                <a:schemeClr val="bg1">
                  <a:lumMod val="95000"/>
                </a:schemeClr>
              </a:solidFill>
            </a:endParaRPr>
          </a:p>
        </p:txBody>
      </p:sp>
      <p:cxnSp>
        <p:nvCxnSpPr>
          <p:cNvPr id="14" name="直接连接符 13"/>
          <p:cNvCxnSpPr/>
          <p:nvPr/>
        </p:nvCxnSpPr>
        <p:spPr bwMode="auto">
          <a:xfrm flipV="1">
            <a:off x="457200" y="2514600"/>
            <a:ext cx="3886200" cy="76200"/>
          </a:xfrm>
          <a:prstGeom prst="line">
            <a:avLst/>
          </a:prstGeom>
          <a:solidFill>
            <a:schemeClr val="accent1"/>
          </a:solidFill>
          <a:ln w="44450" cap="flat" cmpd="tri" algn="ctr">
            <a:solidFill>
              <a:srgbClr val="FF0000"/>
            </a:solidFill>
            <a:prstDash val="solid"/>
            <a:round/>
            <a:headEnd type="none" w="med" len="med"/>
            <a:tailEnd type="none" w="med" len="med"/>
          </a:ln>
          <a:effectLst>
            <a:outerShdw dist="17961" dir="13500000" algn="ctr" rotWithShape="0">
              <a:schemeClr val="tx1">
                <a:gamma/>
                <a:shade val="60000"/>
                <a:invGamma/>
              </a:schemeClr>
            </a:outerShdw>
          </a:effectLst>
        </p:spPr>
      </p:cxnSp>
      <p:cxnSp>
        <p:nvCxnSpPr>
          <p:cNvPr id="15" name="直接连接符 14"/>
          <p:cNvCxnSpPr/>
          <p:nvPr/>
        </p:nvCxnSpPr>
        <p:spPr bwMode="auto">
          <a:xfrm flipV="1">
            <a:off x="5181600" y="2438400"/>
            <a:ext cx="3657600" cy="76200"/>
          </a:xfrm>
          <a:prstGeom prst="line">
            <a:avLst/>
          </a:prstGeom>
          <a:solidFill>
            <a:schemeClr val="accent1"/>
          </a:solidFill>
          <a:ln w="44450" cap="flat" cmpd="tri" algn="ctr">
            <a:solidFill>
              <a:srgbClr val="FF0000"/>
            </a:solidFill>
            <a:prstDash val="solid"/>
            <a:round/>
            <a:headEnd type="none" w="med" len="med"/>
            <a:tailEnd type="none" w="med" len="med"/>
          </a:ln>
          <a:effectLst>
            <a:outerShdw dist="17961" dir="13500000" algn="ctr" rotWithShape="0">
              <a:schemeClr val="tx1">
                <a:gamma/>
                <a:shade val="60000"/>
                <a:invGamma/>
              </a:schemeClr>
            </a:outerShdw>
          </a:effectLst>
        </p:spPr>
      </p:cxnSp>
      <p:cxnSp>
        <p:nvCxnSpPr>
          <p:cNvPr id="20" name="直接连接符 19"/>
          <p:cNvCxnSpPr/>
          <p:nvPr/>
        </p:nvCxnSpPr>
        <p:spPr bwMode="auto">
          <a:xfrm flipV="1">
            <a:off x="457200" y="4267200"/>
            <a:ext cx="3886200" cy="76200"/>
          </a:xfrm>
          <a:prstGeom prst="line">
            <a:avLst/>
          </a:prstGeom>
          <a:solidFill>
            <a:schemeClr val="accent1"/>
          </a:solidFill>
          <a:ln w="44450" cap="flat" cmpd="tri" algn="ctr">
            <a:solidFill>
              <a:srgbClr val="FF0000"/>
            </a:solidFill>
            <a:prstDash val="solid"/>
            <a:round/>
            <a:headEnd type="none" w="med" len="med"/>
            <a:tailEnd type="none" w="med" len="med"/>
          </a:ln>
          <a:effectLst>
            <a:outerShdw dist="17961" dir="13500000" algn="ctr" rotWithShape="0">
              <a:schemeClr val="tx1">
                <a:gamma/>
                <a:shade val="60000"/>
                <a:invGamma/>
              </a:schemeClr>
            </a:outerShdw>
          </a:effectLst>
        </p:spPr>
      </p:cxnSp>
      <p:cxnSp>
        <p:nvCxnSpPr>
          <p:cNvPr id="21" name="直接连接符 20"/>
          <p:cNvCxnSpPr/>
          <p:nvPr/>
        </p:nvCxnSpPr>
        <p:spPr bwMode="auto">
          <a:xfrm flipV="1">
            <a:off x="4876800" y="4191000"/>
            <a:ext cx="3886200" cy="76200"/>
          </a:xfrm>
          <a:prstGeom prst="line">
            <a:avLst/>
          </a:prstGeom>
          <a:solidFill>
            <a:schemeClr val="accent1"/>
          </a:solidFill>
          <a:ln w="44450" cap="flat" cmpd="tri" algn="ctr">
            <a:solidFill>
              <a:srgbClr val="FF0000"/>
            </a:solidFill>
            <a:prstDash val="solid"/>
            <a:round/>
            <a:headEnd type="none" w="med" len="med"/>
            <a:tailEnd type="none" w="med" len="med"/>
          </a:ln>
          <a:effectLst>
            <a:outerShdw dist="17961" dir="13500000" algn="ctr" rotWithShape="0">
              <a:schemeClr val="tx1">
                <a:gamma/>
                <a:shade val="60000"/>
                <a:invGamma/>
              </a:schemeClr>
            </a:outerShdw>
          </a:effectLst>
        </p:spPr>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slide(fromLeft)">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500" fill="hold"/>
                                        <p:tgtEl>
                                          <p:spTgt spid="14"/>
                                        </p:tgtEl>
                                        <p:attrNameLst>
                                          <p:attrName>ppt_x</p:attrName>
                                        </p:attrNameLst>
                                      </p:cBhvr>
                                      <p:tavLst>
                                        <p:tav tm="0">
                                          <p:val>
                                            <p:strVal val="#ppt_x"/>
                                          </p:val>
                                        </p:tav>
                                        <p:tav tm="100000">
                                          <p:val>
                                            <p:strVal val="#ppt_x"/>
                                          </p:val>
                                        </p:tav>
                                      </p:tavLst>
                                    </p:anim>
                                    <p:anim calcmode="lin" valueType="num">
                                      <p:cBhvr additive="base">
                                        <p:cTn id="13"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15"/>
                                        </p:tgtEl>
                                        <p:attrNameLst>
                                          <p:attrName>style.visibility</p:attrName>
                                        </p:attrNameLst>
                                      </p:cBhvr>
                                      <p:to>
                                        <p:strVal val="visible"/>
                                      </p:to>
                                    </p:set>
                                    <p:anim calcmode="lin" valueType="num">
                                      <p:cBhvr additive="base">
                                        <p:cTn id="18" dur="500" fill="hold"/>
                                        <p:tgtEl>
                                          <p:spTgt spid="15"/>
                                        </p:tgtEl>
                                        <p:attrNameLst>
                                          <p:attrName>ppt_x</p:attrName>
                                        </p:attrNameLst>
                                      </p:cBhvr>
                                      <p:tavLst>
                                        <p:tav tm="0">
                                          <p:val>
                                            <p:strVal val="#ppt_x"/>
                                          </p:val>
                                        </p:tav>
                                        <p:tav tm="100000">
                                          <p:val>
                                            <p:strVal val="#ppt_x"/>
                                          </p:val>
                                        </p:tav>
                                      </p:tavLst>
                                    </p:anim>
                                    <p:anim calcmode="lin" valueType="num">
                                      <p:cBhvr additive="base">
                                        <p:cTn id="19"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nodeType="clickEffect">
                                  <p:stCondLst>
                                    <p:cond delay="0"/>
                                  </p:stCondLst>
                                  <p:childTnLst>
                                    <p:set>
                                      <p:cBhvr>
                                        <p:cTn id="23" dur="1" fill="hold">
                                          <p:stCondLst>
                                            <p:cond delay="0"/>
                                          </p:stCondLst>
                                        </p:cTn>
                                        <p:tgtEl>
                                          <p:spTgt spid="20"/>
                                        </p:tgtEl>
                                        <p:attrNameLst>
                                          <p:attrName>style.visibility</p:attrName>
                                        </p:attrNameLst>
                                      </p:cBhvr>
                                      <p:to>
                                        <p:strVal val="visible"/>
                                      </p:to>
                                    </p:set>
                                    <p:anim calcmode="lin" valueType="num">
                                      <p:cBhvr additive="base">
                                        <p:cTn id="24" dur="500" fill="hold"/>
                                        <p:tgtEl>
                                          <p:spTgt spid="20"/>
                                        </p:tgtEl>
                                        <p:attrNameLst>
                                          <p:attrName>ppt_x</p:attrName>
                                        </p:attrNameLst>
                                      </p:cBhvr>
                                      <p:tavLst>
                                        <p:tav tm="0">
                                          <p:val>
                                            <p:strVal val="#ppt_x"/>
                                          </p:val>
                                        </p:tav>
                                        <p:tav tm="100000">
                                          <p:val>
                                            <p:strVal val="#ppt_x"/>
                                          </p:val>
                                        </p:tav>
                                      </p:tavLst>
                                    </p:anim>
                                    <p:anim calcmode="lin" valueType="num">
                                      <p:cBhvr additive="base">
                                        <p:cTn id="25"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nodeType="clickEffect">
                                  <p:stCondLst>
                                    <p:cond delay="0"/>
                                  </p:stCondLst>
                                  <p:childTnLst>
                                    <p:set>
                                      <p:cBhvr>
                                        <p:cTn id="29" dur="1" fill="hold">
                                          <p:stCondLst>
                                            <p:cond delay="0"/>
                                          </p:stCondLst>
                                        </p:cTn>
                                        <p:tgtEl>
                                          <p:spTgt spid="21"/>
                                        </p:tgtEl>
                                        <p:attrNameLst>
                                          <p:attrName>style.visibility</p:attrName>
                                        </p:attrNameLst>
                                      </p:cBhvr>
                                      <p:to>
                                        <p:strVal val="visible"/>
                                      </p:to>
                                    </p:set>
                                    <p:anim calcmode="lin" valueType="num">
                                      <p:cBhvr additive="base">
                                        <p:cTn id="30" dur="500" fill="hold"/>
                                        <p:tgtEl>
                                          <p:spTgt spid="21"/>
                                        </p:tgtEl>
                                        <p:attrNameLst>
                                          <p:attrName>ppt_x</p:attrName>
                                        </p:attrNameLst>
                                      </p:cBhvr>
                                      <p:tavLst>
                                        <p:tav tm="0">
                                          <p:val>
                                            <p:strVal val="#ppt_x"/>
                                          </p:val>
                                        </p:tav>
                                        <p:tav tm="100000">
                                          <p:val>
                                            <p:strVal val="#ppt_x"/>
                                          </p:val>
                                        </p:tav>
                                      </p:tavLst>
                                    </p:anim>
                                    <p:anim calcmode="lin" valueType="num">
                                      <p:cBhvr additive="base">
                                        <p:cTn id="31"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utoUpdateAnimBg="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762000"/>
            <a:ext cx="8229600" cy="6096000"/>
          </a:xfrm>
        </p:spPr>
        <p:txBody>
          <a:bodyPr/>
          <a:lstStyle/>
          <a:p>
            <a:r>
              <a:rPr lang="zh-CN" altLang="en-US" b="1" u="sng" dirty="0" smtClean="0"/>
              <a:t>编码</a:t>
            </a:r>
            <a:r>
              <a:rPr lang="zh-CN" altLang="en-US" u="sng" dirty="0" smtClean="0"/>
              <a:t>：</a:t>
            </a:r>
          </a:p>
          <a:p>
            <a:r>
              <a:rPr lang="zh-CN" altLang="en-US" u="sng" dirty="0" smtClean="0"/>
              <a:t>法一</a:t>
            </a:r>
            <a:r>
              <a:rPr lang="zh-CN" altLang="en-US" dirty="0" smtClean="0"/>
              <a:t>：</a:t>
            </a:r>
          </a:p>
          <a:p>
            <a:pPr lvl="0">
              <a:lnSpc>
                <a:spcPct val="150000"/>
              </a:lnSpc>
            </a:pPr>
            <a:r>
              <a:rPr lang="zh-CN" altLang="en-US" u="sng" dirty="0" smtClean="0"/>
              <a:t>由</a:t>
            </a:r>
            <a:r>
              <a:rPr lang="en-US" u="sng" dirty="0" smtClean="0"/>
              <a:t>g(x)</a:t>
            </a:r>
            <a:r>
              <a:rPr lang="zh-CN" altLang="en-US" u="sng" dirty="0" smtClean="0"/>
              <a:t>构造</a:t>
            </a:r>
            <a:r>
              <a:rPr lang="en-US" u="sng" dirty="0" smtClean="0"/>
              <a:t>G(x)</a:t>
            </a:r>
            <a:r>
              <a:rPr lang="zh-CN" altLang="en-US" u="sng" dirty="0" smtClean="0"/>
              <a:t>，并进行初等变换获得典型生成矩阵                   </a:t>
            </a:r>
            <a:r>
              <a:rPr lang="en-US" u="sng" dirty="0" smtClean="0"/>
              <a:t> </a:t>
            </a:r>
            <a:r>
              <a:rPr lang="zh-CN" altLang="en-US" u="sng" dirty="0" smtClean="0"/>
              <a:t>，即</a:t>
            </a:r>
            <a:endParaRPr lang="en-US" altLang="zh-CN" u="sng" dirty="0" smtClean="0"/>
          </a:p>
          <a:p>
            <a:pPr lvl="0">
              <a:lnSpc>
                <a:spcPct val="150000"/>
              </a:lnSpc>
            </a:pPr>
            <a:endParaRPr lang="en-US" altLang="zh-CN" dirty="0" smtClean="0"/>
          </a:p>
          <a:p>
            <a:pPr lvl="0">
              <a:lnSpc>
                <a:spcPct val="150000"/>
              </a:lnSpc>
            </a:pPr>
            <a:endParaRPr lang="en-US" altLang="zh-CN" dirty="0" smtClean="0"/>
          </a:p>
          <a:p>
            <a:pPr lvl="0">
              <a:lnSpc>
                <a:spcPct val="150000"/>
              </a:lnSpc>
            </a:pPr>
            <a:endParaRPr lang="en-US" altLang="zh-CN" dirty="0" smtClean="0"/>
          </a:p>
          <a:p>
            <a:pPr lvl="0">
              <a:lnSpc>
                <a:spcPct val="150000"/>
              </a:lnSpc>
            </a:pPr>
            <a:r>
              <a:rPr lang="zh-CN" altLang="en-US" u="sng" dirty="0" smtClean="0"/>
              <a:t>循环码</a:t>
            </a:r>
            <a:r>
              <a:rPr lang="en-US" u="sng" dirty="0" smtClean="0"/>
              <a:t>C=MG</a:t>
            </a:r>
            <a:endParaRPr lang="zh-CN" altLang="en-US" u="sng" dirty="0" smtClean="0"/>
          </a:p>
          <a:p>
            <a:endParaRPr lang="zh-CN" altLang="en-US" dirty="0"/>
          </a:p>
        </p:txBody>
      </p:sp>
      <p:sp>
        <p:nvSpPr>
          <p:cNvPr id="179202"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79201" name="Object 1"/>
          <p:cNvGraphicFramePr>
            <a:graphicFrameLocks noChangeAspect="1"/>
          </p:cNvGraphicFramePr>
          <p:nvPr/>
        </p:nvGraphicFramePr>
        <p:xfrm>
          <a:off x="2590800" y="2743200"/>
          <a:ext cx="2057400" cy="685800"/>
        </p:xfrm>
        <a:graphic>
          <a:graphicData uri="http://schemas.openxmlformats.org/presentationml/2006/ole">
            <mc:AlternateContent xmlns:mc="http://schemas.openxmlformats.org/markup-compatibility/2006">
              <mc:Choice xmlns:v="urn:schemas-microsoft-com:vml" Requires="v">
                <p:oleObj spid="_x0000_s179226" name="公式" r:id="rId3" imgW="710891" imgH="241195" progId="Equation.3">
                  <p:embed/>
                </p:oleObj>
              </mc:Choice>
              <mc:Fallback>
                <p:oleObj name="公式" r:id="rId3" imgW="710891" imgH="241195" progId="Equation.3">
                  <p:embed/>
                  <p:pic>
                    <p:nvPicPr>
                      <p:cNvPr id="0" name="Picture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90800" y="2743200"/>
                        <a:ext cx="2057400" cy="6858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79204"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79203" name="Object 3"/>
          <p:cNvGraphicFramePr>
            <a:graphicFrameLocks noChangeAspect="1"/>
          </p:cNvGraphicFramePr>
          <p:nvPr/>
        </p:nvGraphicFramePr>
        <p:xfrm>
          <a:off x="2514599" y="3581400"/>
          <a:ext cx="5638801" cy="2667000"/>
        </p:xfrm>
        <a:graphic>
          <a:graphicData uri="http://schemas.openxmlformats.org/presentationml/2006/ole">
            <mc:AlternateContent xmlns:mc="http://schemas.openxmlformats.org/markup-compatibility/2006">
              <mc:Choice xmlns:v="urn:schemas-microsoft-com:vml" Requires="v">
                <p:oleObj spid="_x0000_s179227" name="公式" r:id="rId5" imgW="1892300" imgH="965200" progId="Equation.3">
                  <p:embed/>
                </p:oleObj>
              </mc:Choice>
              <mc:Fallback>
                <p:oleObj name="公式" r:id="rId5" imgW="1892300" imgH="965200" progId="Equation.3">
                  <p:embed/>
                  <p:pic>
                    <p:nvPicPr>
                      <p:cNvPr id="0"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514599" y="3581400"/>
                        <a:ext cx="5638801" cy="26670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8" name="Text Box 26"/>
          <p:cNvSpPr txBox="1">
            <a:spLocks noChangeArrowheads="1"/>
          </p:cNvSpPr>
          <p:nvPr/>
        </p:nvSpPr>
        <p:spPr bwMode="auto">
          <a:xfrm>
            <a:off x="6096000" y="178526"/>
            <a:ext cx="2895600" cy="369332"/>
          </a:xfrm>
          <a:prstGeom prst="rect">
            <a:avLst/>
          </a:prstGeom>
          <a:noFill/>
          <a:ln w="9525">
            <a:noFill/>
            <a:miter lim="800000"/>
            <a:headEnd/>
            <a:tailEnd/>
          </a:ln>
        </p:spPr>
        <p:txBody>
          <a:bodyPr wrap="square">
            <a:spAutoFit/>
          </a:bodyPr>
          <a:lstStyle/>
          <a:p>
            <a:r>
              <a:rPr lang="en-US" altLang="zh-CN" b="1" dirty="0" smtClean="0">
                <a:solidFill>
                  <a:schemeClr val="bg1">
                    <a:lumMod val="95000"/>
                  </a:schemeClr>
                </a:solidFill>
              </a:rPr>
              <a:t>《</a:t>
            </a:r>
            <a:r>
              <a:rPr lang="zh-CN" altLang="en-US" b="1" dirty="0" smtClean="0">
                <a:solidFill>
                  <a:schemeClr val="bg1">
                    <a:lumMod val="95000"/>
                  </a:schemeClr>
                </a:solidFill>
              </a:rPr>
              <a:t>通信系统设计与应用</a:t>
            </a:r>
            <a:r>
              <a:rPr lang="en-US" altLang="zh-CN" b="1" dirty="0" smtClean="0">
                <a:solidFill>
                  <a:schemeClr val="bg1">
                    <a:lumMod val="95000"/>
                  </a:schemeClr>
                </a:solidFill>
              </a:rPr>
              <a:t>》</a:t>
            </a:r>
            <a:endParaRPr lang="zh-CN" altLang="en-US" b="1" dirty="0">
              <a:solidFill>
                <a:schemeClr val="bg1">
                  <a:lumMod val="95000"/>
                </a:schemeClr>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slide(from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utoUpdateAnimBg="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81000" y="1066800"/>
            <a:ext cx="8763000" cy="4571999"/>
          </a:xfrm>
        </p:spPr>
        <p:txBody>
          <a:bodyPr/>
          <a:lstStyle/>
          <a:p>
            <a:pPr>
              <a:lnSpc>
                <a:spcPct val="150000"/>
              </a:lnSpc>
            </a:pPr>
            <a:r>
              <a:rPr lang="zh-CN" altLang="en-US" u="sng" dirty="0" smtClean="0"/>
              <a:t>法二：</a:t>
            </a:r>
          </a:p>
          <a:p>
            <a:pPr marL="514350" indent="-514350">
              <a:lnSpc>
                <a:spcPct val="150000"/>
              </a:lnSpc>
              <a:buFont typeface="+mj-ea"/>
              <a:buAutoNum type="circleNumDbPlain"/>
            </a:pPr>
            <a:r>
              <a:rPr lang="zh-CN" altLang="en-US" u="sng" dirty="0" smtClean="0"/>
              <a:t>信息码写成码多项式</a:t>
            </a:r>
            <a:endParaRPr lang="en-US" altLang="zh-CN" u="sng" dirty="0" smtClean="0"/>
          </a:p>
          <a:p>
            <a:pPr marL="514350" indent="-514350">
              <a:buFont typeface="+mj-ea"/>
              <a:buAutoNum type="circleNumDbPlain"/>
            </a:pPr>
            <a:endParaRPr lang="en-US" altLang="zh-CN" u="sng" dirty="0" smtClean="0"/>
          </a:p>
          <a:p>
            <a:pPr marL="514350" indent="-514350">
              <a:buFont typeface="+mj-ea"/>
              <a:buAutoNum type="circleNumDbPlain"/>
            </a:pPr>
            <a:endParaRPr lang="en-US" altLang="zh-CN" u="sng" dirty="0" smtClean="0"/>
          </a:p>
          <a:p>
            <a:pPr marL="514350" indent="-514350">
              <a:buFont typeface="+mj-ea"/>
              <a:buAutoNum type="circleNumDbPlain"/>
            </a:pPr>
            <a:r>
              <a:rPr lang="zh-CN" altLang="en-US" u="sng" dirty="0" smtClean="0"/>
              <a:t>左移</a:t>
            </a:r>
            <a:r>
              <a:rPr lang="en-US" u="sng" dirty="0" smtClean="0"/>
              <a:t>r</a:t>
            </a:r>
            <a:r>
              <a:rPr lang="zh-CN" altLang="en-US" u="sng" dirty="0" smtClean="0"/>
              <a:t>位即            </a:t>
            </a:r>
            <a:r>
              <a:rPr lang="en-US" u="sng" dirty="0" smtClean="0"/>
              <a:t> </a:t>
            </a:r>
            <a:r>
              <a:rPr lang="zh-CN" altLang="en-US" u="sng" dirty="0" smtClean="0"/>
              <a:t>，并求模      </a:t>
            </a:r>
            <a:r>
              <a:rPr lang="en-US" u="sng" dirty="0" smtClean="0"/>
              <a:t>  </a:t>
            </a:r>
            <a:r>
              <a:rPr lang="zh-CN" altLang="en-US" u="sng" dirty="0" smtClean="0"/>
              <a:t>运算得到       </a:t>
            </a:r>
            <a:endParaRPr lang="en-US" altLang="zh-CN" u="sng" dirty="0" smtClean="0"/>
          </a:p>
          <a:p>
            <a:pPr marL="514350" indent="-514350">
              <a:buFont typeface="+mj-ea"/>
              <a:buAutoNum type="circleNumDbPlain"/>
            </a:pPr>
            <a:endParaRPr lang="en-US" u="sng" dirty="0" smtClean="0"/>
          </a:p>
          <a:p>
            <a:pPr marL="514350" indent="-514350">
              <a:buFont typeface="+mj-ea"/>
              <a:buAutoNum type="circleNumDbPlain"/>
            </a:pPr>
            <a:r>
              <a:rPr lang="zh-CN" altLang="en-US" u="sng" dirty="0" smtClean="0"/>
              <a:t>循环码多项式</a:t>
            </a:r>
          </a:p>
          <a:p>
            <a:endParaRPr lang="zh-CN" altLang="en-US" u="sng" dirty="0"/>
          </a:p>
        </p:txBody>
      </p:sp>
      <p:sp>
        <p:nvSpPr>
          <p:cNvPr id="178178"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78177" name="Object 1"/>
          <p:cNvGraphicFramePr>
            <a:graphicFrameLocks noChangeAspect="1"/>
          </p:cNvGraphicFramePr>
          <p:nvPr/>
        </p:nvGraphicFramePr>
        <p:xfrm>
          <a:off x="990600" y="2819400"/>
          <a:ext cx="7437120" cy="762000"/>
        </p:xfrm>
        <a:graphic>
          <a:graphicData uri="http://schemas.openxmlformats.org/presentationml/2006/ole">
            <mc:AlternateContent xmlns:mc="http://schemas.openxmlformats.org/markup-compatibility/2006">
              <mc:Choice xmlns:v="urn:schemas-microsoft-com:vml" Requires="v">
                <p:oleObj spid="_x0000_s178241" name="公式" r:id="rId3" imgW="2324100" imgH="241300" progId="Equation.3">
                  <p:embed/>
                </p:oleObj>
              </mc:Choice>
              <mc:Fallback>
                <p:oleObj name="公式" r:id="rId3" imgW="2324100" imgH="241300" progId="Equation.3">
                  <p:embed/>
                  <p:pic>
                    <p:nvPicPr>
                      <p:cNvPr id="0" name="Picture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90600" y="2819400"/>
                        <a:ext cx="7437120" cy="7620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78180"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78179" name="Object 3"/>
          <p:cNvGraphicFramePr>
            <a:graphicFrameLocks noChangeAspect="1"/>
          </p:cNvGraphicFramePr>
          <p:nvPr/>
        </p:nvGraphicFramePr>
        <p:xfrm>
          <a:off x="2743200" y="3810000"/>
          <a:ext cx="1524000" cy="685800"/>
        </p:xfrm>
        <a:graphic>
          <a:graphicData uri="http://schemas.openxmlformats.org/presentationml/2006/ole">
            <mc:AlternateContent xmlns:mc="http://schemas.openxmlformats.org/markup-compatibility/2006">
              <mc:Choice xmlns:v="urn:schemas-microsoft-com:vml" Requires="v">
                <p:oleObj spid="_x0000_s178242" name="公式" r:id="rId5" imgW="482391" imgH="228501" progId="Equation.3">
                  <p:embed/>
                </p:oleObj>
              </mc:Choice>
              <mc:Fallback>
                <p:oleObj name="公式" r:id="rId5" imgW="482391" imgH="228501" progId="Equation.3">
                  <p:embed/>
                  <p:pic>
                    <p:nvPicPr>
                      <p:cNvPr id="0"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743200" y="3810000"/>
                        <a:ext cx="1524000" cy="6858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78182"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78181" name="Object 5"/>
          <p:cNvGraphicFramePr>
            <a:graphicFrameLocks noChangeAspect="1"/>
          </p:cNvGraphicFramePr>
          <p:nvPr/>
        </p:nvGraphicFramePr>
        <p:xfrm>
          <a:off x="5816599" y="3886201"/>
          <a:ext cx="889001" cy="609600"/>
        </p:xfrm>
        <a:graphic>
          <a:graphicData uri="http://schemas.openxmlformats.org/presentationml/2006/ole">
            <mc:AlternateContent xmlns:mc="http://schemas.openxmlformats.org/markup-compatibility/2006">
              <mc:Choice xmlns:v="urn:schemas-microsoft-com:vml" Requires="v">
                <p:oleObj spid="_x0000_s178243" name="公式" r:id="rId7" imgW="330057" imgH="203112" progId="Equation.3">
                  <p:embed/>
                </p:oleObj>
              </mc:Choice>
              <mc:Fallback>
                <p:oleObj name="公式" r:id="rId7" imgW="330057" imgH="203112" progId="Equation.3">
                  <p:embed/>
                  <p:pic>
                    <p:nvPicPr>
                      <p:cNvPr id="0" name="Picture 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816599" y="3886201"/>
                        <a:ext cx="889001" cy="6096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78184"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78186" name="Rectangle 1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78185" name="Object 9"/>
          <p:cNvGraphicFramePr>
            <a:graphicFrameLocks noChangeAspect="1"/>
          </p:cNvGraphicFramePr>
          <p:nvPr/>
        </p:nvGraphicFramePr>
        <p:xfrm>
          <a:off x="3581400" y="5029200"/>
          <a:ext cx="3971925" cy="685800"/>
        </p:xfrm>
        <a:graphic>
          <a:graphicData uri="http://schemas.openxmlformats.org/presentationml/2006/ole">
            <mc:AlternateContent xmlns:mc="http://schemas.openxmlformats.org/markup-compatibility/2006">
              <mc:Choice xmlns:v="urn:schemas-microsoft-com:vml" Requires="v">
                <p:oleObj spid="_x0000_s178244" name="公式" r:id="rId9" imgW="1320800" imgH="228600" progId="Equation.3">
                  <p:embed/>
                </p:oleObj>
              </mc:Choice>
              <mc:Fallback>
                <p:oleObj name="公式" r:id="rId9" imgW="1320800" imgH="228600" progId="Equation.3">
                  <p:embed/>
                  <p:pic>
                    <p:nvPicPr>
                      <p:cNvPr id="0" name="Picture 9"/>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581400" y="5029200"/>
                        <a:ext cx="3971925"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pic>
                </p:oleObj>
              </mc:Fallback>
            </mc:AlternateContent>
          </a:graphicData>
        </a:graphic>
      </p:graphicFrame>
      <p:sp>
        <p:nvSpPr>
          <p:cNvPr id="14" name="Text Box 26"/>
          <p:cNvSpPr txBox="1">
            <a:spLocks noChangeArrowheads="1"/>
          </p:cNvSpPr>
          <p:nvPr/>
        </p:nvSpPr>
        <p:spPr bwMode="auto">
          <a:xfrm>
            <a:off x="6096000" y="178526"/>
            <a:ext cx="2895600" cy="369332"/>
          </a:xfrm>
          <a:prstGeom prst="rect">
            <a:avLst/>
          </a:prstGeom>
          <a:noFill/>
          <a:ln w="9525">
            <a:noFill/>
            <a:miter lim="800000"/>
            <a:headEnd/>
            <a:tailEnd/>
          </a:ln>
        </p:spPr>
        <p:txBody>
          <a:bodyPr wrap="square">
            <a:spAutoFit/>
          </a:bodyPr>
          <a:lstStyle/>
          <a:p>
            <a:r>
              <a:rPr lang="en-US" altLang="zh-CN" b="1" dirty="0" smtClean="0">
                <a:solidFill>
                  <a:schemeClr val="bg1">
                    <a:lumMod val="95000"/>
                  </a:schemeClr>
                </a:solidFill>
              </a:rPr>
              <a:t>《</a:t>
            </a:r>
            <a:r>
              <a:rPr lang="zh-CN" altLang="en-US" b="1" dirty="0" smtClean="0">
                <a:solidFill>
                  <a:schemeClr val="bg1">
                    <a:lumMod val="95000"/>
                  </a:schemeClr>
                </a:solidFill>
              </a:rPr>
              <a:t>通信系统设计与应用</a:t>
            </a:r>
            <a:r>
              <a:rPr lang="en-US" altLang="zh-CN" b="1" dirty="0" smtClean="0">
                <a:solidFill>
                  <a:schemeClr val="bg1">
                    <a:lumMod val="95000"/>
                  </a:schemeClr>
                </a:solidFill>
              </a:rPr>
              <a:t>》</a:t>
            </a:r>
            <a:endParaRPr lang="zh-CN" altLang="en-US" b="1" dirty="0">
              <a:solidFill>
                <a:schemeClr val="bg1">
                  <a:lumMod val="95000"/>
                </a:schemeClr>
              </a:solidFill>
            </a:endParaRPr>
          </a:p>
        </p:txBody>
      </p:sp>
      <p:graphicFrame>
        <p:nvGraphicFramePr>
          <p:cNvPr id="178183" name="Object 7"/>
          <p:cNvGraphicFramePr>
            <a:graphicFrameLocks noChangeAspect="1"/>
          </p:cNvGraphicFramePr>
          <p:nvPr/>
        </p:nvGraphicFramePr>
        <p:xfrm>
          <a:off x="8366125" y="3886200"/>
          <a:ext cx="777875" cy="609600"/>
        </p:xfrm>
        <a:graphic>
          <a:graphicData uri="http://schemas.openxmlformats.org/presentationml/2006/ole">
            <mc:AlternateContent xmlns:mc="http://schemas.openxmlformats.org/markup-compatibility/2006">
              <mc:Choice xmlns:v="urn:schemas-microsoft-com:vml" Requires="v">
                <p:oleObj spid="_x0000_s178245" name="公式" r:id="rId11" imgW="304536" imgH="203024" progId="Equation.3">
                  <p:embed/>
                </p:oleObj>
              </mc:Choice>
              <mc:Fallback>
                <p:oleObj name="公式" r:id="rId11" imgW="304536" imgH="203024" progId="Equation.3">
                  <p:embed/>
                  <p:pic>
                    <p:nvPicPr>
                      <p:cNvPr id="0" name="Picture 7"/>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8366125" y="3886200"/>
                        <a:ext cx="777875"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pic>
                </p:oleObj>
              </mc:Fallback>
            </mc:AlternateContent>
          </a:graphicData>
        </a:graphic>
      </p:graphicFrame>
      <p:cxnSp>
        <p:nvCxnSpPr>
          <p:cNvPr id="16" name="直接连接符 15"/>
          <p:cNvCxnSpPr/>
          <p:nvPr/>
        </p:nvCxnSpPr>
        <p:spPr bwMode="auto">
          <a:xfrm>
            <a:off x="3581400" y="5791200"/>
            <a:ext cx="3962400" cy="1588"/>
          </a:xfrm>
          <a:prstGeom prst="line">
            <a:avLst/>
          </a:prstGeom>
          <a:solidFill>
            <a:schemeClr val="accent1"/>
          </a:solidFill>
          <a:ln w="9525" cap="flat" cmpd="sng" algn="ctr">
            <a:solidFill>
              <a:schemeClr val="tx1"/>
            </a:solidFill>
            <a:prstDash val="solid"/>
            <a:round/>
            <a:headEnd type="none" w="med" len="med"/>
            <a:tailEnd type="none" w="med" len="med"/>
          </a:ln>
          <a:effectLst>
            <a:outerShdw dist="17961" dir="13500000" algn="ctr" rotWithShape="0">
              <a:schemeClr val="tx1">
                <a:gamma/>
                <a:shade val="60000"/>
                <a:invGamma/>
              </a:schemeClr>
            </a:outerShdw>
          </a:effectLst>
        </p:spPr>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slide(fromLeft)">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utoUpdateAnimBg="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143000" y="1600201"/>
            <a:ext cx="7543800" cy="3962400"/>
          </a:xfrm>
        </p:spPr>
        <p:txBody>
          <a:bodyPr/>
          <a:lstStyle/>
          <a:p>
            <a:pPr>
              <a:lnSpc>
                <a:spcPct val="150000"/>
              </a:lnSpc>
            </a:pPr>
            <a:r>
              <a:rPr lang="zh-CN" altLang="en-US" sz="3600" b="1" u="sng" dirty="0" smtClean="0"/>
              <a:t>译码：</a:t>
            </a:r>
            <a:endParaRPr lang="zh-CN" altLang="en-US" sz="3600" u="sng" dirty="0" smtClean="0"/>
          </a:p>
          <a:p>
            <a:pPr lvl="0">
              <a:lnSpc>
                <a:spcPct val="150000"/>
              </a:lnSpc>
            </a:pPr>
            <a:r>
              <a:rPr lang="zh-CN" altLang="en-US" sz="3600" u="sng" dirty="0" smtClean="0"/>
              <a:t>由</a:t>
            </a:r>
            <a:r>
              <a:rPr lang="en-US" sz="3600" u="sng" dirty="0" smtClean="0"/>
              <a:t> </a:t>
            </a:r>
            <a:endParaRPr lang="zh-CN" altLang="en-US" sz="3600" u="sng" dirty="0" smtClean="0"/>
          </a:p>
          <a:p>
            <a:pPr lvl="0">
              <a:lnSpc>
                <a:spcPct val="150000"/>
              </a:lnSpc>
            </a:pPr>
            <a:r>
              <a:rPr lang="zh-CN" altLang="en-US" sz="3600" u="sng" dirty="0" smtClean="0"/>
              <a:t>由</a:t>
            </a:r>
            <a:r>
              <a:rPr lang="en-US" sz="3600" u="sng" dirty="0" smtClean="0"/>
              <a:t> </a:t>
            </a:r>
            <a:endParaRPr lang="zh-CN" altLang="en-US" sz="3600" u="sng" dirty="0" smtClean="0"/>
          </a:p>
          <a:p>
            <a:pPr lvl="0">
              <a:lnSpc>
                <a:spcPct val="150000"/>
              </a:lnSpc>
            </a:pPr>
            <a:r>
              <a:rPr lang="zh-CN" altLang="en-US" sz="3600" u="sng" dirty="0" smtClean="0"/>
              <a:t>后与汉明码译码同</a:t>
            </a:r>
          </a:p>
          <a:p>
            <a:endParaRPr lang="zh-CN" altLang="en-US" dirty="0"/>
          </a:p>
        </p:txBody>
      </p:sp>
      <p:sp>
        <p:nvSpPr>
          <p:cNvPr id="184322"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84321" name="Object 1"/>
          <p:cNvGraphicFramePr>
            <a:graphicFrameLocks noChangeAspect="1"/>
          </p:cNvGraphicFramePr>
          <p:nvPr/>
        </p:nvGraphicFramePr>
        <p:xfrm>
          <a:off x="2286000" y="2667000"/>
          <a:ext cx="5181600" cy="747594"/>
        </p:xfrm>
        <a:graphic>
          <a:graphicData uri="http://schemas.openxmlformats.org/presentationml/2006/ole">
            <mc:AlternateContent xmlns:mc="http://schemas.openxmlformats.org/markup-compatibility/2006">
              <mc:Choice xmlns:v="urn:schemas-microsoft-com:vml" Requires="v">
                <p:oleObj spid="_x0000_s184346" name="公式" r:id="rId3" imgW="1739900" imgH="241300" progId="Equation.3">
                  <p:embed/>
                </p:oleObj>
              </mc:Choice>
              <mc:Fallback>
                <p:oleObj name="公式" r:id="rId3" imgW="1739900" imgH="241300" progId="Equation.3">
                  <p:embed/>
                  <p:pic>
                    <p:nvPicPr>
                      <p:cNvPr id="0" name="Picture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86000" y="2667000"/>
                        <a:ext cx="5181600" cy="74759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84324"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84323" name="Object 3"/>
          <p:cNvGraphicFramePr>
            <a:graphicFrameLocks noChangeAspect="1"/>
          </p:cNvGraphicFramePr>
          <p:nvPr/>
        </p:nvGraphicFramePr>
        <p:xfrm>
          <a:off x="2243959" y="3657600"/>
          <a:ext cx="4233041" cy="685800"/>
        </p:xfrm>
        <a:graphic>
          <a:graphicData uri="http://schemas.openxmlformats.org/presentationml/2006/ole">
            <mc:AlternateContent xmlns:mc="http://schemas.openxmlformats.org/markup-compatibility/2006">
              <mc:Choice xmlns:v="urn:schemas-microsoft-com:vml" Requires="v">
                <p:oleObj spid="_x0000_s184347" name="公式" r:id="rId5" imgW="1548728" imgH="241195" progId="Equation.3">
                  <p:embed/>
                </p:oleObj>
              </mc:Choice>
              <mc:Fallback>
                <p:oleObj name="公式" r:id="rId5" imgW="1548728" imgH="241195" progId="Equation.3">
                  <p:embed/>
                  <p:pic>
                    <p:nvPicPr>
                      <p:cNvPr id="0"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243959" y="3657600"/>
                        <a:ext cx="4233041" cy="6858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8" name="Text Box 26"/>
          <p:cNvSpPr txBox="1">
            <a:spLocks noChangeArrowheads="1"/>
          </p:cNvSpPr>
          <p:nvPr/>
        </p:nvSpPr>
        <p:spPr bwMode="auto">
          <a:xfrm>
            <a:off x="6096000" y="178526"/>
            <a:ext cx="2895600" cy="369332"/>
          </a:xfrm>
          <a:prstGeom prst="rect">
            <a:avLst/>
          </a:prstGeom>
          <a:noFill/>
          <a:ln w="9525">
            <a:noFill/>
            <a:miter lim="800000"/>
            <a:headEnd/>
            <a:tailEnd/>
          </a:ln>
        </p:spPr>
        <p:txBody>
          <a:bodyPr wrap="square">
            <a:spAutoFit/>
          </a:bodyPr>
          <a:lstStyle/>
          <a:p>
            <a:r>
              <a:rPr lang="en-US" altLang="zh-CN" b="1" dirty="0" smtClean="0">
                <a:solidFill>
                  <a:schemeClr val="bg1">
                    <a:lumMod val="95000"/>
                  </a:schemeClr>
                </a:solidFill>
              </a:rPr>
              <a:t>《</a:t>
            </a:r>
            <a:r>
              <a:rPr lang="zh-CN" altLang="en-US" b="1" dirty="0" smtClean="0">
                <a:solidFill>
                  <a:schemeClr val="bg1">
                    <a:lumMod val="95000"/>
                  </a:schemeClr>
                </a:solidFill>
              </a:rPr>
              <a:t>通信系统设计与应用</a:t>
            </a:r>
            <a:r>
              <a:rPr lang="en-US" altLang="zh-CN" b="1" dirty="0" smtClean="0">
                <a:solidFill>
                  <a:schemeClr val="bg1">
                    <a:lumMod val="95000"/>
                  </a:schemeClr>
                </a:solidFill>
              </a:rPr>
              <a:t>》</a:t>
            </a:r>
            <a:endParaRPr lang="zh-CN" altLang="en-US" b="1" dirty="0">
              <a:solidFill>
                <a:schemeClr val="bg1">
                  <a:lumMod val="95000"/>
                </a:schemeClr>
              </a:solidFill>
            </a:endParaRPr>
          </a:p>
        </p:txBody>
      </p:sp>
      <p:cxnSp>
        <p:nvCxnSpPr>
          <p:cNvPr id="10" name="直接连接符 9"/>
          <p:cNvCxnSpPr/>
          <p:nvPr/>
        </p:nvCxnSpPr>
        <p:spPr bwMode="auto">
          <a:xfrm>
            <a:off x="2209800" y="3352800"/>
            <a:ext cx="5410200" cy="1588"/>
          </a:xfrm>
          <a:prstGeom prst="line">
            <a:avLst/>
          </a:prstGeom>
          <a:solidFill>
            <a:schemeClr val="accent1"/>
          </a:solidFill>
          <a:ln w="9525" cap="flat" cmpd="sng" algn="ctr">
            <a:solidFill>
              <a:schemeClr val="tx1"/>
            </a:solidFill>
            <a:prstDash val="solid"/>
            <a:round/>
            <a:headEnd type="none" w="med" len="med"/>
            <a:tailEnd type="none" w="med" len="med"/>
          </a:ln>
          <a:effectLst>
            <a:outerShdw dist="17961" dir="13500000" algn="ctr" rotWithShape="0">
              <a:schemeClr val="tx1">
                <a:gamma/>
                <a:shade val="60000"/>
                <a:invGamma/>
              </a:schemeClr>
            </a:outerShdw>
          </a:effectLst>
        </p:spPr>
      </p:cxnSp>
      <p:cxnSp>
        <p:nvCxnSpPr>
          <p:cNvPr id="12" name="直接连接符 11"/>
          <p:cNvCxnSpPr/>
          <p:nvPr/>
        </p:nvCxnSpPr>
        <p:spPr bwMode="auto">
          <a:xfrm>
            <a:off x="2286000" y="4343400"/>
            <a:ext cx="4191000" cy="1588"/>
          </a:xfrm>
          <a:prstGeom prst="line">
            <a:avLst/>
          </a:prstGeom>
          <a:solidFill>
            <a:schemeClr val="accent1"/>
          </a:solidFill>
          <a:ln w="9525" cap="flat" cmpd="sng" algn="ctr">
            <a:solidFill>
              <a:schemeClr val="tx1"/>
            </a:solidFill>
            <a:prstDash val="solid"/>
            <a:round/>
            <a:headEnd type="none" w="med" len="med"/>
            <a:tailEnd type="none" w="med" len="med"/>
          </a:ln>
          <a:effectLst>
            <a:outerShdw dist="17961" dir="13500000" algn="ctr" rotWithShape="0">
              <a:schemeClr val="tx1">
                <a:gamma/>
                <a:shade val="60000"/>
                <a:invGamma/>
              </a:schemeClr>
            </a:outerShdw>
          </a:effectLst>
        </p:spPr>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slide(from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utoUpdateAnimBg="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914401"/>
            <a:ext cx="8686800" cy="5943599"/>
          </a:xfrm>
        </p:spPr>
        <p:txBody>
          <a:bodyPr/>
          <a:lstStyle/>
          <a:p>
            <a:pPr>
              <a:lnSpc>
                <a:spcPct val="150000"/>
              </a:lnSpc>
            </a:pPr>
            <a:r>
              <a:rPr lang="zh-CN" altLang="en-US" b="1" dirty="0" smtClean="0"/>
              <a:t>例</a:t>
            </a:r>
            <a:r>
              <a:rPr lang="en-US" altLang="zh-CN" b="1" dirty="0" smtClean="0"/>
              <a:t>5</a:t>
            </a:r>
            <a:r>
              <a:rPr lang="zh-CN" altLang="en-US" b="1" dirty="0" smtClean="0"/>
              <a:t>：（</a:t>
            </a:r>
            <a:r>
              <a:rPr lang="en-US" b="1" dirty="0" smtClean="0"/>
              <a:t>7,4</a:t>
            </a:r>
            <a:r>
              <a:rPr lang="zh-CN" altLang="en-US" b="1" dirty="0" smtClean="0"/>
              <a:t>）循环码的生成多项式</a:t>
            </a:r>
            <a:r>
              <a:rPr lang="en-US" b="1" dirty="0" smtClean="0"/>
              <a:t> </a:t>
            </a:r>
            <a:r>
              <a:rPr lang="zh-CN" altLang="en-US" b="1" dirty="0" smtClean="0"/>
              <a:t>，</a:t>
            </a:r>
            <a:endParaRPr lang="en-US" altLang="zh-CN" b="1" dirty="0" smtClean="0"/>
          </a:p>
          <a:p>
            <a:pPr>
              <a:lnSpc>
                <a:spcPct val="150000"/>
              </a:lnSpc>
              <a:buNone/>
            </a:pPr>
            <a:r>
              <a:rPr lang="en-US" altLang="zh-CN" b="1" dirty="0" smtClean="0"/>
              <a:t>                                  </a:t>
            </a:r>
            <a:r>
              <a:rPr lang="zh-CN" altLang="en-US" b="1" dirty="0" smtClean="0"/>
              <a:t>，求（</a:t>
            </a:r>
            <a:r>
              <a:rPr lang="en-US" b="1" dirty="0" smtClean="0"/>
              <a:t>1001</a:t>
            </a:r>
            <a:r>
              <a:rPr lang="zh-CN" altLang="en-US" b="1" dirty="0" smtClean="0"/>
              <a:t>）的循环码？</a:t>
            </a:r>
            <a:endParaRPr lang="en-US" altLang="zh-CN" b="1" dirty="0" smtClean="0"/>
          </a:p>
          <a:p>
            <a:pPr>
              <a:lnSpc>
                <a:spcPct val="150000"/>
              </a:lnSpc>
              <a:buNone/>
            </a:pPr>
            <a:r>
              <a:rPr lang="zh-CN" altLang="en-US" b="1" dirty="0" smtClean="0"/>
              <a:t>解：</a:t>
            </a:r>
            <a:endParaRPr lang="en-US" altLang="zh-CN" b="1" dirty="0" smtClean="0"/>
          </a:p>
          <a:p>
            <a:pPr>
              <a:lnSpc>
                <a:spcPct val="150000"/>
              </a:lnSpc>
              <a:buNone/>
            </a:pPr>
            <a:endParaRPr lang="en-US" altLang="zh-CN" b="1" dirty="0" smtClean="0"/>
          </a:p>
          <a:p>
            <a:pPr>
              <a:lnSpc>
                <a:spcPct val="150000"/>
              </a:lnSpc>
              <a:buNone/>
            </a:pPr>
            <a:endParaRPr lang="en-US" altLang="zh-CN" b="1" dirty="0" smtClean="0"/>
          </a:p>
          <a:p>
            <a:pPr>
              <a:lnSpc>
                <a:spcPct val="150000"/>
              </a:lnSpc>
              <a:buNone/>
            </a:pPr>
            <a:endParaRPr lang="en-US" altLang="zh-CN" b="1" dirty="0" smtClean="0"/>
          </a:p>
          <a:p>
            <a:pPr>
              <a:lnSpc>
                <a:spcPct val="150000"/>
              </a:lnSpc>
              <a:buNone/>
            </a:pPr>
            <a:r>
              <a:rPr lang="zh-CN" altLang="en-US" b="1" dirty="0" smtClean="0"/>
              <a:t>              所以   </a:t>
            </a:r>
            <a:r>
              <a:rPr lang="en-US" b="1" dirty="0" smtClean="0"/>
              <a:t>A=</a:t>
            </a:r>
            <a:r>
              <a:rPr lang="zh-CN" altLang="en-US" b="1" dirty="0" smtClean="0"/>
              <a:t>（</a:t>
            </a:r>
            <a:r>
              <a:rPr lang="en-US" b="1" dirty="0" smtClean="0"/>
              <a:t>1001110</a:t>
            </a:r>
            <a:r>
              <a:rPr lang="zh-CN" altLang="en-US" b="1" dirty="0" smtClean="0"/>
              <a:t>）</a:t>
            </a:r>
          </a:p>
          <a:p>
            <a:pPr>
              <a:lnSpc>
                <a:spcPct val="150000"/>
              </a:lnSpc>
              <a:buNone/>
            </a:pPr>
            <a:endParaRPr lang="zh-CN" altLang="en-US" b="1" dirty="0" smtClean="0"/>
          </a:p>
          <a:p>
            <a:pPr>
              <a:lnSpc>
                <a:spcPct val="150000"/>
              </a:lnSpc>
            </a:pPr>
            <a:endParaRPr lang="zh-CN" altLang="en-US" b="1" dirty="0"/>
          </a:p>
        </p:txBody>
      </p:sp>
      <p:sp>
        <p:nvSpPr>
          <p:cNvPr id="183298"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83297" name="Object 1"/>
          <p:cNvGraphicFramePr>
            <a:graphicFrameLocks noChangeAspect="1"/>
          </p:cNvGraphicFramePr>
          <p:nvPr/>
        </p:nvGraphicFramePr>
        <p:xfrm>
          <a:off x="916133" y="1828800"/>
          <a:ext cx="3429000" cy="685800"/>
        </p:xfrm>
        <a:graphic>
          <a:graphicData uri="http://schemas.openxmlformats.org/presentationml/2006/ole">
            <mc:AlternateContent xmlns:mc="http://schemas.openxmlformats.org/markup-compatibility/2006">
              <mc:Choice xmlns:v="urn:schemas-microsoft-com:vml" Requires="v">
                <p:oleObj spid="_x0000_s183361" name="公式" r:id="rId3" imgW="1028700" imgH="228600" progId="Equation.3">
                  <p:embed/>
                </p:oleObj>
              </mc:Choice>
              <mc:Fallback>
                <p:oleObj name="公式" r:id="rId3" imgW="1028700" imgH="228600" progId="Equation.3">
                  <p:embed/>
                  <p:pic>
                    <p:nvPicPr>
                      <p:cNvPr id="0" name="Picture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16133" y="1828800"/>
                        <a:ext cx="3429000" cy="6858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83300"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83299" name="Object 3"/>
          <p:cNvGraphicFramePr>
            <a:graphicFrameLocks noChangeAspect="1"/>
          </p:cNvGraphicFramePr>
          <p:nvPr/>
        </p:nvGraphicFramePr>
        <p:xfrm>
          <a:off x="1982933" y="2590800"/>
          <a:ext cx="2743200" cy="685800"/>
        </p:xfrm>
        <a:graphic>
          <a:graphicData uri="http://schemas.openxmlformats.org/presentationml/2006/ole">
            <mc:AlternateContent xmlns:mc="http://schemas.openxmlformats.org/markup-compatibility/2006">
              <mc:Choice xmlns:v="urn:schemas-microsoft-com:vml" Requires="v">
                <p:oleObj spid="_x0000_s183362" name="公式" r:id="rId5" imgW="838200" imgH="228600" progId="Equation.3">
                  <p:embed/>
                </p:oleObj>
              </mc:Choice>
              <mc:Fallback>
                <p:oleObj name="公式" r:id="rId5" imgW="838200" imgH="228600" progId="Equation.3">
                  <p:embed/>
                  <p:pic>
                    <p:nvPicPr>
                      <p:cNvPr id="0"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982933" y="2590800"/>
                        <a:ext cx="2743200" cy="6858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83302"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83301" name="Object 5"/>
          <p:cNvGraphicFramePr>
            <a:graphicFrameLocks noChangeAspect="1"/>
          </p:cNvGraphicFramePr>
          <p:nvPr/>
        </p:nvGraphicFramePr>
        <p:xfrm>
          <a:off x="2040083" y="3352800"/>
          <a:ext cx="3143250" cy="685800"/>
        </p:xfrm>
        <a:graphic>
          <a:graphicData uri="http://schemas.openxmlformats.org/presentationml/2006/ole">
            <mc:AlternateContent xmlns:mc="http://schemas.openxmlformats.org/markup-compatibility/2006">
              <mc:Choice xmlns:v="urn:schemas-microsoft-com:vml" Requires="v">
                <p:oleObj spid="_x0000_s183363" name="公式" r:id="rId7" imgW="1054100" imgH="228600" progId="Equation.3">
                  <p:embed/>
                </p:oleObj>
              </mc:Choice>
              <mc:Fallback>
                <p:oleObj name="公式" r:id="rId7" imgW="1054100" imgH="228600" progId="Equation.3">
                  <p:embed/>
                  <p:pic>
                    <p:nvPicPr>
                      <p:cNvPr id="0" name="Picture 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040083" y="3352800"/>
                        <a:ext cx="3143250" cy="6858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83304"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83303" name="Object 7"/>
          <p:cNvGraphicFramePr>
            <a:graphicFrameLocks noChangeAspect="1"/>
          </p:cNvGraphicFramePr>
          <p:nvPr/>
        </p:nvGraphicFramePr>
        <p:xfrm>
          <a:off x="1982932" y="3962400"/>
          <a:ext cx="4798868" cy="1295400"/>
        </p:xfrm>
        <a:graphic>
          <a:graphicData uri="http://schemas.openxmlformats.org/presentationml/2006/ole">
            <mc:AlternateContent xmlns:mc="http://schemas.openxmlformats.org/markup-compatibility/2006">
              <mc:Choice xmlns:v="urn:schemas-microsoft-com:vml" Requires="v">
                <p:oleObj spid="_x0000_s183364" name="公式" r:id="rId9" imgW="1549400" imgH="419100" progId="Equation.3">
                  <p:embed/>
                </p:oleObj>
              </mc:Choice>
              <mc:Fallback>
                <p:oleObj name="公式" r:id="rId9" imgW="1549400" imgH="419100" progId="Equation.3">
                  <p:embed/>
                  <p:pic>
                    <p:nvPicPr>
                      <p:cNvPr id="0" name="Picture 7"/>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982932" y="3962400"/>
                        <a:ext cx="4798868" cy="12954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83306" name="Rectangle 1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83305" name="Object 9"/>
          <p:cNvGraphicFramePr>
            <a:graphicFrameLocks noChangeAspect="1"/>
          </p:cNvGraphicFramePr>
          <p:nvPr/>
        </p:nvGraphicFramePr>
        <p:xfrm>
          <a:off x="1982933" y="5257800"/>
          <a:ext cx="3810000" cy="609600"/>
        </p:xfrm>
        <a:graphic>
          <a:graphicData uri="http://schemas.openxmlformats.org/presentationml/2006/ole">
            <mc:AlternateContent xmlns:mc="http://schemas.openxmlformats.org/markup-compatibility/2006">
              <mc:Choice xmlns:v="urn:schemas-microsoft-com:vml" Requires="v">
                <p:oleObj spid="_x0000_s183365" name="公式" r:id="rId11" imgW="1435100" imgH="228600" progId="Equation.3">
                  <p:embed/>
                </p:oleObj>
              </mc:Choice>
              <mc:Fallback>
                <p:oleObj name="公式" r:id="rId11" imgW="1435100" imgH="228600" progId="Equation.3">
                  <p:embed/>
                  <p:pic>
                    <p:nvPicPr>
                      <p:cNvPr id="0" name="Picture 9"/>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982933" y="5257800"/>
                        <a:ext cx="3810000" cy="6096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4" name="Text Box 26"/>
          <p:cNvSpPr txBox="1">
            <a:spLocks noChangeArrowheads="1"/>
          </p:cNvSpPr>
          <p:nvPr/>
        </p:nvSpPr>
        <p:spPr bwMode="auto">
          <a:xfrm>
            <a:off x="6096000" y="178526"/>
            <a:ext cx="2895600" cy="369332"/>
          </a:xfrm>
          <a:prstGeom prst="rect">
            <a:avLst/>
          </a:prstGeom>
          <a:noFill/>
          <a:ln w="9525">
            <a:noFill/>
            <a:miter lim="800000"/>
            <a:headEnd/>
            <a:tailEnd/>
          </a:ln>
        </p:spPr>
        <p:txBody>
          <a:bodyPr wrap="square">
            <a:spAutoFit/>
          </a:bodyPr>
          <a:lstStyle/>
          <a:p>
            <a:r>
              <a:rPr lang="en-US" altLang="zh-CN" b="1" dirty="0" smtClean="0">
                <a:solidFill>
                  <a:schemeClr val="bg1">
                    <a:lumMod val="95000"/>
                  </a:schemeClr>
                </a:solidFill>
              </a:rPr>
              <a:t>《</a:t>
            </a:r>
            <a:r>
              <a:rPr lang="zh-CN" altLang="en-US" b="1" dirty="0" smtClean="0">
                <a:solidFill>
                  <a:schemeClr val="bg1">
                    <a:lumMod val="95000"/>
                  </a:schemeClr>
                </a:solidFill>
              </a:rPr>
              <a:t>通信系统设计与应用</a:t>
            </a:r>
            <a:r>
              <a:rPr lang="en-US" altLang="zh-CN" b="1" dirty="0" smtClean="0">
                <a:solidFill>
                  <a:schemeClr val="bg1">
                    <a:lumMod val="95000"/>
                  </a:schemeClr>
                </a:solidFill>
              </a:rPr>
              <a:t>》</a:t>
            </a:r>
            <a:endParaRPr lang="zh-CN" altLang="en-US" b="1" dirty="0">
              <a:solidFill>
                <a:schemeClr val="bg1">
                  <a:lumMod val="95000"/>
                </a:schemeClr>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slide(fromLeft)">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 calcmode="lin" valueType="num">
                                      <p:cBhvr additive="base">
                                        <p:cTn id="12"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183299"/>
                                        </p:tgtEl>
                                        <p:attrNameLst>
                                          <p:attrName>style.visibility</p:attrName>
                                        </p:attrNameLst>
                                      </p:cBhvr>
                                      <p:to>
                                        <p:strVal val="visible"/>
                                      </p:to>
                                    </p:set>
                                    <p:anim calcmode="lin" valueType="num">
                                      <p:cBhvr additive="base">
                                        <p:cTn id="18" dur="500" fill="hold"/>
                                        <p:tgtEl>
                                          <p:spTgt spid="183299"/>
                                        </p:tgtEl>
                                        <p:attrNameLst>
                                          <p:attrName>ppt_x</p:attrName>
                                        </p:attrNameLst>
                                      </p:cBhvr>
                                      <p:tavLst>
                                        <p:tav tm="0">
                                          <p:val>
                                            <p:strVal val="#ppt_x"/>
                                          </p:val>
                                        </p:tav>
                                        <p:tav tm="100000">
                                          <p:val>
                                            <p:strVal val="#ppt_x"/>
                                          </p:val>
                                        </p:tav>
                                      </p:tavLst>
                                    </p:anim>
                                    <p:anim calcmode="lin" valueType="num">
                                      <p:cBhvr additive="base">
                                        <p:cTn id="19" dur="500" fill="hold"/>
                                        <p:tgtEl>
                                          <p:spTgt spid="183299"/>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nodeType="clickEffect">
                                  <p:stCondLst>
                                    <p:cond delay="0"/>
                                  </p:stCondLst>
                                  <p:childTnLst>
                                    <p:set>
                                      <p:cBhvr>
                                        <p:cTn id="23" dur="1" fill="hold">
                                          <p:stCondLst>
                                            <p:cond delay="0"/>
                                          </p:stCondLst>
                                        </p:cTn>
                                        <p:tgtEl>
                                          <p:spTgt spid="183301"/>
                                        </p:tgtEl>
                                        <p:attrNameLst>
                                          <p:attrName>style.visibility</p:attrName>
                                        </p:attrNameLst>
                                      </p:cBhvr>
                                      <p:to>
                                        <p:strVal val="visible"/>
                                      </p:to>
                                    </p:set>
                                    <p:anim calcmode="lin" valueType="num">
                                      <p:cBhvr additive="base">
                                        <p:cTn id="24" dur="500" fill="hold"/>
                                        <p:tgtEl>
                                          <p:spTgt spid="183301"/>
                                        </p:tgtEl>
                                        <p:attrNameLst>
                                          <p:attrName>ppt_x</p:attrName>
                                        </p:attrNameLst>
                                      </p:cBhvr>
                                      <p:tavLst>
                                        <p:tav tm="0">
                                          <p:val>
                                            <p:strVal val="#ppt_x"/>
                                          </p:val>
                                        </p:tav>
                                        <p:tav tm="100000">
                                          <p:val>
                                            <p:strVal val="#ppt_x"/>
                                          </p:val>
                                        </p:tav>
                                      </p:tavLst>
                                    </p:anim>
                                    <p:anim calcmode="lin" valueType="num">
                                      <p:cBhvr additive="base">
                                        <p:cTn id="25" dur="500" fill="hold"/>
                                        <p:tgtEl>
                                          <p:spTgt spid="183301"/>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nodeType="clickEffect">
                                  <p:stCondLst>
                                    <p:cond delay="0"/>
                                  </p:stCondLst>
                                  <p:childTnLst>
                                    <p:set>
                                      <p:cBhvr>
                                        <p:cTn id="29" dur="1" fill="hold">
                                          <p:stCondLst>
                                            <p:cond delay="0"/>
                                          </p:stCondLst>
                                        </p:cTn>
                                        <p:tgtEl>
                                          <p:spTgt spid="183303"/>
                                        </p:tgtEl>
                                        <p:attrNameLst>
                                          <p:attrName>style.visibility</p:attrName>
                                        </p:attrNameLst>
                                      </p:cBhvr>
                                      <p:to>
                                        <p:strVal val="visible"/>
                                      </p:to>
                                    </p:set>
                                    <p:anim calcmode="lin" valueType="num">
                                      <p:cBhvr additive="base">
                                        <p:cTn id="30" dur="500" fill="hold"/>
                                        <p:tgtEl>
                                          <p:spTgt spid="183303"/>
                                        </p:tgtEl>
                                        <p:attrNameLst>
                                          <p:attrName>ppt_x</p:attrName>
                                        </p:attrNameLst>
                                      </p:cBhvr>
                                      <p:tavLst>
                                        <p:tav tm="0">
                                          <p:val>
                                            <p:strVal val="#ppt_x"/>
                                          </p:val>
                                        </p:tav>
                                        <p:tav tm="100000">
                                          <p:val>
                                            <p:strVal val="#ppt_x"/>
                                          </p:val>
                                        </p:tav>
                                      </p:tavLst>
                                    </p:anim>
                                    <p:anim calcmode="lin" valueType="num">
                                      <p:cBhvr additive="base">
                                        <p:cTn id="31" dur="500" fill="hold"/>
                                        <p:tgtEl>
                                          <p:spTgt spid="183303"/>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nodeType="clickEffect">
                                  <p:stCondLst>
                                    <p:cond delay="0"/>
                                  </p:stCondLst>
                                  <p:childTnLst>
                                    <p:set>
                                      <p:cBhvr>
                                        <p:cTn id="35" dur="1" fill="hold">
                                          <p:stCondLst>
                                            <p:cond delay="0"/>
                                          </p:stCondLst>
                                        </p:cTn>
                                        <p:tgtEl>
                                          <p:spTgt spid="183305"/>
                                        </p:tgtEl>
                                        <p:attrNameLst>
                                          <p:attrName>style.visibility</p:attrName>
                                        </p:attrNameLst>
                                      </p:cBhvr>
                                      <p:to>
                                        <p:strVal val="visible"/>
                                      </p:to>
                                    </p:set>
                                    <p:anim calcmode="lin" valueType="num">
                                      <p:cBhvr additive="base">
                                        <p:cTn id="36" dur="500" fill="hold"/>
                                        <p:tgtEl>
                                          <p:spTgt spid="183305"/>
                                        </p:tgtEl>
                                        <p:attrNameLst>
                                          <p:attrName>ppt_x</p:attrName>
                                        </p:attrNameLst>
                                      </p:cBhvr>
                                      <p:tavLst>
                                        <p:tav tm="0">
                                          <p:val>
                                            <p:strVal val="#ppt_x"/>
                                          </p:val>
                                        </p:tav>
                                        <p:tav tm="100000">
                                          <p:val>
                                            <p:strVal val="#ppt_x"/>
                                          </p:val>
                                        </p:tav>
                                      </p:tavLst>
                                    </p:anim>
                                    <p:anim calcmode="lin" valueType="num">
                                      <p:cBhvr additive="base">
                                        <p:cTn id="37" dur="500" fill="hold"/>
                                        <p:tgtEl>
                                          <p:spTgt spid="183305"/>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nodeType="clickEffect">
                                  <p:stCondLst>
                                    <p:cond delay="0"/>
                                  </p:stCondLst>
                                  <p:childTnLst>
                                    <p:set>
                                      <p:cBhvr>
                                        <p:cTn id="41" dur="1" fill="hold">
                                          <p:stCondLst>
                                            <p:cond delay="0"/>
                                          </p:stCondLst>
                                        </p:cTn>
                                        <p:tgtEl>
                                          <p:spTgt spid="3">
                                            <p:txEl>
                                              <p:pRg st="6" end="6"/>
                                            </p:txEl>
                                          </p:spTgt>
                                        </p:tgtEl>
                                        <p:attrNameLst>
                                          <p:attrName>style.visibility</p:attrName>
                                        </p:attrNameLst>
                                      </p:cBhvr>
                                      <p:to>
                                        <p:strVal val="visible"/>
                                      </p:to>
                                    </p:set>
                                    <p:anim calcmode="lin" valueType="num">
                                      <p:cBhvr additive="base">
                                        <p:cTn id="42"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43"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utoUpdateAnimBg="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09600" y="1219200"/>
            <a:ext cx="8229600" cy="4906963"/>
          </a:xfrm>
        </p:spPr>
        <p:txBody>
          <a:bodyPr/>
          <a:lstStyle/>
          <a:p>
            <a:pPr>
              <a:lnSpc>
                <a:spcPct val="150000"/>
              </a:lnSpc>
            </a:pPr>
            <a:r>
              <a:rPr lang="zh-CN" altLang="en-US" dirty="0" smtClean="0"/>
              <a:t>作业：已知（</a:t>
            </a:r>
            <a:r>
              <a:rPr lang="en-US" dirty="0" smtClean="0"/>
              <a:t>7,3</a:t>
            </a:r>
            <a:r>
              <a:rPr lang="zh-CN" altLang="en-US" dirty="0" smtClean="0"/>
              <a:t>）循环码的生成多项式</a:t>
            </a:r>
            <a:r>
              <a:rPr lang="en-US" dirty="0" smtClean="0"/>
              <a:t> </a:t>
            </a:r>
            <a:endParaRPr lang="zh-CN" altLang="en-US" dirty="0" smtClean="0"/>
          </a:p>
          <a:p>
            <a:pPr>
              <a:lnSpc>
                <a:spcPct val="150000"/>
              </a:lnSpc>
            </a:pPr>
            <a:endParaRPr lang="en-US" altLang="zh-CN" dirty="0" smtClean="0"/>
          </a:p>
          <a:p>
            <a:pPr>
              <a:lnSpc>
                <a:spcPct val="150000"/>
              </a:lnSpc>
            </a:pPr>
            <a:r>
              <a:rPr lang="zh-CN" altLang="en-US" dirty="0" smtClean="0"/>
              <a:t>求：</a:t>
            </a:r>
            <a:r>
              <a:rPr lang="en-US" dirty="0" smtClean="0"/>
              <a:t>1</a:t>
            </a:r>
            <a:r>
              <a:rPr lang="zh-CN" altLang="en-US" dirty="0" smtClean="0"/>
              <a:t>）生成矩阵</a:t>
            </a:r>
            <a:r>
              <a:rPr lang="en-US" dirty="0" smtClean="0"/>
              <a:t>G</a:t>
            </a:r>
            <a:endParaRPr lang="zh-CN" altLang="en-US" dirty="0" smtClean="0"/>
          </a:p>
          <a:p>
            <a:pPr>
              <a:lnSpc>
                <a:spcPct val="150000"/>
              </a:lnSpc>
            </a:pPr>
            <a:r>
              <a:rPr lang="en-US" dirty="0" smtClean="0"/>
              <a:t>2</a:t>
            </a:r>
            <a:r>
              <a:rPr lang="zh-CN" altLang="en-US" dirty="0" smtClean="0"/>
              <a:t>）信息码为（</a:t>
            </a:r>
            <a:r>
              <a:rPr lang="en-US" dirty="0" smtClean="0"/>
              <a:t>101</a:t>
            </a:r>
            <a:r>
              <a:rPr lang="zh-CN" altLang="en-US" dirty="0" smtClean="0"/>
              <a:t>）（</a:t>
            </a:r>
            <a:r>
              <a:rPr lang="en-US" dirty="0" smtClean="0"/>
              <a:t>011</a:t>
            </a:r>
            <a:r>
              <a:rPr lang="zh-CN" altLang="en-US" dirty="0" smtClean="0"/>
              <a:t>），求循环码</a:t>
            </a:r>
          </a:p>
          <a:p>
            <a:pPr>
              <a:lnSpc>
                <a:spcPct val="150000"/>
              </a:lnSpc>
            </a:pPr>
            <a:r>
              <a:rPr lang="en-US" dirty="0" smtClean="0"/>
              <a:t>3</a:t>
            </a:r>
            <a:r>
              <a:rPr lang="zh-CN" altLang="en-US" dirty="0" smtClean="0"/>
              <a:t>）接收端收到（</a:t>
            </a:r>
            <a:r>
              <a:rPr lang="en-US" dirty="0" smtClean="0"/>
              <a:t>1001001</a:t>
            </a:r>
            <a:r>
              <a:rPr lang="zh-CN" altLang="en-US" dirty="0" smtClean="0"/>
              <a:t>）（</a:t>
            </a:r>
            <a:r>
              <a:rPr lang="en-US" dirty="0" smtClean="0"/>
              <a:t>1010111</a:t>
            </a:r>
            <a:r>
              <a:rPr lang="zh-CN" altLang="en-US" dirty="0" smtClean="0"/>
              <a:t>）的循环码，请进行纠错</a:t>
            </a:r>
            <a:endParaRPr lang="zh-CN" altLang="en-US" dirty="0"/>
          </a:p>
        </p:txBody>
      </p:sp>
      <p:sp>
        <p:nvSpPr>
          <p:cNvPr id="182274"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82273" name="Object 1"/>
          <p:cNvGraphicFramePr>
            <a:graphicFrameLocks noChangeAspect="1"/>
          </p:cNvGraphicFramePr>
          <p:nvPr/>
        </p:nvGraphicFramePr>
        <p:xfrm>
          <a:off x="2385391" y="2057400"/>
          <a:ext cx="4472609" cy="762000"/>
        </p:xfrm>
        <a:graphic>
          <a:graphicData uri="http://schemas.openxmlformats.org/presentationml/2006/ole">
            <mc:AlternateContent xmlns:mc="http://schemas.openxmlformats.org/markup-compatibility/2006">
              <mc:Choice xmlns:v="urn:schemas-microsoft-com:vml" Requires="v">
                <p:oleObj spid="_x0000_s182285" name="公式" r:id="rId3" imgW="1346200" imgH="228600" progId="Equation.3">
                  <p:embed/>
                </p:oleObj>
              </mc:Choice>
              <mc:Fallback>
                <p:oleObj name="公式" r:id="rId3" imgW="1346200" imgH="228600" progId="Equation.3">
                  <p:embed/>
                  <p:pic>
                    <p:nvPicPr>
                      <p:cNvPr id="0" name="Picture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85391" y="2057400"/>
                        <a:ext cx="4472609" cy="7620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 name="Text Box 26"/>
          <p:cNvSpPr txBox="1">
            <a:spLocks noChangeArrowheads="1"/>
          </p:cNvSpPr>
          <p:nvPr/>
        </p:nvSpPr>
        <p:spPr bwMode="auto">
          <a:xfrm>
            <a:off x="6096000" y="201386"/>
            <a:ext cx="2895600" cy="369332"/>
          </a:xfrm>
          <a:prstGeom prst="rect">
            <a:avLst/>
          </a:prstGeom>
          <a:noFill/>
          <a:ln w="9525">
            <a:noFill/>
            <a:miter lim="800000"/>
            <a:headEnd/>
            <a:tailEnd/>
          </a:ln>
        </p:spPr>
        <p:txBody>
          <a:bodyPr wrap="square">
            <a:spAutoFit/>
          </a:bodyPr>
          <a:lstStyle/>
          <a:p>
            <a:r>
              <a:rPr lang="en-US" altLang="zh-CN" b="1" dirty="0" smtClean="0">
                <a:solidFill>
                  <a:schemeClr val="bg1">
                    <a:lumMod val="95000"/>
                  </a:schemeClr>
                </a:solidFill>
              </a:rPr>
              <a:t>《</a:t>
            </a:r>
            <a:r>
              <a:rPr lang="zh-CN" altLang="en-US" b="1" dirty="0" smtClean="0">
                <a:solidFill>
                  <a:schemeClr val="bg1">
                    <a:lumMod val="95000"/>
                  </a:schemeClr>
                </a:solidFill>
              </a:rPr>
              <a:t>通信系统设计与应用</a:t>
            </a:r>
            <a:r>
              <a:rPr lang="en-US" altLang="zh-CN" b="1" dirty="0" smtClean="0">
                <a:solidFill>
                  <a:schemeClr val="bg1">
                    <a:lumMod val="95000"/>
                  </a:schemeClr>
                </a:solidFill>
              </a:rPr>
              <a:t>》</a:t>
            </a:r>
            <a:endParaRPr lang="zh-CN" altLang="en-US" b="1" dirty="0">
              <a:solidFill>
                <a:schemeClr val="bg1">
                  <a:lumMod val="95000"/>
                </a:schemeClr>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slide(fromLeft)">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utoUpdateAnimBg="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52400" y="1066800"/>
            <a:ext cx="8229600" cy="1676400"/>
          </a:xfrm>
        </p:spPr>
        <p:txBody>
          <a:bodyPr/>
          <a:lstStyle/>
          <a:p>
            <a:r>
              <a:rPr lang="zh-CN" altLang="en-US" dirty="0" smtClean="0"/>
              <a:t>解：</a:t>
            </a:r>
            <a:endParaRPr lang="en-US" altLang="zh-CN" dirty="0" smtClean="0"/>
          </a:p>
          <a:p>
            <a:endParaRPr lang="en-US" altLang="zh-CN" dirty="0" smtClean="0"/>
          </a:p>
          <a:p>
            <a:pPr>
              <a:buNone/>
            </a:pPr>
            <a:r>
              <a:rPr lang="en-US" altLang="zh-CN" dirty="0" smtClean="0"/>
              <a:t>1&gt;</a:t>
            </a:r>
            <a:endParaRPr lang="zh-CN" altLang="en-US" dirty="0"/>
          </a:p>
        </p:txBody>
      </p:sp>
      <p:graphicFrame>
        <p:nvGraphicFramePr>
          <p:cNvPr id="4" name="对象 3"/>
          <p:cNvGraphicFramePr>
            <a:graphicFrameLocks noChangeAspect="1"/>
          </p:cNvGraphicFramePr>
          <p:nvPr/>
        </p:nvGraphicFramePr>
        <p:xfrm>
          <a:off x="838200" y="1295400"/>
          <a:ext cx="7981333" cy="2590800"/>
        </p:xfrm>
        <a:graphic>
          <a:graphicData uri="http://schemas.openxmlformats.org/presentationml/2006/ole">
            <mc:AlternateContent xmlns:mc="http://schemas.openxmlformats.org/markup-compatibility/2006">
              <mc:Choice xmlns:v="urn:schemas-microsoft-com:vml" Requires="v">
                <p:oleObj spid="_x0000_s221210" name="公式" r:id="rId3" imgW="2425680" imgH="787320" progId="Equation.3">
                  <p:embed/>
                </p:oleObj>
              </mc:Choice>
              <mc:Fallback>
                <p:oleObj name="公式" r:id="rId3" imgW="2425680" imgH="787320" progId="Equation.3">
                  <p:embed/>
                  <p:pic>
                    <p:nvPicPr>
                      <p:cNvPr id="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38200" y="1295400"/>
                        <a:ext cx="7981333" cy="25908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5" name="对象 4"/>
          <p:cNvGraphicFramePr>
            <a:graphicFrameLocks noChangeAspect="1"/>
          </p:cNvGraphicFramePr>
          <p:nvPr/>
        </p:nvGraphicFramePr>
        <p:xfrm>
          <a:off x="2286000" y="4114800"/>
          <a:ext cx="5314950" cy="2362200"/>
        </p:xfrm>
        <a:graphic>
          <a:graphicData uri="http://schemas.openxmlformats.org/presentationml/2006/ole">
            <mc:AlternateContent xmlns:mc="http://schemas.openxmlformats.org/markup-compatibility/2006">
              <mc:Choice xmlns:v="urn:schemas-microsoft-com:vml" Requires="v">
                <p:oleObj spid="_x0000_s221211" name="公式" r:id="rId5" imgW="1600200" imgH="711000" progId="Equation.3">
                  <p:embed/>
                </p:oleObj>
              </mc:Choice>
              <mc:Fallback>
                <p:oleObj name="公式" r:id="rId5" imgW="1600200" imgH="711000" progId="Equation.3">
                  <p:embed/>
                  <p:pic>
                    <p:nvPicPr>
                      <p:cNvPr id="0"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286000" y="4114800"/>
                        <a:ext cx="5314950" cy="23622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 name="Text Box 26"/>
          <p:cNvSpPr txBox="1">
            <a:spLocks noChangeArrowheads="1"/>
          </p:cNvSpPr>
          <p:nvPr/>
        </p:nvSpPr>
        <p:spPr bwMode="auto">
          <a:xfrm>
            <a:off x="6096000" y="201386"/>
            <a:ext cx="2895600" cy="369332"/>
          </a:xfrm>
          <a:prstGeom prst="rect">
            <a:avLst/>
          </a:prstGeom>
          <a:noFill/>
          <a:ln w="9525">
            <a:noFill/>
            <a:miter lim="800000"/>
            <a:headEnd/>
            <a:tailEnd/>
          </a:ln>
        </p:spPr>
        <p:txBody>
          <a:bodyPr wrap="square">
            <a:spAutoFit/>
          </a:bodyPr>
          <a:lstStyle/>
          <a:p>
            <a:r>
              <a:rPr lang="en-US" altLang="zh-CN" b="1" dirty="0" smtClean="0">
                <a:solidFill>
                  <a:schemeClr val="bg1">
                    <a:lumMod val="95000"/>
                  </a:schemeClr>
                </a:solidFill>
              </a:rPr>
              <a:t>《</a:t>
            </a:r>
            <a:r>
              <a:rPr lang="zh-CN" altLang="en-US" b="1" dirty="0" smtClean="0">
                <a:solidFill>
                  <a:schemeClr val="bg1">
                    <a:lumMod val="95000"/>
                  </a:schemeClr>
                </a:solidFill>
              </a:rPr>
              <a:t>通信系统设计与应用</a:t>
            </a:r>
            <a:r>
              <a:rPr lang="en-US" altLang="zh-CN" b="1" dirty="0" smtClean="0">
                <a:solidFill>
                  <a:schemeClr val="bg1">
                    <a:lumMod val="95000"/>
                  </a:schemeClr>
                </a:solidFill>
              </a:rPr>
              <a:t>》</a:t>
            </a:r>
            <a:endParaRPr lang="zh-CN" altLang="en-US" b="1" dirty="0">
              <a:solidFill>
                <a:schemeClr val="bg1">
                  <a:lumMod val="95000"/>
                </a:schemeClr>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slide(fromLeft)">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9"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1000" fill="hold"/>
                                        <p:tgtEl>
                                          <p:spTgt spid="4"/>
                                        </p:tgtEl>
                                        <p:attrNameLst>
                                          <p:attrName>ppt_x</p:attrName>
                                        </p:attrNameLst>
                                      </p:cBhvr>
                                      <p:tavLst>
                                        <p:tav tm="0">
                                          <p:val>
                                            <p:strVal val="#ppt_x-.2"/>
                                          </p:val>
                                        </p:tav>
                                        <p:tav tm="100000">
                                          <p:val>
                                            <p:strVal val="#ppt_x"/>
                                          </p:val>
                                        </p:tav>
                                      </p:tavLst>
                                    </p:anim>
                                    <p:anim calcmode="lin" valueType="num">
                                      <p:cBhvr>
                                        <p:cTn id="13"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14" dur="1000"/>
                                        <p:tgtEl>
                                          <p:spTgt spid="4"/>
                                        </p:tgtEl>
                                      </p:cBhvr>
                                    </p:animEffect>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utoUpdateAnimBg="0"/>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762000"/>
            <a:ext cx="8229600" cy="5029199"/>
          </a:xfrm>
        </p:spPr>
        <p:txBody>
          <a:bodyPr/>
          <a:lstStyle/>
          <a:p>
            <a:pPr>
              <a:buNone/>
            </a:pPr>
            <a:r>
              <a:rPr lang="en-US" altLang="zh-CN" dirty="0" smtClean="0"/>
              <a:t>2&gt;        A1=(101) ·G=(1011100)</a:t>
            </a:r>
          </a:p>
          <a:p>
            <a:pPr>
              <a:buNone/>
            </a:pPr>
            <a:r>
              <a:rPr lang="en-US" altLang="zh-CN" dirty="0" smtClean="0"/>
              <a:t>            A2=(011) ·G=(0111001)</a:t>
            </a:r>
          </a:p>
          <a:p>
            <a:pPr>
              <a:buNone/>
            </a:pPr>
            <a:r>
              <a:rPr lang="en-US" altLang="zh-CN" dirty="0" smtClean="0"/>
              <a:t>3&gt;</a:t>
            </a:r>
            <a:endParaRPr lang="zh-CN" altLang="en-US" dirty="0"/>
          </a:p>
        </p:txBody>
      </p:sp>
      <p:graphicFrame>
        <p:nvGraphicFramePr>
          <p:cNvPr id="4" name="对象 3"/>
          <p:cNvGraphicFramePr>
            <a:graphicFrameLocks noChangeAspect="1"/>
          </p:cNvGraphicFramePr>
          <p:nvPr/>
        </p:nvGraphicFramePr>
        <p:xfrm>
          <a:off x="1981200" y="1981200"/>
          <a:ext cx="4876800" cy="2743200"/>
        </p:xfrm>
        <a:graphic>
          <a:graphicData uri="http://schemas.openxmlformats.org/presentationml/2006/ole">
            <mc:AlternateContent xmlns:mc="http://schemas.openxmlformats.org/markup-compatibility/2006">
              <mc:Choice xmlns:v="urn:schemas-microsoft-com:vml" Requires="v">
                <p:oleObj spid="_x0000_s222246" name="公式" r:id="rId3" imgW="1473120" imgH="914400" progId="Equation.3">
                  <p:embed/>
                </p:oleObj>
              </mc:Choice>
              <mc:Fallback>
                <p:oleObj name="公式" r:id="rId3" imgW="1473120" imgH="914400" progId="Equation.3">
                  <p:embed/>
                  <p:pic>
                    <p:nvPicPr>
                      <p:cNvPr id="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81200" y="1981200"/>
                        <a:ext cx="4876800" cy="27432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5" name="对象 4"/>
          <p:cNvGraphicFramePr>
            <a:graphicFrameLocks noChangeAspect="1"/>
          </p:cNvGraphicFramePr>
          <p:nvPr/>
        </p:nvGraphicFramePr>
        <p:xfrm>
          <a:off x="1676400" y="4953000"/>
          <a:ext cx="5524499" cy="685800"/>
        </p:xfrm>
        <a:graphic>
          <a:graphicData uri="http://schemas.openxmlformats.org/presentationml/2006/ole">
            <mc:AlternateContent xmlns:mc="http://schemas.openxmlformats.org/markup-compatibility/2006">
              <mc:Choice xmlns:v="urn:schemas-microsoft-com:vml" Requires="v">
                <p:oleObj spid="_x0000_s222247" name="公式" r:id="rId5" imgW="1841400" imgH="228600" progId="Equation.3">
                  <p:embed/>
                </p:oleObj>
              </mc:Choice>
              <mc:Fallback>
                <p:oleObj name="公式" r:id="rId5" imgW="1841400" imgH="228600" progId="Equation.3">
                  <p:embed/>
                  <p:pic>
                    <p:nvPicPr>
                      <p:cNvPr id="0"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676400" y="4953000"/>
                        <a:ext cx="5524499" cy="6858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22212" name="Object 4"/>
          <p:cNvGraphicFramePr>
            <a:graphicFrameLocks noChangeAspect="1"/>
          </p:cNvGraphicFramePr>
          <p:nvPr/>
        </p:nvGraphicFramePr>
        <p:xfrm>
          <a:off x="1600200" y="5943600"/>
          <a:ext cx="5524500" cy="685800"/>
        </p:xfrm>
        <a:graphic>
          <a:graphicData uri="http://schemas.openxmlformats.org/presentationml/2006/ole">
            <mc:AlternateContent xmlns:mc="http://schemas.openxmlformats.org/markup-compatibility/2006">
              <mc:Choice xmlns:v="urn:schemas-microsoft-com:vml" Requires="v">
                <p:oleObj spid="_x0000_s222248" name="公式" r:id="rId7" imgW="1841400" imgH="228600" progId="Equation.3">
                  <p:embed/>
                </p:oleObj>
              </mc:Choice>
              <mc:Fallback>
                <p:oleObj name="公式" r:id="rId7" imgW="1841400" imgH="228600" progId="Equation.3">
                  <p:embed/>
                  <p:pic>
                    <p:nvPicPr>
                      <p:cNvPr id="0" name="Picture 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600200" y="5943600"/>
                        <a:ext cx="5524500" cy="6858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9" name="椭圆 8"/>
          <p:cNvSpPr/>
          <p:nvPr/>
        </p:nvSpPr>
        <p:spPr bwMode="auto">
          <a:xfrm>
            <a:off x="3810020" y="4724400"/>
            <a:ext cx="228600" cy="1066800"/>
          </a:xfrm>
          <a:prstGeom prst="ellipse">
            <a:avLst/>
          </a:prstGeom>
          <a:noFill/>
          <a:ln w="9525" cap="flat" cmpd="sng" algn="ctr">
            <a:solidFill>
              <a:srgbClr val="FF0000"/>
            </a:solidFill>
            <a:prstDash val="solid"/>
            <a:round/>
            <a:headEnd type="none" w="med" len="med"/>
            <a:tailEnd type="none" w="med" len="med"/>
          </a:ln>
          <a:effectLst>
            <a:outerShdw dist="17961" dir="13500000" algn="ctr" rotWithShape="0">
              <a:schemeClr val="tx1">
                <a:gamma/>
                <a:shade val="60000"/>
                <a:invGamma/>
              </a:schemeClr>
            </a:outerShdw>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0" name="椭圆 9"/>
          <p:cNvSpPr/>
          <p:nvPr/>
        </p:nvSpPr>
        <p:spPr bwMode="auto">
          <a:xfrm>
            <a:off x="2743200" y="5791200"/>
            <a:ext cx="228600" cy="1066800"/>
          </a:xfrm>
          <a:prstGeom prst="ellipse">
            <a:avLst/>
          </a:prstGeom>
          <a:noFill/>
          <a:ln w="9525" cap="flat" cmpd="sng" algn="ctr">
            <a:solidFill>
              <a:srgbClr val="FF0000"/>
            </a:solidFill>
            <a:prstDash val="solid"/>
            <a:round/>
            <a:headEnd type="none" w="med" len="med"/>
            <a:tailEnd type="none" w="med" len="med"/>
          </a:ln>
          <a:effectLst>
            <a:outerShdw dist="17961" dir="13500000" algn="ctr" rotWithShape="0">
              <a:schemeClr val="tx1">
                <a:gamma/>
                <a:shade val="60000"/>
                <a:invGamma/>
              </a:schemeClr>
            </a:outerShdw>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1" name="Text Box 26"/>
          <p:cNvSpPr txBox="1">
            <a:spLocks noChangeArrowheads="1"/>
          </p:cNvSpPr>
          <p:nvPr/>
        </p:nvSpPr>
        <p:spPr bwMode="auto">
          <a:xfrm>
            <a:off x="6096000" y="201386"/>
            <a:ext cx="2895600" cy="369332"/>
          </a:xfrm>
          <a:prstGeom prst="rect">
            <a:avLst/>
          </a:prstGeom>
          <a:noFill/>
          <a:ln w="9525">
            <a:noFill/>
            <a:miter lim="800000"/>
            <a:headEnd/>
            <a:tailEnd/>
          </a:ln>
        </p:spPr>
        <p:txBody>
          <a:bodyPr wrap="square">
            <a:spAutoFit/>
          </a:bodyPr>
          <a:lstStyle/>
          <a:p>
            <a:r>
              <a:rPr lang="en-US" altLang="zh-CN" b="1" dirty="0" smtClean="0">
                <a:solidFill>
                  <a:schemeClr val="bg1">
                    <a:lumMod val="95000"/>
                  </a:schemeClr>
                </a:solidFill>
              </a:rPr>
              <a:t>《</a:t>
            </a:r>
            <a:r>
              <a:rPr lang="zh-CN" altLang="en-US" b="1" dirty="0" smtClean="0">
                <a:solidFill>
                  <a:schemeClr val="bg1">
                    <a:lumMod val="95000"/>
                  </a:schemeClr>
                </a:solidFill>
              </a:rPr>
              <a:t>通信系统设计与应用</a:t>
            </a:r>
            <a:r>
              <a:rPr lang="en-US" altLang="zh-CN" b="1" dirty="0" smtClean="0">
                <a:solidFill>
                  <a:schemeClr val="bg1">
                    <a:lumMod val="95000"/>
                  </a:schemeClr>
                </a:solidFill>
              </a:rPr>
              <a:t>》</a:t>
            </a:r>
            <a:endParaRPr lang="zh-CN" altLang="en-US" b="1" dirty="0">
              <a:solidFill>
                <a:schemeClr val="bg1">
                  <a:lumMod val="95000"/>
                </a:schemeClr>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slide(fromLeft)">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 calcmode="lin" valueType="num">
                                      <p:cBhvr additive="base">
                                        <p:cTn id="18"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3">
                                            <p:txEl>
                                              <p:pRg st="2" end="2"/>
                                            </p:txEl>
                                          </p:spTgt>
                                        </p:tgtEl>
                                        <p:attrNameLst>
                                          <p:attrName>style.visibility</p:attrName>
                                        </p:attrNameLst>
                                      </p:cBhvr>
                                      <p:to>
                                        <p:strVal val="visible"/>
                                      </p:to>
                                    </p:set>
                                    <p:anim calcmode="lin" valueType="num">
                                      <p:cBhvr additive="base">
                                        <p:cTn id="24"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nodeType="clickEffect">
                                  <p:stCondLst>
                                    <p:cond delay="0"/>
                                  </p:stCondLst>
                                  <p:childTnLst>
                                    <p:set>
                                      <p:cBhvr>
                                        <p:cTn id="29" dur="1" fill="hold">
                                          <p:stCondLst>
                                            <p:cond delay="0"/>
                                          </p:stCondLst>
                                        </p:cTn>
                                        <p:tgtEl>
                                          <p:spTgt spid="4"/>
                                        </p:tgtEl>
                                        <p:attrNameLst>
                                          <p:attrName>style.visibility</p:attrName>
                                        </p:attrNameLst>
                                      </p:cBhvr>
                                      <p:to>
                                        <p:strVal val="visible"/>
                                      </p:to>
                                    </p:set>
                                    <p:anim calcmode="lin" valueType="num">
                                      <p:cBhvr additive="base">
                                        <p:cTn id="30" dur="500" fill="hold"/>
                                        <p:tgtEl>
                                          <p:spTgt spid="4"/>
                                        </p:tgtEl>
                                        <p:attrNameLst>
                                          <p:attrName>ppt_x</p:attrName>
                                        </p:attrNameLst>
                                      </p:cBhvr>
                                      <p:tavLst>
                                        <p:tav tm="0">
                                          <p:val>
                                            <p:strVal val="#ppt_x"/>
                                          </p:val>
                                        </p:tav>
                                        <p:tav tm="100000">
                                          <p:val>
                                            <p:strVal val="#ppt_x"/>
                                          </p:val>
                                        </p:tav>
                                      </p:tavLst>
                                    </p:anim>
                                    <p:anim calcmode="lin" valueType="num">
                                      <p:cBhvr additive="base">
                                        <p:cTn id="3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nodeType="clickEffect">
                                  <p:stCondLst>
                                    <p:cond delay="0"/>
                                  </p:stCondLst>
                                  <p:childTnLst>
                                    <p:set>
                                      <p:cBhvr>
                                        <p:cTn id="35" dur="1" fill="hold">
                                          <p:stCondLst>
                                            <p:cond delay="0"/>
                                          </p:stCondLst>
                                        </p:cTn>
                                        <p:tgtEl>
                                          <p:spTgt spid="5"/>
                                        </p:tgtEl>
                                        <p:attrNameLst>
                                          <p:attrName>style.visibility</p:attrName>
                                        </p:attrNameLst>
                                      </p:cBhvr>
                                      <p:to>
                                        <p:strVal val="visible"/>
                                      </p:to>
                                    </p:set>
                                    <p:anim calcmode="lin" valueType="num">
                                      <p:cBhvr additive="base">
                                        <p:cTn id="36" dur="500" fill="hold"/>
                                        <p:tgtEl>
                                          <p:spTgt spid="5"/>
                                        </p:tgtEl>
                                        <p:attrNameLst>
                                          <p:attrName>ppt_x</p:attrName>
                                        </p:attrNameLst>
                                      </p:cBhvr>
                                      <p:tavLst>
                                        <p:tav tm="0">
                                          <p:val>
                                            <p:strVal val="#ppt_x"/>
                                          </p:val>
                                        </p:tav>
                                        <p:tav tm="100000">
                                          <p:val>
                                            <p:strVal val="#ppt_x"/>
                                          </p:val>
                                        </p:tav>
                                      </p:tavLst>
                                    </p:anim>
                                    <p:anim calcmode="lin" valueType="num">
                                      <p:cBhvr additive="base">
                                        <p:cTn id="37"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grpId="0" nodeType="clickEffect">
                                  <p:stCondLst>
                                    <p:cond delay="0"/>
                                  </p:stCondLst>
                                  <p:childTnLst>
                                    <p:set>
                                      <p:cBhvr>
                                        <p:cTn id="41" dur="1" fill="hold">
                                          <p:stCondLst>
                                            <p:cond delay="0"/>
                                          </p:stCondLst>
                                        </p:cTn>
                                        <p:tgtEl>
                                          <p:spTgt spid="9"/>
                                        </p:tgtEl>
                                        <p:attrNameLst>
                                          <p:attrName>style.visibility</p:attrName>
                                        </p:attrNameLst>
                                      </p:cBhvr>
                                      <p:to>
                                        <p:strVal val="visible"/>
                                      </p:to>
                                    </p:set>
                                    <p:anim calcmode="lin" valueType="num">
                                      <p:cBhvr additive="base">
                                        <p:cTn id="42" dur="500" fill="hold"/>
                                        <p:tgtEl>
                                          <p:spTgt spid="9"/>
                                        </p:tgtEl>
                                        <p:attrNameLst>
                                          <p:attrName>ppt_x</p:attrName>
                                        </p:attrNameLst>
                                      </p:cBhvr>
                                      <p:tavLst>
                                        <p:tav tm="0">
                                          <p:val>
                                            <p:strVal val="#ppt_x"/>
                                          </p:val>
                                        </p:tav>
                                        <p:tav tm="100000">
                                          <p:val>
                                            <p:strVal val="#ppt_x"/>
                                          </p:val>
                                        </p:tav>
                                      </p:tavLst>
                                    </p:anim>
                                    <p:anim calcmode="lin" valueType="num">
                                      <p:cBhvr additive="base">
                                        <p:cTn id="43"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2" presetClass="entr" presetSubtype="4" fill="hold" nodeType="clickEffect">
                                  <p:stCondLst>
                                    <p:cond delay="0"/>
                                  </p:stCondLst>
                                  <p:childTnLst>
                                    <p:set>
                                      <p:cBhvr>
                                        <p:cTn id="47" dur="1" fill="hold">
                                          <p:stCondLst>
                                            <p:cond delay="0"/>
                                          </p:stCondLst>
                                        </p:cTn>
                                        <p:tgtEl>
                                          <p:spTgt spid="222212"/>
                                        </p:tgtEl>
                                        <p:attrNameLst>
                                          <p:attrName>style.visibility</p:attrName>
                                        </p:attrNameLst>
                                      </p:cBhvr>
                                      <p:to>
                                        <p:strVal val="visible"/>
                                      </p:to>
                                    </p:set>
                                    <p:anim calcmode="lin" valueType="num">
                                      <p:cBhvr additive="base">
                                        <p:cTn id="48" dur="500" fill="hold"/>
                                        <p:tgtEl>
                                          <p:spTgt spid="222212"/>
                                        </p:tgtEl>
                                        <p:attrNameLst>
                                          <p:attrName>ppt_x</p:attrName>
                                        </p:attrNameLst>
                                      </p:cBhvr>
                                      <p:tavLst>
                                        <p:tav tm="0">
                                          <p:val>
                                            <p:strVal val="#ppt_x"/>
                                          </p:val>
                                        </p:tav>
                                        <p:tav tm="100000">
                                          <p:val>
                                            <p:strVal val="#ppt_x"/>
                                          </p:val>
                                        </p:tav>
                                      </p:tavLst>
                                    </p:anim>
                                    <p:anim calcmode="lin" valueType="num">
                                      <p:cBhvr additive="base">
                                        <p:cTn id="49" dur="500" fill="hold"/>
                                        <p:tgtEl>
                                          <p:spTgt spid="222212"/>
                                        </p:tgtEl>
                                        <p:attrNameLst>
                                          <p:attrName>ppt_y</p:attrName>
                                        </p:attrNameLst>
                                      </p:cBhvr>
                                      <p:tavLst>
                                        <p:tav tm="0">
                                          <p:val>
                                            <p:strVal val="1+#ppt_h/2"/>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2" presetClass="entr" presetSubtype="4" fill="hold" grpId="0" nodeType="clickEffect">
                                  <p:stCondLst>
                                    <p:cond delay="0"/>
                                  </p:stCondLst>
                                  <p:childTnLst>
                                    <p:set>
                                      <p:cBhvr>
                                        <p:cTn id="53" dur="1" fill="hold">
                                          <p:stCondLst>
                                            <p:cond delay="0"/>
                                          </p:stCondLst>
                                        </p:cTn>
                                        <p:tgtEl>
                                          <p:spTgt spid="10"/>
                                        </p:tgtEl>
                                        <p:attrNameLst>
                                          <p:attrName>style.visibility</p:attrName>
                                        </p:attrNameLst>
                                      </p:cBhvr>
                                      <p:to>
                                        <p:strVal val="visible"/>
                                      </p:to>
                                    </p:set>
                                    <p:anim calcmode="lin" valueType="num">
                                      <p:cBhvr additive="base">
                                        <p:cTn id="54" dur="500" fill="hold"/>
                                        <p:tgtEl>
                                          <p:spTgt spid="10"/>
                                        </p:tgtEl>
                                        <p:attrNameLst>
                                          <p:attrName>ppt_x</p:attrName>
                                        </p:attrNameLst>
                                      </p:cBhvr>
                                      <p:tavLst>
                                        <p:tav tm="0">
                                          <p:val>
                                            <p:strVal val="#ppt_x"/>
                                          </p:val>
                                        </p:tav>
                                        <p:tav tm="100000">
                                          <p:val>
                                            <p:strVal val="#ppt_x"/>
                                          </p:val>
                                        </p:tav>
                                      </p:tavLst>
                                    </p:anim>
                                    <p:anim calcmode="lin" valueType="num">
                                      <p:cBhvr additive="base">
                                        <p:cTn id="55"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9" grpId="0" animBg="1"/>
      <p:bldP spid="10" grpId="0" animBg="1"/>
      <p:bldP spid="11" grpId="0" autoUpdateAnimBg="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26"/>
          <p:cNvSpPr txBox="1">
            <a:spLocks noChangeArrowheads="1"/>
          </p:cNvSpPr>
          <p:nvPr/>
        </p:nvSpPr>
        <p:spPr bwMode="auto">
          <a:xfrm>
            <a:off x="6172200" y="240268"/>
            <a:ext cx="2743200" cy="369332"/>
          </a:xfrm>
          <a:prstGeom prst="rect">
            <a:avLst/>
          </a:prstGeom>
          <a:noFill/>
          <a:ln w="9525">
            <a:noFill/>
            <a:miter lim="800000"/>
            <a:headEnd/>
            <a:tailEnd/>
          </a:ln>
        </p:spPr>
        <p:txBody>
          <a:bodyPr wrap="square">
            <a:spAutoFit/>
          </a:bodyPr>
          <a:lstStyle/>
          <a:p>
            <a:r>
              <a:rPr lang="en-US" altLang="zh-CN" b="1" dirty="0" smtClean="0">
                <a:solidFill>
                  <a:schemeClr val="bg1">
                    <a:lumMod val="95000"/>
                  </a:schemeClr>
                </a:solidFill>
              </a:rPr>
              <a:t>《</a:t>
            </a:r>
            <a:r>
              <a:rPr lang="zh-CN" altLang="en-US" b="1" dirty="0" smtClean="0">
                <a:solidFill>
                  <a:schemeClr val="bg1">
                    <a:lumMod val="95000"/>
                  </a:schemeClr>
                </a:solidFill>
              </a:rPr>
              <a:t>通信系统设计与应用</a:t>
            </a:r>
            <a:r>
              <a:rPr lang="en-US" altLang="zh-CN" b="1" dirty="0" smtClean="0">
                <a:solidFill>
                  <a:schemeClr val="bg1">
                    <a:lumMod val="95000"/>
                  </a:schemeClr>
                </a:solidFill>
              </a:rPr>
              <a:t>》</a:t>
            </a:r>
            <a:endParaRPr lang="zh-CN" altLang="en-US" b="1" dirty="0">
              <a:solidFill>
                <a:schemeClr val="bg1">
                  <a:lumMod val="95000"/>
                </a:schemeClr>
              </a:solidFill>
            </a:endParaRPr>
          </a:p>
        </p:txBody>
      </p:sp>
      <p:sp>
        <p:nvSpPr>
          <p:cNvPr id="3" name="Text Box 4"/>
          <p:cNvSpPr txBox="1">
            <a:spLocks noChangeArrowheads="1"/>
          </p:cNvSpPr>
          <p:nvPr/>
        </p:nvSpPr>
        <p:spPr bwMode="auto">
          <a:xfrm>
            <a:off x="533400" y="914400"/>
            <a:ext cx="7772400" cy="584775"/>
          </a:xfrm>
          <a:prstGeom prst="rect">
            <a:avLst/>
          </a:prstGeom>
          <a:noFill/>
          <a:ln w="9525">
            <a:noFill/>
            <a:miter lim="800000"/>
            <a:headEnd type="none" w="sm" len="sm"/>
            <a:tailEnd type="none" w="sm" len="sm"/>
          </a:ln>
        </p:spPr>
        <p:txBody>
          <a:bodyPr>
            <a:spAutoFit/>
          </a:bodyPr>
          <a:lstStyle/>
          <a:p>
            <a:pPr>
              <a:spcBef>
                <a:spcPct val="20000"/>
              </a:spcBef>
              <a:buClr>
                <a:schemeClr val="accent2"/>
              </a:buClr>
              <a:buSzPct val="75000"/>
              <a:buFont typeface="Monotype Sorts" pitchFamily="2" charset="2"/>
              <a:buNone/>
            </a:pPr>
            <a:r>
              <a:rPr lang="zh-CN" altLang="en-US" sz="3200" b="1" dirty="0" smtClean="0">
                <a:latin typeface="Times New Roman" pitchFamily="18" charset="0"/>
                <a:ea typeface="黑体" pitchFamily="2" charset="-122"/>
              </a:rPr>
              <a:t>一、</a:t>
            </a:r>
            <a:r>
              <a:rPr kumimoji="0" lang="zh-CN" altLang="en-US" sz="3200" b="1" u="sng" dirty="0" smtClean="0">
                <a:latin typeface="Times New Roman" pitchFamily="18" charset="0"/>
                <a:ea typeface="黑体" pitchFamily="2" charset="-122"/>
              </a:rPr>
              <a:t>差错控制</a:t>
            </a:r>
            <a:r>
              <a:rPr kumimoji="0" lang="zh-CN" altLang="en-US" sz="3200" b="1" u="sng" dirty="0">
                <a:latin typeface="Times New Roman" pitchFamily="18" charset="0"/>
                <a:ea typeface="黑体" pitchFamily="2" charset="-122"/>
              </a:rPr>
              <a:t>方法</a:t>
            </a:r>
          </a:p>
        </p:txBody>
      </p:sp>
      <p:sp>
        <p:nvSpPr>
          <p:cNvPr id="5" name="Rectangle 6"/>
          <p:cNvSpPr>
            <a:spLocks noChangeArrowheads="1"/>
          </p:cNvSpPr>
          <p:nvPr/>
        </p:nvSpPr>
        <p:spPr bwMode="auto">
          <a:xfrm>
            <a:off x="1828800" y="1752600"/>
            <a:ext cx="5334000" cy="4495800"/>
          </a:xfrm>
          <a:prstGeom prst="rect">
            <a:avLst/>
          </a:prstGeom>
          <a:noFill/>
          <a:ln w="9525">
            <a:noFill/>
            <a:miter lim="800000"/>
            <a:headEnd/>
            <a:tailEnd/>
          </a:ln>
        </p:spPr>
        <p:txBody>
          <a:bodyPr/>
          <a:lstStyle/>
          <a:p>
            <a:pPr>
              <a:lnSpc>
                <a:spcPct val="150000"/>
              </a:lnSpc>
              <a:spcBef>
                <a:spcPct val="20000"/>
              </a:spcBef>
              <a:buClr>
                <a:schemeClr val="bg2"/>
              </a:buClr>
              <a:buFont typeface="Wingdings" pitchFamily="2" charset="2"/>
              <a:buChar char="v"/>
            </a:pPr>
            <a:r>
              <a:rPr lang="zh-CN" altLang="en-US" sz="2800" u="sng" dirty="0">
                <a:solidFill>
                  <a:srgbClr val="FF0000"/>
                </a:solidFill>
                <a:ea typeface="黑体" pitchFamily="2" charset="-122"/>
              </a:rPr>
              <a:t>检错重发（</a:t>
            </a:r>
            <a:r>
              <a:rPr lang="en-US" altLang="zh-CN" sz="2800" u="sng" dirty="0">
                <a:solidFill>
                  <a:srgbClr val="FF0000"/>
                </a:solidFill>
                <a:ea typeface="黑体" pitchFamily="2" charset="-122"/>
              </a:rPr>
              <a:t>ARQ</a:t>
            </a:r>
            <a:r>
              <a:rPr lang="zh-CN" altLang="en-US" sz="2800" u="sng" dirty="0">
                <a:solidFill>
                  <a:srgbClr val="FF0000"/>
                </a:solidFill>
                <a:ea typeface="黑体" pitchFamily="2" charset="-122"/>
              </a:rPr>
              <a:t>）</a:t>
            </a:r>
          </a:p>
          <a:p>
            <a:pPr marL="1600200" lvl="3" indent="-228600">
              <a:lnSpc>
                <a:spcPct val="150000"/>
              </a:lnSpc>
              <a:spcBef>
                <a:spcPct val="20000"/>
              </a:spcBef>
              <a:buClr>
                <a:schemeClr val="bg2"/>
              </a:buClr>
              <a:buSzPct val="80000"/>
              <a:buFont typeface="Wingdings" pitchFamily="2" charset="2"/>
              <a:buChar char="Ø"/>
            </a:pPr>
            <a:r>
              <a:rPr lang="zh-CN" altLang="en-US" sz="2800" u="sng" dirty="0">
                <a:ea typeface="黑体" pitchFamily="2" charset="-122"/>
              </a:rPr>
              <a:t> </a:t>
            </a:r>
            <a:r>
              <a:rPr lang="zh-CN" altLang="en-US" sz="2800" u="sng" dirty="0" smtClean="0">
                <a:ea typeface="黑体" pitchFamily="2" charset="-122"/>
              </a:rPr>
              <a:t>停止等待</a:t>
            </a:r>
            <a:r>
              <a:rPr lang="en-US" altLang="zh-CN" sz="2800" u="sng" dirty="0" smtClean="0">
                <a:ea typeface="黑体" pitchFamily="2" charset="-122"/>
              </a:rPr>
              <a:t>ARQ</a:t>
            </a:r>
            <a:endParaRPr lang="zh-CN" altLang="en-US" sz="2800" u="sng" dirty="0">
              <a:ea typeface="黑体" pitchFamily="2" charset="-122"/>
            </a:endParaRPr>
          </a:p>
          <a:p>
            <a:pPr marL="1600200" lvl="3" indent="-228600">
              <a:lnSpc>
                <a:spcPct val="150000"/>
              </a:lnSpc>
              <a:spcBef>
                <a:spcPct val="20000"/>
              </a:spcBef>
              <a:buClr>
                <a:schemeClr val="bg2"/>
              </a:buClr>
              <a:buSzPct val="80000"/>
              <a:buFont typeface="Wingdings" pitchFamily="2" charset="2"/>
              <a:buChar char="Ø"/>
            </a:pPr>
            <a:r>
              <a:rPr lang="zh-CN" altLang="en-US" sz="2800" u="sng" dirty="0">
                <a:ea typeface="黑体" pitchFamily="2" charset="-122"/>
              </a:rPr>
              <a:t> </a:t>
            </a:r>
            <a:r>
              <a:rPr lang="zh-CN" altLang="en-US" sz="2800" u="sng" dirty="0" smtClean="0">
                <a:ea typeface="黑体" pitchFamily="2" charset="-122"/>
              </a:rPr>
              <a:t>连续</a:t>
            </a:r>
            <a:r>
              <a:rPr lang="en-US" altLang="zh-CN" sz="2800" u="sng" dirty="0" smtClean="0">
                <a:ea typeface="黑体" pitchFamily="2" charset="-122"/>
              </a:rPr>
              <a:t>ARQ</a:t>
            </a:r>
            <a:endParaRPr lang="zh-CN" altLang="en-US" sz="2800" u="sng" dirty="0">
              <a:ea typeface="黑体" pitchFamily="2" charset="-122"/>
            </a:endParaRPr>
          </a:p>
          <a:p>
            <a:pPr marL="1600200" lvl="3" indent="-228600">
              <a:lnSpc>
                <a:spcPct val="150000"/>
              </a:lnSpc>
              <a:spcBef>
                <a:spcPct val="20000"/>
              </a:spcBef>
              <a:buClr>
                <a:schemeClr val="bg2"/>
              </a:buClr>
              <a:buSzPct val="80000"/>
              <a:buFont typeface="Wingdings" pitchFamily="2" charset="2"/>
              <a:buChar char="Ø"/>
            </a:pPr>
            <a:r>
              <a:rPr lang="zh-CN" altLang="en-US" sz="2800" u="sng" dirty="0">
                <a:ea typeface="黑体" pitchFamily="2" charset="-122"/>
              </a:rPr>
              <a:t> 选择</a:t>
            </a:r>
            <a:r>
              <a:rPr lang="zh-CN" altLang="en-US" sz="2800" u="sng" dirty="0" smtClean="0">
                <a:ea typeface="黑体" pitchFamily="2" charset="-122"/>
              </a:rPr>
              <a:t>重发</a:t>
            </a:r>
            <a:r>
              <a:rPr lang="en-US" altLang="zh-CN" sz="2800" u="sng" dirty="0" smtClean="0">
                <a:ea typeface="黑体" pitchFamily="2" charset="-122"/>
              </a:rPr>
              <a:t>ARQ</a:t>
            </a:r>
            <a:endParaRPr lang="zh-CN" altLang="en-US" sz="2800" u="sng" dirty="0">
              <a:ea typeface="黑体" pitchFamily="2" charset="-122"/>
            </a:endParaRPr>
          </a:p>
          <a:p>
            <a:pPr>
              <a:lnSpc>
                <a:spcPct val="150000"/>
              </a:lnSpc>
              <a:spcBef>
                <a:spcPct val="20000"/>
              </a:spcBef>
              <a:buClr>
                <a:schemeClr val="bg2"/>
              </a:buClr>
              <a:buFont typeface="Wingdings" pitchFamily="2" charset="2"/>
              <a:buChar char="v"/>
            </a:pPr>
            <a:r>
              <a:rPr lang="zh-CN" altLang="en-US" sz="2800" u="sng" dirty="0">
                <a:solidFill>
                  <a:srgbClr val="FF0000"/>
                </a:solidFill>
                <a:ea typeface="黑体" pitchFamily="2" charset="-122"/>
              </a:rPr>
              <a:t>前向纠错（</a:t>
            </a:r>
            <a:r>
              <a:rPr lang="en-US" altLang="zh-CN" sz="2800" u="sng" dirty="0">
                <a:solidFill>
                  <a:srgbClr val="FF0000"/>
                </a:solidFill>
                <a:ea typeface="黑体" pitchFamily="2" charset="-122"/>
              </a:rPr>
              <a:t>FEC</a:t>
            </a:r>
            <a:r>
              <a:rPr lang="zh-CN" altLang="en-US" sz="2800" u="sng" dirty="0">
                <a:solidFill>
                  <a:srgbClr val="FF0000"/>
                </a:solidFill>
                <a:ea typeface="黑体" pitchFamily="2" charset="-122"/>
              </a:rPr>
              <a:t>）</a:t>
            </a:r>
          </a:p>
          <a:p>
            <a:pPr>
              <a:lnSpc>
                <a:spcPct val="150000"/>
              </a:lnSpc>
              <a:spcBef>
                <a:spcPct val="20000"/>
              </a:spcBef>
              <a:buClr>
                <a:schemeClr val="bg2"/>
              </a:buClr>
              <a:buFont typeface="Wingdings" pitchFamily="2" charset="2"/>
              <a:buChar char="v"/>
            </a:pPr>
            <a:r>
              <a:rPr lang="zh-CN" altLang="en-US" sz="2800" u="sng" dirty="0" smtClean="0">
                <a:solidFill>
                  <a:srgbClr val="FF0000"/>
                </a:solidFill>
                <a:ea typeface="黑体" pitchFamily="2" charset="-122"/>
              </a:rPr>
              <a:t>混合</a:t>
            </a:r>
            <a:r>
              <a:rPr lang="zh-CN" altLang="en-US" sz="2800" u="sng" dirty="0">
                <a:solidFill>
                  <a:srgbClr val="FF0000"/>
                </a:solidFill>
                <a:ea typeface="黑体" pitchFamily="2" charset="-122"/>
              </a:rPr>
              <a:t>方式（</a:t>
            </a:r>
            <a:r>
              <a:rPr lang="en-US" altLang="zh-CN" sz="2800" u="sng" dirty="0">
                <a:solidFill>
                  <a:srgbClr val="FF0000"/>
                </a:solidFill>
                <a:ea typeface="黑体" pitchFamily="2" charset="-122"/>
              </a:rPr>
              <a:t>HEC</a:t>
            </a:r>
            <a:r>
              <a:rPr lang="zh-CN" altLang="en-US" sz="2800" u="sng" dirty="0">
                <a:solidFill>
                  <a:srgbClr val="FF0000"/>
                </a:solidFill>
                <a:ea typeface="黑体" pitchFamily="2" charset="-122"/>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slide(fromLeft)">
                                      <p:cBhvr>
                                        <p:cTn id="7" dur="500"/>
                                        <p:tgtEl>
                                          <p:spTgt spid="4"/>
                                        </p:tgtEl>
                                      </p:cBhvr>
                                    </p:animEffect>
                                  </p:childTnLst>
                                </p:cTn>
                              </p:par>
                            </p:childTnLst>
                          </p:cTn>
                        </p:par>
                        <p:par>
                          <p:cTn id="8" fill="hold">
                            <p:stCondLst>
                              <p:cond delay="500"/>
                            </p:stCondLst>
                            <p:childTnLst>
                              <p:par>
                                <p:cTn id="9" presetID="3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800" decel="100000"/>
                                        <p:tgtEl>
                                          <p:spTgt spid="3"/>
                                        </p:tgtEl>
                                      </p:cBhvr>
                                    </p:animEffect>
                                    <p:anim calcmode="lin" valueType="num">
                                      <p:cBhvr>
                                        <p:cTn id="12" dur="800" decel="100000" fill="hold"/>
                                        <p:tgtEl>
                                          <p:spTgt spid="3"/>
                                        </p:tgtEl>
                                        <p:attrNameLst>
                                          <p:attrName>style.rotation</p:attrName>
                                        </p:attrNameLst>
                                      </p:cBhvr>
                                      <p:tavLst>
                                        <p:tav tm="0">
                                          <p:val>
                                            <p:fltVal val="-90"/>
                                          </p:val>
                                        </p:tav>
                                        <p:tav tm="100000">
                                          <p:val>
                                            <p:fltVal val="0"/>
                                          </p:val>
                                        </p:tav>
                                      </p:tavLst>
                                    </p:anim>
                                    <p:anim calcmode="lin" valueType="num">
                                      <p:cBhvr>
                                        <p:cTn id="13" dur="800" decel="100000" fill="hold"/>
                                        <p:tgtEl>
                                          <p:spTgt spid="3"/>
                                        </p:tgtEl>
                                        <p:attrNameLst>
                                          <p:attrName>ppt_x</p:attrName>
                                        </p:attrNameLst>
                                      </p:cBhvr>
                                      <p:tavLst>
                                        <p:tav tm="0">
                                          <p:val>
                                            <p:strVal val="#ppt_x+0.4"/>
                                          </p:val>
                                        </p:tav>
                                        <p:tav tm="100000">
                                          <p:val>
                                            <p:strVal val="#ppt_x-0.05"/>
                                          </p:val>
                                        </p:tav>
                                      </p:tavLst>
                                    </p:anim>
                                    <p:anim calcmode="lin" valueType="num">
                                      <p:cBhvr>
                                        <p:cTn id="14" dur="800" decel="100000" fill="hold"/>
                                        <p:tgtEl>
                                          <p:spTgt spid="3"/>
                                        </p:tgtEl>
                                        <p:attrNameLst>
                                          <p:attrName>ppt_y</p:attrName>
                                        </p:attrNameLst>
                                      </p:cBhvr>
                                      <p:tavLst>
                                        <p:tav tm="0">
                                          <p:val>
                                            <p:strVal val="#ppt_y-0.4"/>
                                          </p:val>
                                        </p:tav>
                                        <p:tav tm="100000">
                                          <p:val>
                                            <p:strVal val="#ppt_y+0.1"/>
                                          </p:val>
                                        </p:tav>
                                      </p:tavLst>
                                    </p:anim>
                                    <p:anim calcmode="lin" valueType="num">
                                      <p:cBhvr>
                                        <p:cTn id="15" dur="200" accel="100000" fill="hold">
                                          <p:stCondLst>
                                            <p:cond delay="800"/>
                                          </p:stCondLst>
                                        </p:cTn>
                                        <p:tgtEl>
                                          <p:spTgt spid="3"/>
                                        </p:tgtEl>
                                        <p:attrNameLst>
                                          <p:attrName>ppt_x</p:attrName>
                                        </p:attrNameLst>
                                      </p:cBhvr>
                                      <p:tavLst>
                                        <p:tav tm="0">
                                          <p:val>
                                            <p:strVal val="#ppt_x-0.05"/>
                                          </p:val>
                                        </p:tav>
                                        <p:tav tm="100000">
                                          <p:val>
                                            <p:strVal val="#ppt_x"/>
                                          </p:val>
                                        </p:tav>
                                      </p:tavLst>
                                    </p:anim>
                                    <p:anim calcmode="lin" valueType="num">
                                      <p:cBhvr>
                                        <p:cTn id="16" dur="200" accel="100000" fill="hold">
                                          <p:stCondLst>
                                            <p:cond delay="800"/>
                                          </p:stCondLst>
                                        </p:cTn>
                                        <p:tgtEl>
                                          <p:spTgt spid="3"/>
                                        </p:tgtEl>
                                        <p:attrNameLst>
                                          <p:attrName>ppt_y</p:attrName>
                                        </p:attrNameLst>
                                      </p:cBhvr>
                                      <p:tavLst>
                                        <p:tav tm="0">
                                          <p:val>
                                            <p:strVal val="#ppt_y+0.1"/>
                                          </p:val>
                                        </p:tav>
                                        <p:tav tm="100000">
                                          <p:val>
                                            <p:strVal val="#ppt_y"/>
                                          </p:val>
                                        </p:tav>
                                      </p:tavLst>
                                    </p:anim>
                                  </p:childTnLst>
                                </p:cTn>
                              </p:par>
                            </p:childTnLst>
                          </p:cTn>
                        </p:par>
                        <p:par>
                          <p:cTn id="17" fill="hold">
                            <p:stCondLst>
                              <p:cond delay="1500"/>
                            </p:stCondLst>
                            <p:childTnLst>
                              <p:par>
                                <p:cTn id="18" presetID="30" presetClass="entr" presetSubtype="0" fill="hold" grpId="0" nodeType="after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800" decel="100000"/>
                                        <p:tgtEl>
                                          <p:spTgt spid="5"/>
                                        </p:tgtEl>
                                      </p:cBhvr>
                                    </p:animEffect>
                                    <p:anim calcmode="lin" valueType="num">
                                      <p:cBhvr>
                                        <p:cTn id="21" dur="800" decel="100000" fill="hold"/>
                                        <p:tgtEl>
                                          <p:spTgt spid="5"/>
                                        </p:tgtEl>
                                        <p:attrNameLst>
                                          <p:attrName>style.rotation</p:attrName>
                                        </p:attrNameLst>
                                      </p:cBhvr>
                                      <p:tavLst>
                                        <p:tav tm="0">
                                          <p:val>
                                            <p:fltVal val="-90"/>
                                          </p:val>
                                        </p:tav>
                                        <p:tav tm="100000">
                                          <p:val>
                                            <p:fltVal val="0"/>
                                          </p:val>
                                        </p:tav>
                                      </p:tavLst>
                                    </p:anim>
                                    <p:anim calcmode="lin" valueType="num">
                                      <p:cBhvr>
                                        <p:cTn id="22" dur="800" decel="100000" fill="hold"/>
                                        <p:tgtEl>
                                          <p:spTgt spid="5"/>
                                        </p:tgtEl>
                                        <p:attrNameLst>
                                          <p:attrName>ppt_x</p:attrName>
                                        </p:attrNameLst>
                                      </p:cBhvr>
                                      <p:tavLst>
                                        <p:tav tm="0">
                                          <p:val>
                                            <p:strVal val="#ppt_x+0.4"/>
                                          </p:val>
                                        </p:tav>
                                        <p:tav tm="100000">
                                          <p:val>
                                            <p:strVal val="#ppt_x-0.05"/>
                                          </p:val>
                                        </p:tav>
                                      </p:tavLst>
                                    </p:anim>
                                    <p:anim calcmode="lin" valueType="num">
                                      <p:cBhvr>
                                        <p:cTn id="23" dur="800" decel="100000" fill="hold"/>
                                        <p:tgtEl>
                                          <p:spTgt spid="5"/>
                                        </p:tgtEl>
                                        <p:attrNameLst>
                                          <p:attrName>ppt_y</p:attrName>
                                        </p:attrNameLst>
                                      </p:cBhvr>
                                      <p:tavLst>
                                        <p:tav tm="0">
                                          <p:val>
                                            <p:strVal val="#ppt_y-0.4"/>
                                          </p:val>
                                        </p:tav>
                                        <p:tav tm="100000">
                                          <p:val>
                                            <p:strVal val="#ppt_y+0.1"/>
                                          </p:val>
                                        </p:tav>
                                      </p:tavLst>
                                    </p:anim>
                                    <p:anim calcmode="lin" valueType="num">
                                      <p:cBhvr>
                                        <p:cTn id="24" dur="200" accel="100000" fill="hold">
                                          <p:stCondLst>
                                            <p:cond delay="800"/>
                                          </p:stCondLst>
                                        </p:cTn>
                                        <p:tgtEl>
                                          <p:spTgt spid="5"/>
                                        </p:tgtEl>
                                        <p:attrNameLst>
                                          <p:attrName>ppt_x</p:attrName>
                                        </p:attrNameLst>
                                      </p:cBhvr>
                                      <p:tavLst>
                                        <p:tav tm="0">
                                          <p:val>
                                            <p:strVal val="#ppt_x-0.05"/>
                                          </p:val>
                                        </p:tav>
                                        <p:tav tm="100000">
                                          <p:val>
                                            <p:strVal val="#ppt_x"/>
                                          </p:val>
                                        </p:tav>
                                      </p:tavLst>
                                    </p:anim>
                                    <p:anim calcmode="lin" valueType="num">
                                      <p:cBhvr>
                                        <p:cTn id="25" dur="200" accel="100000" fill="hold">
                                          <p:stCondLst>
                                            <p:cond delay="800"/>
                                          </p:stCondLst>
                                        </p:cTn>
                                        <p:tgtEl>
                                          <p:spTgt spid="5"/>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utoUpdateAnimBg="0"/>
      <p:bldP spid="3" grpId="0"/>
      <p:bldP spid="5" grpId="0"/>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295400" y="1981200"/>
            <a:ext cx="6400800" cy="1905000"/>
          </a:xfrm>
          <a:prstGeom prst="rect">
            <a:avLst/>
          </a:prstGeom>
          <a:noFill/>
        </p:spPr>
        <p:txBody>
          <a:bodyPr wrap="none" lIns="91440" tIns="45720" rIns="91440" bIns="45720">
            <a:prstTxWarp prst="textChevron">
              <a:avLst/>
            </a:prstTxWarp>
            <a:spAutoFit/>
          </a:bodyPr>
          <a:lstStyle/>
          <a:p>
            <a:pPr algn="ctr"/>
            <a:r>
              <a:rPr lang="en-US" altLang="zh-CN" sz="54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eflection blurRad="6350" stA="60000" endA="900" endPos="60000" dist="29997" dir="5400000" sy="-100000" algn="bl" rotWithShape="0"/>
                </a:effectLst>
              </a:rPr>
              <a:t>7</a:t>
            </a:r>
            <a:r>
              <a:rPr lang="zh-CN" altLang="en-US" sz="54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eflection blurRad="6350" stA="60000" endA="900" endPos="60000" dist="29997" dir="5400000" sy="-100000" algn="bl" rotWithShape="0"/>
                </a:effectLst>
              </a:rPr>
              <a:t>、卷积码</a:t>
            </a:r>
            <a:endParaRPr lang="zh-CN" altLang="en-US" sz="54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eflection blurRad="6350" stA="60000" endA="900" endPos="60000" dist="29997" dir="5400000" sy="-100000" algn="bl" rotWithShape="0"/>
              </a:effectLst>
            </a:endParaRPr>
          </a:p>
        </p:txBody>
      </p:sp>
      <p:sp>
        <p:nvSpPr>
          <p:cNvPr id="5" name="Text Box 26"/>
          <p:cNvSpPr txBox="1">
            <a:spLocks noChangeArrowheads="1"/>
          </p:cNvSpPr>
          <p:nvPr/>
        </p:nvSpPr>
        <p:spPr bwMode="auto">
          <a:xfrm>
            <a:off x="6096000" y="201386"/>
            <a:ext cx="2895600" cy="369332"/>
          </a:xfrm>
          <a:prstGeom prst="rect">
            <a:avLst/>
          </a:prstGeom>
          <a:noFill/>
          <a:ln w="9525">
            <a:noFill/>
            <a:miter lim="800000"/>
            <a:headEnd/>
            <a:tailEnd/>
          </a:ln>
        </p:spPr>
        <p:txBody>
          <a:bodyPr wrap="square">
            <a:spAutoFit/>
          </a:bodyPr>
          <a:lstStyle/>
          <a:p>
            <a:r>
              <a:rPr lang="en-US" altLang="zh-CN" b="1" dirty="0" smtClean="0">
                <a:solidFill>
                  <a:schemeClr val="bg1">
                    <a:lumMod val="95000"/>
                  </a:schemeClr>
                </a:solidFill>
              </a:rPr>
              <a:t>《</a:t>
            </a:r>
            <a:r>
              <a:rPr lang="zh-CN" altLang="en-US" b="1" dirty="0" smtClean="0">
                <a:solidFill>
                  <a:schemeClr val="bg1">
                    <a:lumMod val="95000"/>
                  </a:schemeClr>
                </a:solidFill>
              </a:rPr>
              <a:t>通信系统设计与应用</a:t>
            </a:r>
            <a:r>
              <a:rPr lang="en-US" altLang="zh-CN" b="1" dirty="0" smtClean="0">
                <a:solidFill>
                  <a:schemeClr val="bg1">
                    <a:lumMod val="95000"/>
                  </a:schemeClr>
                </a:solidFill>
              </a:rPr>
              <a:t>》</a:t>
            </a:r>
            <a:endParaRPr lang="zh-CN" altLang="en-US" b="1" dirty="0">
              <a:solidFill>
                <a:schemeClr val="bg1">
                  <a:lumMod val="95000"/>
                </a:schemeClr>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lide(fromLeft)">
                                      <p:cBhvr>
                                        <p:cTn id="7" dur="500"/>
                                        <p:tgtEl>
                                          <p:spTgt spid="5"/>
                                        </p:tgtEl>
                                      </p:cBhvr>
                                    </p:animEffect>
                                  </p:childTnLst>
                                </p:cTn>
                              </p:par>
                            </p:childTnLst>
                          </p:cTn>
                        </p:par>
                        <p:par>
                          <p:cTn id="8" fill="hold">
                            <p:stCondLst>
                              <p:cond delay="500"/>
                            </p:stCondLst>
                            <p:childTnLst>
                              <p:par>
                                <p:cTn id="9" presetID="24" presetClass="emph" presetSubtype="0" fill="hold" grpId="0" nodeType="afterEffect">
                                  <p:stCondLst>
                                    <p:cond delay="0"/>
                                  </p:stCondLst>
                                  <p:childTnLst>
                                    <p:animClr clrSpc="hsl" dir="cw">
                                      <p:cBhvr override="childStyle">
                                        <p:cTn id="10" dur="500" fill="hold"/>
                                        <p:tgtEl>
                                          <p:spTgt spid="4"/>
                                        </p:tgtEl>
                                        <p:attrNameLst>
                                          <p:attrName>style.color</p:attrName>
                                        </p:attrNameLst>
                                      </p:cBhvr>
                                      <p:by>
                                        <p:hsl h="0" s="-12549" l="-25098"/>
                                      </p:by>
                                    </p:animClr>
                                    <p:animClr clrSpc="hsl" dir="cw">
                                      <p:cBhvr>
                                        <p:cTn id="11" dur="500" fill="hold"/>
                                        <p:tgtEl>
                                          <p:spTgt spid="4"/>
                                        </p:tgtEl>
                                        <p:attrNameLst>
                                          <p:attrName>fillcolor</p:attrName>
                                        </p:attrNameLst>
                                      </p:cBhvr>
                                      <p:by>
                                        <p:hsl h="0" s="-12549" l="-25098"/>
                                      </p:by>
                                    </p:animClr>
                                    <p:animClr clrSpc="hsl" dir="cw">
                                      <p:cBhvr>
                                        <p:cTn id="12" dur="500" fill="hold"/>
                                        <p:tgtEl>
                                          <p:spTgt spid="4"/>
                                        </p:tgtEl>
                                        <p:attrNameLst>
                                          <p:attrName>stroke.color</p:attrName>
                                        </p:attrNameLst>
                                      </p:cBhvr>
                                      <p:by>
                                        <p:hsl h="0" s="-12549" l="-25098"/>
                                      </p:by>
                                    </p:animClr>
                                    <p:set>
                                      <p:cBhvr>
                                        <p:cTn id="13" dur="500" fill="hold"/>
                                        <p:tgtEl>
                                          <p:spTgt spid="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utoUpdateAnimBg="0"/>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26"/>
          <p:cNvSpPr txBox="1">
            <a:spLocks noChangeArrowheads="1"/>
          </p:cNvSpPr>
          <p:nvPr/>
        </p:nvSpPr>
        <p:spPr bwMode="auto">
          <a:xfrm>
            <a:off x="6019800" y="214142"/>
            <a:ext cx="2895600" cy="369332"/>
          </a:xfrm>
          <a:prstGeom prst="rect">
            <a:avLst/>
          </a:prstGeom>
          <a:noFill/>
          <a:ln w="9525">
            <a:noFill/>
            <a:miter lim="800000"/>
            <a:headEnd/>
            <a:tailEnd/>
          </a:ln>
        </p:spPr>
        <p:txBody>
          <a:bodyPr wrap="square">
            <a:spAutoFit/>
          </a:bodyPr>
          <a:lstStyle/>
          <a:p>
            <a:r>
              <a:rPr lang="en-US" altLang="zh-CN" b="1" dirty="0" smtClean="0">
                <a:solidFill>
                  <a:schemeClr val="bg1">
                    <a:lumMod val="95000"/>
                  </a:schemeClr>
                </a:solidFill>
              </a:rPr>
              <a:t>《</a:t>
            </a:r>
            <a:r>
              <a:rPr lang="zh-CN" altLang="en-US" b="1" dirty="0" smtClean="0">
                <a:solidFill>
                  <a:schemeClr val="bg1">
                    <a:lumMod val="95000"/>
                  </a:schemeClr>
                </a:solidFill>
              </a:rPr>
              <a:t>通信系统设计与应用</a:t>
            </a:r>
            <a:r>
              <a:rPr lang="en-US" altLang="zh-CN" b="1" dirty="0" smtClean="0">
                <a:solidFill>
                  <a:schemeClr val="bg1">
                    <a:lumMod val="95000"/>
                  </a:schemeClr>
                </a:solidFill>
              </a:rPr>
              <a:t>》</a:t>
            </a:r>
            <a:endParaRPr lang="zh-CN" altLang="en-US" b="1" dirty="0">
              <a:solidFill>
                <a:schemeClr val="bg1">
                  <a:lumMod val="95000"/>
                </a:schemeClr>
              </a:solidFill>
            </a:endParaRPr>
          </a:p>
        </p:txBody>
      </p:sp>
      <p:sp>
        <p:nvSpPr>
          <p:cNvPr id="4" name="矩形 3"/>
          <p:cNvSpPr/>
          <p:nvPr/>
        </p:nvSpPr>
        <p:spPr>
          <a:xfrm>
            <a:off x="609600" y="685800"/>
            <a:ext cx="8229600" cy="5262979"/>
          </a:xfrm>
          <a:prstGeom prst="rect">
            <a:avLst/>
          </a:prstGeom>
        </p:spPr>
        <p:txBody>
          <a:bodyPr wrap="square">
            <a:spAutoFit/>
          </a:bodyPr>
          <a:lstStyle/>
          <a:p>
            <a:pPr>
              <a:lnSpc>
                <a:spcPct val="150000"/>
              </a:lnSpc>
            </a:pPr>
            <a:r>
              <a:rPr lang="en-US" altLang="zh-CN" sz="3200" b="1" dirty="0" smtClean="0"/>
              <a:t>7</a:t>
            </a:r>
            <a:r>
              <a:rPr lang="zh-CN" altLang="en-US" sz="3200" b="1" dirty="0" smtClean="0"/>
              <a:t>、卷积码</a:t>
            </a:r>
            <a:r>
              <a:rPr lang="zh-CN" altLang="en-US" sz="3200" dirty="0" smtClean="0"/>
              <a:t>：卷积码是非线性分组码，一个（</a:t>
            </a:r>
            <a:r>
              <a:rPr lang="en-US" sz="3200" dirty="0" err="1" smtClean="0"/>
              <a:t>n,k</a:t>
            </a:r>
            <a:r>
              <a:rPr lang="zh-CN" altLang="en-US" sz="3200" dirty="0" smtClean="0"/>
              <a:t>）卷积码的</a:t>
            </a:r>
            <a:r>
              <a:rPr lang="en-US" sz="3200" dirty="0" smtClean="0"/>
              <a:t>n</a:t>
            </a:r>
            <a:r>
              <a:rPr lang="zh-CN" altLang="en-US" sz="3200" dirty="0" smtClean="0"/>
              <a:t>个码不仅与本码组有关，而且与前面</a:t>
            </a:r>
            <a:r>
              <a:rPr lang="en-US" sz="3200" dirty="0" smtClean="0"/>
              <a:t>m</a:t>
            </a:r>
            <a:r>
              <a:rPr lang="zh-CN" altLang="en-US" sz="3200" dirty="0" smtClean="0"/>
              <a:t>个码有关，所以卷积码用</a:t>
            </a:r>
            <a:r>
              <a:rPr lang="en-US" sz="3200" dirty="0" smtClean="0"/>
              <a:t>(</a:t>
            </a:r>
            <a:r>
              <a:rPr lang="en-US" sz="3200" dirty="0" err="1" smtClean="0"/>
              <a:t>n,k,m</a:t>
            </a:r>
            <a:r>
              <a:rPr lang="en-US" sz="3200" dirty="0" smtClean="0"/>
              <a:t>)</a:t>
            </a:r>
            <a:r>
              <a:rPr lang="zh-CN" altLang="en-US" sz="3200" dirty="0" smtClean="0"/>
              <a:t>表示，</a:t>
            </a:r>
            <a:r>
              <a:rPr lang="en-US" sz="3200" dirty="0" smtClean="0"/>
              <a:t>m</a:t>
            </a:r>
            <a:r>
              <a:rPr lang="zh-CN" altLang="en-US" sz="3200" dirty="0" smtClean="0"/>
              <a:t>称为编码记忆，</a:t>
            </a:r>
            <a:r>
              <a:rPr lang="en-US" sz="3200" dirty="0" smtClean="0"/>
              <a:t>N=m+1</a:t>
            </a:r>
            <a:r>
              <a:rPr lang="zh-CN" altLang="en-US" sz="3200" dirty="0" smtClean="0"/>
              <a:t>称为约束度，</a:t>
            </a:r>
            <a:r>
              <a:rPr lang="en-US" sz="3200" dirty="0" err="1" smtClean="0"/>
              <a:t>Nn</a:t>
            </a:r>
            <a:r>
              <a:rPr lang="zh-CN" altLang="en-US" sz="3200" dirty="0" smtClean="0"/>
              <a:t>称为约束长度，例如（</a:t>
            </a:r>
            <a:r>
              <a:rPr lang="en-US" sz="3200" dirty="0" smtClean="0"/>
              <a:t>2,1,2</a:t>
            </a:r>
            <a:r>
              <a:rPr lang="zh-CN" altLang="en-US" sz="3200" dirty="0" smtClean="0"/>
              <a:t>）卷积码，约束度</a:t>
            </a:r>
            <a:r>
              <a:rPr lang="en-US" sz="3200" dirty="0" smtClean="0"/>
              <a:t>N=3</a:t>
            </a:r>
            <a:r>
              <a:rPr lang="zh-CN" altLang="en-US" sz="3200" dirty="0" smtClean="0"/>
              <a:t>，约束长度为</a:t>
            </a:r>
            <a:r>
              <a:rPr lang="en-US" sz="3200" dirty="0" smtClean="0"/>
              <a:t>3</a:t>
            </a:r>
            <a:r>
              <a:rPr lang="en-US" altLang="zh-CN" sz="3200" dirty="0" smtClean="0"/>
              <a:t>×</a:t>
            </a:r>
            <a:r>
              <a:rPr lang="en-US" sz="3200" dirty="0" smtClean="0"/>
              <a:t>2=6</a:t>
            </a:r>
            <a:r>
              <a:rPr lang="zh-CN" altLang="en-US" sz="3200" dirty="0" smtClean="0"/>
              <a:t>，表示具有约束关系的码有</a:t>
            </a:r>
            <a:r>
              <a:rPr lang="en-US" sz="3200" dirty="0" smtClean="0"/>
              <a:t>6</a:t>
            </a:r>
            <a:r>
              <a:rPr lang="zh-CN" altLang="en-US" sz="3200" dirty="0" smtClean="0"/>
              <a:t>个。</a:t>
            </a:r>
            <a:endParaRPr lang="zh-CN" altLang="en-US" sz="32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lide(fromLef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utoUpdateAnimBg="0"/>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26"/>
          <p:cNvSpPr txBox="1">
            <a:spLocks noChangeArrowheads="1"/>
          </p:cNvSpPr>
          <p:nvPr/>
        </p:nvSpPr>
        <p:spPr bwMode="auto">
          <a:xfrm>
            <a:off x="6019800" y="240268"/>
            <a:ext cx="2895600" cy="369332"/>
          </a:xfrm>
          <a:prstGeom prst="rect">
            <a:avLst/>
          </a:prstGeom>
          <a:noFill/>
          <a:ln w="9525">
            <a:noFill/>
            <a:miter lim="800000"/>
            <a:headEnd/>
            <a:tailEnd/>
          </a:ln>
        </p:spPr>
        <p:txBody>
          <a:bodyPr wrap="square">
            <a:spAutoFit/>
          </a:bodyPr>
          <a:lstStyle/>
          <a:p>
            <a:r>
              <a:rPr lang="en-US" altLang="zh-CN" b="1" dirty="0" smtClean="0">
                <a:solidFill>
                  <a:schemeClr val="bg1">
                    <a:lumMod val="95000"/>
                  </a:schemeClr>
                </a:solidFill>
              </a:rPr>
              <a:t>《</a:t>
            </a:r>
            <a:r>
              <a:rPr lang="zh-CN" altLang="en-US" b="1" dirty="0" smtClean="0">
                <a:solidFill>
                  <a:schemeClr val="bg1">
                    <a:lumMod val="95000"/>
                  </a:schemeClr>
                </a:solidFill>
              </a:rPr>
              <a:t>通信系统设计与应用</a:t>
            </a:r>
            <a:r>
              <a:rPr lang="en-US" altLang="zh-CN" b="1" dirty="0" smtClean="0">
                <a:solidFill>
                  <a:schemeClr val="bg1">
                    <a:lumMod val="95000"/>
                  </a:schemeClr>
                </a:solidFill>
              </a:rPr>
              <a:t>》</a:t>
            </a:r>
            <a:endParaRPr lang="zh-CN" altLang="en-US" b="1" dirty="0">
              <a:solidFill>
                <a:schemeClr val="bg1">
                  <a:lumMod val="95000"/>
                </a:schemeClr>
              </a:solidFill>
            </a:endParaRPr>
          </a:p>
        </p:txBody>
      </p:sp>
      <p:sp>
        <p:nvSpPr>
          <p:cNvPr id="4" name="矩形 3"/>
          <p:cNvSpPr/>
          <p:nvPr/>
        </p:nvSpPr>
        <p:spPr>
          <a:xfrm>
            <a:off x="228600" y="609600"/>
            <a:ext cx="8763000" cy="3046988"/>
          </a:xfrm>
          <a:prstGeom prst="rect">
            <a:avLst/>
          </a:prstGeom>
        </p:spPr>
        <p:txBody>
          <a:bodyPr wrap="square">
            <a:spAutoFit/>
          </a:bodyPr>
          <a:lstStyle/>
          <a:p>
            <a:pPr>
              <a:lnSpc>
                <a:spcPct val="150000"/>
              </a:lnSpc>
            </a:pPr>
            <a:r>
              <a:rPr lang="zh-CN" altLang="en-US" sz="3200" dirty="0" smtClean="0"/>
              <a:t>下面以（</a:t>
            </a:r>
            <a:r>
              <a:rPr lang="en-US" sz="3200" dirty="0" smtClean="0"/>
              <a:t>2,1,2</a:t>
            </a:r>
            <a:r>
              <a:rPr lang="zh-CN" altLang="en-US" sz="3200" dirty="0" smtClean="0"/>
              <a:t>）卷积码为例学习卷积码的编码过程。</a:t>
            </a:r>
            <a:endParaRPr lang="en-US" altLang="zh-CN" sz="3200" dirty="0" smtClean="0"/>
          </a:p>
          <a:p>
            <a:pPr>
              <a:lnSpc>
                <a:spcPct val="150000"/>
              </a:lnSpc>
            </a:pPr>
            <a:r>
              <a:rPr lang="zh-CN" altLang="en-US" sz="3200" dirty="0" smtClean="0"/>
              <a:t>例</a:t>
            </a:r>
            <a:r>
              <a:rPr lang="en-US" altLang="zh-CN" sz="3200" dirty="0" smtClean="0"/>
              <a:t>6</a:t>
            </a:r>
            <a:r>
              <a:rPr lang="zh-CN" altLang="en-US" sz="3200" dirty="0" smtClean="0"/>
              <a:t>：已知（</a:t>
            </a:r>
            <a:r>
              <a:rPr lang="en-US" sz="3200" dirty="0" smtClean="0"/>
              <a:t>2,1,2</a:t>
            </a:r>
            <a:r>
              <a:rPr lang="zh-CN" altLang="en-US" sz="3200" dirty="0" smtClean="0"/>
              <a:t>）卷积码的编码器如下所示，信息序列为</a:t>
            </a:r>
            <a:r>
              <a:rPr lang="en-US" sz="3200" dirty="0" smtClean="0"/>
              <a:t>11001……</a:t>
            </a:r>
            <a:r>
              <a:rPr lang="zh-CN" altLang="en-US" sz="3200" dirty="0" smtClean="0"/>
              <a:t>，求卷积码输出？</a:t>
            </a:r>
            <a:endParaRPr lang="zh-CN" altLang="en-US" sz="3600" dirty="0"/>
          </a:p>
        </p:txBody>
      </p:sp>
      <p:pic>
        <p:nvPicPr>
          <p:cNvPr id="216066" name="Picture 2"/>
          <p:cNvPicPr>
            <a:picLocks noChangeAspect="1" noChangeArrowheads="1"/>
          </p:cNvPicPr>
          <p:nvPr/>
        </p:nvPicPr>
        <p:blipFill>
          <a:blip r:embed="rId2"/>
          <a:srcRect/>
          <a:stretch>
            <a:fillRect/>
          </a:stretch>
        </p:blipFill>
        <p:spPr bwMode="auto">
          <a:xfrm>
            <a:off x="1676400" y="3581400"/>
            <a:ext cx="5666575" cy="3124200"/>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lide(fromLef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utoUpdateAnimBg="0"/>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26"/>
          <p:cNvSpPr txBox="1">
            <a:spLocks noChangeArrowheads="1"/>
          </p:cNvSpPr>
          <p:nvPr/>
        </p:nvSpPr>
        <p:spPr bwMode="auto">
          <a:xfrm>
            <a:off x="6019800" y="240268"/>
            <a:ext cx="2895600" cy="369332"/>
          </a:xfrm>
          <a:prstGeom prst="rect">
            <a:avLst/>
          </a:prstGeom>
          <a:noFill/>
          <a:ln w="9525">
            <a:noFill/>
            <a:miter lim="800000"/>
            <a:headEnd/>
            <a:tailEnd/>
          </a:ln>
        </p:spPr>
        <p:txBody>
          <a:bodyPr wrap="square">
            <a:spAutoFit/>
          </a:bodyPr>
          <a:lstStyle/>
          <a:p>
            <a:r>
              <a:rPr lang="en-US" altLang="zh-CN" b="1" dirty="0" smtClean="0">
                <a:solidFill>
                  <a:schemeClr val="bg1">
                    <a:lumMod val="95000"/>
                  </a:schemeClr>
                </a:solidFill>
              </a:rPr>
              <a:t>《</a:t>
            </a:r>
            <a:r>
              <a:rPr lang="zh-CN" altLang="en-US" b="1" dirty="0" smtClean="0">
                <a:solidFill>
                  <a:schemeClr val="bg1">
                    <a:lumMod val="95000"/>
                  </a:schemeClr>
                </a:solidFill>
              </a:rPr>
              <a:t>通信系统设计与应用</a:t>
            </a:r>
            <a:r>
              <a:rPr lang="en-US" altLang="zh-CN" b="1" dirty="0" smtClean="0">
                <a:solidFill>
                  <a:schemeClr val="bg1">
                    <a:lumMod val="95000"/>
                  </a:schemeClr>
                </a:solidFill>
              </a:rPr>
              <a:t>》</a:t>
            </a:r>
            <a:endParaRPr lang="zh-CN" altLang="en-US" b="1" dirty="0">
              <a:solidFill>
                <a:schemeClr val="bg1">
                  <a:lumMod val="95000"/>
                </a:schemeClr>
              </a:solidFill>
            </a:endParaRPr>
          </a:p>
        </p:txBody>
      </p:sp>
      <p:sp>
        <p:nvSpPr>
          <p:cNvPr id="218113" name="Rectangle 1"/>
          <p:cNvSpPr>
            <a:spLocks noChangeArrowheads="1"/>
          </p:cNvSpPr>
          <p:nvPr/>
        </p:nvSpPr>
        <p:spPr bwMode="auto">
          <a:xfrm>
            <a:off x="304800" y="990600"/>
            <a:ext cx="8534400" cy="341632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sz="36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解：由编码器得出输出</a:t>
            </a:r>
            <a:r>
              <a:rPr kumimoji="0" lang="en-US" altLang="zh-CN" sz="36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C</a:t>
            </a:r>
            <a:r>
              <a:rPr kumimoji="0" lang="zh-CN" altLang="en-US" sz="36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与输入</a:t>
            </a:r>
            <a:r>
              <a:rPr kumimoji="0" lang="en-US" altLang="zh-CN" sz="36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S</a:t>
            </a:r>
            <a:r>
              <a:rPr kumimoji="0" lang="zh-CN" altLang="en-US" sz="36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之间的关系如下</a:t>
            </a:r>
            <a:endParaRPr kumimoji="0" lang="en-US" altLang="zh-CN" sz="36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lang="en-US" altLang="zh-CN" sz="3600" dirty="0" smtClean="0">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altLang="zh-CN" sz="36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endParaRPr>
          </a:p>
          <a:p>
            <a:r>
              <a:rPr lang="zh-CN" altLang="en-US" sz="3600" dirty="0" smtClean="0"/>
              <a:t>卷积码输出如下表所示</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en-US" sz="36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218115" name="Rectangle 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218114" name="Object 2"/>
          <p:cNvGraphicFramePr>
            <a:graphicFrameLocks noChangeAspect="1"/>
          </p:cNvGraphicFramePr>
          <p:nvPr/>
        </p:nvGraphicFramePr>
        <p:xfrm>
          <a:off x="2743200" y="1981200"/>
          <a:ext cx="2501152" cy="1143000"/>
        </p:xfrm>
        <a:graphic>
          <a:graphicData uri="http://schemas.openxmlformats.org/presentationml/2006/ole">
            <mc:AlternateContent xmlns:mc="http://schemas.openxmlformats.org/markup-compatibility/2006">
              <mc:Choice xmlns:v="urn:schemas-microsoft-com:vml" Requires="v">
                <p:oleObj spid="_x0000_s218126" name="公式" r:id="rId3" imgW="888614" imgH="482391" progId="Equation.3">
                  <p:embed/>
                </p:oleObj>
              </mc:Choice>
              <mc:Fallback>
                <p:oleObj name="公式" r:id="rId3" imgW="888614" imgH="482391" progId="Equation.3">
                  <p:embed/>
                  <p:pic>
                    <p:nvPicPr>
                      <p:cNvPr id="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43200" y="1981200"/>
                        <a:ext cx="2501152" cy="11430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pic>
        <p:nvPicPr>
          <p:cNvPr id="218116" name="Picture 4"/>
          <p:cNvPicPr>
            <a:picLocks noChangeAspect="1" noChangeArrowheads="1"/>
          </p:cNvPicPr>
          <p:nvPr/>
        </p:nvPicPr>
        <p:blipFill>
          <a:blip r:embed="rId5"/>
          <a:srcRect/>
          <a:stretch>
            <a:fillRect/>
          </a:stretch>
        </p:blipFill>
        <p:spPr bwMode="auto">
          <a:xfrm>
            <a:off x="1219200" y="3962400"/>
            <a:ext cx="6553200" cy="2312894"/>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lide(from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218114"/>
                                        </p:tgtEl>
                                        <p:attrNameLst>
                                          <p:attrName>style.visibility</p:attrName>
                                        </p:attrNameLst>
                                      </p:cBhvr>
                                      <p:to>
                                        <p:strVal val="visible"/>
                                      </p:to>
                                    </p:set>
                                    <p:anim calcmode="lin" valueType="num">
                                      <p:cBhvr additive="base">
                                        <p:cTn id="12" dur="500" fill="hold"/>
                                        <p:tgtEl>
                                          <p:spTgt spid="218114"/>
                                        </p:tgtEl>
                                        <p:attrNameLst>
                                          <p:attrName>ppt_x</p:attrName>
                                        </p:attrNameLst>
                                      </p:cBhvr>
                                      <p:tavLst>
                                        <p:tav tm="0">
                                          <p:val>
                                            <p:strVal val="#ppt_x"/>
                                          </p:val>
                                        </p:tav>
                                        <p:tav tm="100000">
                                          <p:val>
                                            <p:strVal val="#ppt_x"/>
                                          </p:val>
                                        </p:tav>
                                      </p:tavLst>
                                    </p:anim>
                                    <p:anim calcmode="lin" valueType="num">
                                      <p:cBhvr additive="base">
                                        <p:cTn id="13" dur="500" fill="hold"/>
                                        <p:tgtEl>
                                          <p:spTgt spid="218114"/>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218116"/>
                                        </p:tgtEl>
                                        <p:attrNameLst>
                                          <p:attrName>style.visibility</p:attrName>
                                        </p:attrNameLst>
                                      </p:cBhvr>
                                      <p:to>
                                        <p:strVal val="visible"/>
                                      </p:to>
                                    </p:set>
                                    <p:anim calcmode="lin" valueType="num">
                                      <p:cBhvr additive="base">
                                        <p:cTn id="18" dur="500" fill="hold"/>
                                        <p:tgtEl>
                                          <p:spTgt spid="218116"/>
                                        </p:tgtEl>
                                        <p:attrNameLst>
                                          <p:attrName>ppt_x</p:attrName>
                                        </p:attrNameLst>
                                      </p:cBhvr>
                                      <p:tavLst>
                                        <p:tav tm="0">
                                          <p:val>
                                            <p:strVal val="#ppt_x"/>
                                          </p:val>
                                        </p:tav>
                                        <p:tav tm="100000">
                                          <p:val>
                                            <p:strVal val="#ppt_x"/>
                                          </p:val>
                                        </p:tav>
                                      </p:tavLst>
                                    </p:anim>
                                    <p:anim calcmode="lin" valueType="num">
                                      <p:cBhvr additive="base">
                                        <p:cTn id="19" dur="500" fill="hold"/>
                                        <p:tgtEl>
                                          <p:spTgt spid="2181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utoUpdateAnimBg="0"/>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26"/>
          <p:cNvSpPr txBox="1">
            <a:spLocks noChangeArrowheads="1"/>
          </p:cNvSpPr>
          <p:nvPr/>
        </p:nvSpPr>
        <p:spPr bwMode="auto">
          <a:xfrm>
            <a:off x="6019800" y="194548"/>
            <a:ext cx="2895600" cy="369332"/>
          </a:xfrm>
          <a:prstGeom prst="rect">
            <a:avLst/>
          </a:prstGeom>
          <a:noFill/>
          <a:ln w="9525">
            <a:noFill/>
            <a:miter lim="800000"/>
            <a:headEnd/>
            <a:tailEnd/>
          </a:ln>
        </p:spPr>
        <p:txBody>
          <a:bodyPr wrap="square">
            <a:spAutoFit/>
          </a:bodyPr>
          <a:lstStyle/>
          <a:p>
            <a:r>
              <a:rPr lang="en-US" altLang="zh-CN" b="1" dirty="0" smtClean="0">
                <a:solidFill>
                  <a:schemeClr val="bg1">
                    <a:lumMod val="95000"/>
                  </a:schemeClr>
                </a:solidFill>
              </a:rPr>
              <a:t>《</a:t>
            </a:r>
            <a:r>
              <a:rPr lang="zh-CN" altLang="en-US" b="1" dirty="0" smtClean="0">
                <a:solidFill>
                  <a:schemeClr val="bg1">
                    <a:lumMod val="95000"/>
                  </a:schemeClr>
                </a:solidFill>
              </a:rPr>
              <a:t>通信系统设计与应用</a:t>
            </a:r>
            <a:r>
              <a:rPr lang="en-US" altLang="zh-CN" b="1" dirty="0" smtClean="0">
                <a:solidFill>
                  <a:schemeClr val="bg1">
                    <a:lumMod val="95000"/>
                  </a:schemeClr>
                </a:solidFill>
              </a:rPr>
              <a:t>》</a:t>
            </a:r>
            <a:endParaRPr lang="zh-CN" altLang="en-US" b="1" dirty="0">
              <a:solidFill>
                <a:schemeClr val="bg1">
                  <a:lumMod val="95000"/>
                </a:schemeClr>
              </a:solidFill>
            </a:endParaRPr>
          </a:p>
        </p:txBody>
      </p:sp>
      <p:sp>
        <p:nvSpPr>
          <p:cNvPr id="4" name="TextBox 3"/>
          <p:cNvSpPr txBox="1"/>
          <p:nvPr/>
        </p:nvSpPr>
        <p:spPr>
          <a:xfrm>
            <a:off x="533400" y="914400"/>
            <a:ext cx="8077200" cy="5324535"/>
          </a:xfrm>
          <a:prstGeom prst="rect">
            <a:avLst/>
          </a:prstGeom>
          <a:noFill/>
        </p:spPr>
        <p:txBody>
          <a:bodyPr wrap="square" rtlCol="0">
            <a:spAutoFit/>
          </a:bodyPr>
          <a:lstStyle/>
          <a:p>
            <a:pPr>
              <a:lnSpc>
                <a:spcPct val="150000"/>
              </a:lnSpc>
            </a:pPr>
            <a:r>
              <a:rPr lang="en-US" altLang="zh-CN" sz="3200" dirty="0" smtClean="0"/>
              <a:t>8</a:t>
            </a:r>
            <a:r>
              <a:rPr lang="zh-CN" altLang="en-US" sz="3200" dirty="0" smtClean="0"/>
              <a:t>、交织编码</a:t>
            </a:r>
            <a:endParaRPr lang="en-US" altLang="zh-CN" sz="3200" dirty="0" smtClean="0"/>
          </a:p>
          <a:p>
            <a:r>
              <a:rPr lang="zh-CN" altLang="en-US" sz="3200" dirty="0" smtClean="0"/>
              <a:t>        </a:t>
            </a:r>
            <a:r>
              <a:rPr lang="zh-CN" altLang="en-US" sz="2800" dirty="0" smtClean="0"/>
              <a:t>交织码是一种能纠正突发错误的码。它是利用纠随机错误的码，以交织的方法来构造码。把纠随机错误的（</a:t>
            </a:r>
            <a:r>
              <a:rPr lang="en-US" sz="2800" dirty="0" err="1" smtClean="0"/>
              <a:t>n,k</a:t>
            </a:r>
            <a:r>
              <a:rPr lang="zh-CN" altLang="en-US" sz="2800" dirty="0" smtClean="0"/>
              <a:t>）线性分组码的</a:t>
            </a:r>
            <a:r>
              <a:rPr lang="en-US" sz="2800" dirty="0" smtClean="0"/>
              <a:t>m</a:t>
            </a:r>
            <a:r>
              <a:rPr lang="zh-CN" altLang="en-US" sz="2800" dirty="0" smtClean="0"/>
              <a:t>个码字，排成</a:t>
            </a:r>
            <a:r>
              <a:rPr lang="en-US" sz="2800" dirty="0" smtClean="0"/>
              <a:t>m</a:t>
            </a:r>
            <a:r>
              <a:rPr lang="zh-CN" altLang="en-US" sz="2800" dirty="0" smtClean="0"/>
              <a:t>行的一个码阵，该码阵称为交织码。一个交织码阵就是交织码的一个码字。交织码阵中的每一行称交织码的子码或行码，行数</a:t>
            </a:r>
            <a:r>
              <a:rPr lang="en-US" sz="2800" dirty="0" smtClean="0"/>
              <a:t>m</a:t>
            </a:r>
            <a:r>
              <a:rPr lang="zh-CN" altLang="en-US" sz="2800" dirty="0" smtClean="0"/>
              <a:t>称为交织度（或称交织深度）。交织度</a:t>
            </a:r>
            <a:r>
              <a:rPr lang="en-US" sz="2800" dirty="0" smtClean="0"/>
              <a:t>m</a:t>
            </a:r>
            <a:r>
              <a:rPr lang="zh-CN" altLang="en-US" sz="2800" dirty="0" smtClean="0"/>
              <a:t>越大，离散度越大，抗突发差错能力也越强，同时交织编码处理时间也越长，即是以时间为代价的</a:t>
            </a:r>
            <a:r>
              <a:rPr lang="zh-CN" altLang="en-US" sz="3200" dirty="0" smtClean="0"/>
              <a:t>。</a:t>
            </a:r>
            <a:endParaRPr lang="en-US" altLang="zh-CN" sz="3200" dirty="0" smtClean="0"/>
          </a:p>
          <a:p>
            <a:r>
              <a:rPr lang="zh-CN" altLang="en-US" sz="3200" dirty="0" smtClean="0"/>
              <a:t>        下面举例说明交织原理</a:t>
            </a:r>
            <a:endParaRPr lang="zh-CN" altLang="en-US" sz="32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lide(fromLef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utoUpdateAnimBg="0"/>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6"/>
          <p:cNvSpPr txBox="1">
            <a:spLocks noChangeArrowheads="1"/>
          </p:cNvSpPr>
          <p:nvPr/>
        </p:nvSpPr>
        <p:spPr bwMode="auto">
          <a:xfrm>
            <a:off x="6019800" y="194548"/>
            <a:ext cx="2895600" cy="369332"/>
          </a:xfrm>
          <a:prstGeom prst="rect">
            <a:avLst/>
          </a:prstGeom>
          <a:noFill/>
          <a:ln w="9525">
            <a:noFill/>
            <a:miter lim="800000"/>
            <a:headEnd/>
            <a:tailEnd/>
          </a:ln>
        </p:spPr>
        <p:txBody>
          <a:bodyPr wrap="square">
            <a:spAutoFit/>
          </a:bodyPr>
          <a:lstStyle/>
          <a:p>
            <a:r>
              <a:rPr lang="en-US" altLang="zh-CN" b="1" dirty="0" smtClean="0">
                <a:solidFill>
                  <a:schemeClr val="bg1">
                    <a:lumMod val="95000"/>
                  </a:schemeClr>
                </a:solidFill>
              </a:rPr>
              <a:t>《</a:t>
            </a:r>
            <a:r>
              <a:rPr lang="zh-CN" altLang="en-US" b="1" dirty="0" smtClean="0">
                <a:solidFill>
                  <a:schemeClr val="bg1">
                    <a:lumMod val="95000"/>
                  </a:schemeClr>
                </a:solidFill>
              </a:rPr>
              <a:t>通信系统设计与应用</a:t>
            </a:r>
            <a:r>
              <a:rPr lang="en-US" altLang="zh-CN" b="1" dirty="0" smtClean="0">
                <a:solidFill>
                  <a:schemeClr val="bg1">
                    <a:lumMod val="95000"/>
                  </a:schemeClr>
                </a:solidFill>
              </a:rPr>
              <a:t>》</a:t>
            </a:r>
            <a:endParaRPr lang="zh-CN" altLang="en-US" b="1" dirty="0">
              <a:solidFill>
                <a:schemeClr val="bg1">
                  <a:lumMod val="95000"/>
                </a:schemeClr>
              </a:solidFill>
            </a:endParaRPr>
          </a:p>
        </p:txBody>
      </p:sp>
      <p:sp>
        <p:nvSpPr>
          <p:cNvPr id="4" name="内容占位符 3"/>
          <p:cNvSpPr>
            <a:spLocks noGrp="1"/>
          </p:cNvSpPr>
          <p:nvPr>
            <p:ph idx="1"/>
          </p:nvPr>
        </p:nvSpPr>
        <p:spPr>
          <a:xfrm>
            <a:off x="304800" y="685800"/>
            <a:ext cx="8458200" cy="609600"/>
          </a:xfrm>
        </p:spPr>
        <p:txBody>
          <a:bodyPr/>
          <a:lstStyle/>
          <a:p>
            <a:pPr>
              <a:buNone/>
            </a:pPr>
            <a:r>
              <a:rPr lang="zh-CN" altLang="en-US" dirty="0" smtClean="0"/>
              <a:t>例：</a:t>
            </a:r>
            <a:r>
              <a:rPr lang="zh-CN" altLang="en-US" sz="2800" dirty="0" smtClean="0"/>
              <a:t>白日依山尽黄河入海流欲穷千里目更上一层楼</a:t>
            </a:r>
            <a:endParaRPr lang="en-US" altLang="zh-CN" sz="2800" dirty="0" smtClean="0"/>
          </a:p>
        </p:txBody>
      </p:sp>
      <p:sp>
        <p:nvSpPr>
          <p:cNvPr id="5" name="内容占位符 3"/>
          <p:cNvSpPr txBox="1">
            <a:spLocks/>
          </p:cNvSpPr>
          <p:nvPr/>
        </p:nvSpPr>
        <p:spPr bwMode="auto">
          <a:xfrm>
            <a:off x="381000" y="1676400"/>
            <a:ext cx="1828800" cy="17526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342900" marR="0" lvl="0" indent="-342900" algn="l" defTabSz="914400" rtl="0" eaLnBrk="0" fontAlgn="base" latinLnBrk="0" hangingPunct="0">
              <a:lnSpc>
                <a:spcPct val="100000"/>
              </a:lnSpc>
              <a:spcBef>
                <a:spcPct val="20000"/>
              </a:spcBef>
              <a:spcAft>
                <a:spcPct val="0"/>
              </a:spcAft>
              <a:buClrTx/>
              <a:buSzTx/>
              <a:buFontTx/>
              <a:buNone/>
              <a:tabLst/>
              <a:defRPr/>
            </a:pPr>
            <a:r>
              <a:rPr kumimoji="0" lang="zh-CN" altLang="en-US" sz="2400" b="0" i="0" u="none" strike="noStrike" kern="0" cap="none" spc="0" normalizeH="0" baseline="0" noProof="0" dirty="0" smtClean="0">
                <a:ln>
                  <a:noFill/>
                </a:ln>
                <a:solidFill>
                  <a:schemeClr val="tx1"/>
                </a:solidFill>
                <a:effectLst/>
                <a:uLnTx/>
                <a:uFillTx/>
                <a:latin typeface="+mn-lt"/>
                <a:ea typeface="+mn-ea"/>
                <a:cs typeface="+mn-cs"/>
              </a:rPr>
              <a:t>白日依山尽</a:t>
            </a:r>
            <a:endParaRPr kumimoji="0" lang="en-US" altLang="zh-CN" sz="2400" b="0" i="0" u="none" strike="noStrike" kern="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0" fontAlgn="base" latinLnBrk="0" hangingPunct="0">
              <a:lnSpc>
                <a:spcPct val="100000"/>
              </a:lnSpc>
              <a:spcBef>
                <a:spcPct val="20000"/>
              </a:spcBef>
              <a:spcAft>
                <a:spcPct val="0"/>
              </a:spcAft>
              <a:buClrTx/>
              <a:buSzTx/>
              <a:buFontTx/>
              <a:buNone/>
              <a:tabLst/>
              <a:defRPr/>
            </a:pPr>
            <a:r>
              <a:rPr kumimoji="0" lang="zh-CN" altLang="en-US" sz="2400" b="0" i="0" u="none" strike="noStrike" kern="0" cap="none" spc="0" normalizeH="0" baseline="0" noProof="0" dirty="0" smtClean="0">
                <a:ln>
                  <a:noFill/>
                </a:ln>
                <a:solidFill>
                  <a:schemeClr val="tx1"/>
                </a:solidFill>
                <a:effectLst/>
                <a:uLnTx/>
                <a:uFillTx/>
                <a:latin typeface="+mn-lt"/>
                <a:ea typeface="+mn-ea"/>
                <a:cs typeface="+mn-cs"/>
              </a:rPr>
              <a:t>黄河入海流</a:t>
            </a:r>
            <a:endParaRPr kumimoji="0" lang="en-US" altLang="zh-CN" sz="2400" b="0" i="0" u="none" strike="noStrike" kern="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0" fontAlgn="base" latinLnBrk="0" hangingPunct="0">
              <a:lnSpc>
                <a:spcPct val="100000"/>
              </a:lnSpc>
              <a:spcBef>
                <a:spcPct val="20000"/>
              </a:spcBef>
              <a:spcAft>
                <a:spcPct val="0"/>
              </a:spcAft>
              <a:buClrTx/>
              <a:buSzTx/>
              <a:buFontTx/>
              <a:buNone/>
              <a:tabLst/>
              <a:defRPr/>
            </a:pPr>
            <a:r>
              <a:rPr kumimoji="0" lang="zh-CN" altLang="en-US" sz="2400" b="0" i="0" u="none" strike="noStrike" kern="0" cap="none" spc="0" normalizeH="0" baseline="0" noProof="0" dirty="0" smtClean="0">
                <a:ln>
                  <a:noFill/>
                </a:ln>
                <a:solidFill>
                  <a:schemeClr val="tx1"/>
                </a:solidFill>
                <a:effectLst/>
                <a:uLnTx/>
                <a:uFillTx/>
                <a:latin typeface="+mn-lt"/>
                <a:ea typeface="+mn-ea"/>
                <a:cs typeface="+mn-cs"/>
              </a:rPr>
              <a:t>欲穷千里目</a:t>
            </a:r>
            <a:endParaRPr kumimoji="0" lang="en-US" altLang="zh-CN" sz="2400" b="0" i="0" u="none" strike="noStrike" kern="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0" fontAlgn="base" latinLnBrk="0" hangingPunct="0">
              <a:lnSpc>
                <a:spcPct val="100000"/>
              </a:lnSpc>
              <a:spcBef>
                <a:spcPct val="20000"/>
              </a:spcBef>
              <a:spcAft>
                <a:spcPct val="0"/>
              </a:spcAft>
              <a:buClrTx/>
              <a:buSzTx/>
              <a:buFontTx/>
              <a:buNone/>
              <a:tabLst/>
              <a:defRPr/>
            </a:pPr>
            <a:r>
              <a:rPr kumimoji="0" lang="zh-CN" altLang="en-US" sz="2400" b="0" i="0" u="none" strike="noStrike" kern="0" cap="none" spc="0" normalizeH="0" baseline="0" noProof="0" dirty="0" smtClean="0">
                <a:ln>
                  <a:noFill/>
                </a:ln>
                <a:solidFill>
                  <a:schemeClr val="tx1"/>
                </a:solidFill>
                <a:effectLst/>
                <a:uLnTx/>
                <a:uFillTx/>
                <a:latin typeface="+mn-lt"/>
                <a:ea typeface="+mn-ea"/>
                <a:cs typeface="+mn-cs"/>
              </a:rPr>
              <a:t>更上一层楼</a:t>
            </a:r>
            <a:endParaRPr kumimoji="0" lang="en-US" altLang="zh-CN" sz="2400" b="0" i="0" u="none" strike="noStrike" kern="0" cap="none" spc="0" normalizeH="0" baseline="0" noProof="0" dirty="0" smtClean="0">
              <a:ln>
                <a:noFill/>
              </a:ln>
              <a:solidFill>
                <a:schemeClr val="tx1"/>
              </a:solidFill>
              <a:effectLst/>
              <a:uLnTx/>
              <a:uFillTx/>
              <a:latin typeface="+mn-lt"/>
              <a:ea typeface="+mn-ea"/>
              <a:cs typeface="+mn-cs"/>
            </a:endParaRPr>
          </a:p>
        </p:txBody>
      </p:sp>
      <p:sp>
        <p:nvSpPr>
          <p:cNvPr id="6" name="TextBox 5"/>
          <p:cNvSpPr txBox="1"/>
          <p:nvPr/>
        </p:nvSpPr>
        <p:spPr>
          <a:xfrm>
            <a:off x="762000" y="3657600"/>
            <a:ext cx="7467600" cy="830997"/>
          </a:xfrm>
          <a:prstGeom prst="rect">
            <a:avLst/>
          </a:prstGeom>
          <a:noFill/>
        </p:spPr>
        <p:txBody>
          <a:bodyPr wrap="square" rtlCol="0">
            <a:spAutoFit/>
          </a:bodyPr>
          <a:lstStyle/>
          <a:p>
            <a:r>
              <a:rPr lang="zh-CN" altLang="en-US" sz="2400" dirty="0" smtClean="0"/>
              <a:t>白黄欲更白黄欲更日河穷上日河穷上依入千一</a:t>
            </a:r>
            <a:endParaRPr lang="en-US" altLang="zh-CN" sz="2400" dirty="0" smtClean="0"/>
          </a:p>
          <a:p>
            <a:r>
              <a:rPr lang="zh-CN" altLang="en-US" sz="2400" dirty="0" smtClean="0"/>
              <a:t>依入千一山海里层山海里层尽流目楼尽流目楼</a:t>
            </a:r>
            <a:endParaRPr lang="zh-CN" altLang="en-US" sz="2400" dirty="0"/>
          </a:p>
        </p:txBody>
      </p:sp>
      <p:cxnSp>
        <p:nvCxnSpPr>
          <p:cNvPr id="8" name="直接连接符 7"/>
          <p:cNvCxnSpPr/>
          <p:nvPr/>
        </p:nvCxnSpPr>
        <p:spPr bwMode="auto">
          <a:xfrm>
            <a:off x="4419600" y="3886200"/>
            <a:ext cx="1143000" cy="1588"/>
          </a:xfrm>
          <a:prstGeom prst="line">
            <a:avLst/>
          </a:prstGeom>
          <a:ln>
            <a:headEnd type="none" w="med" len="med"/>
            <a:tailEnd type="none" w="med" len="med"/>
          </a:ln>
        </p:spPr>
        <p:style>
          <a:lnRef idx="3">
            <a:schemeClr val="dk1"/>
          </a:lnRef>
          <a:fillRef idx="0">
            <a:schemeClr val="dk1"/>
          </a:fillRef>
          <a:effectRef idx="2">
            <a:schemeClr val="dk1"/>
          </a:effectRef>
          <a:fontRef idx="minor">
            <a:schemeClr val="tx1"/>
          </a:fontRef>
        </p:style>
      </p:cxnSp>
      <p:sp>
        <p:nvSpPr>
          <p:cNvPr id="9" name="内容占位符 3"/>
          <p:cNvSpPr txBox="1">
            <a:spLocks/>
          </p:cNvSpPr>
          <p:nvPr/>
        </p:nvSpPr>
        <p:spPr bwMode="auto">
          <a:xfrm>
            <a:off x="4572000" y="1600200"/>
            <a:ext cx="4038600" cy="1828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342900" marR="0" lvl="0" indent="-342900" algn="l" defTabSz="914400" rtl="0" eaLnBrk="0" fontAlgn="base" latinLnBrk="0" hangingPunct="0">
              <a:lnSpc>
                <a:spcPct val="100000"/>
              </a:lnSpc>
              <a:spcBef>
                <a:spcPct val="20000"/>
              </a:spcBef>
              <a:spcAft>
                <a:spcPct val="0"/>
              </a:spcAft>
              <a:buClrTx/>
              <a:buSzTx/>
              <a:buFontTx/>
              <a:buNone/>
              <a:tabLst/>
              <a:defRPr/>
            </a:pPr>
            <a:r>
              <a:rPr kumimoji="0" lang="zh-CN" altLang="en-US" sz="2400" b="0" i="0" u="none" strike="noStrike" kern="0" cap="none" spc="0" normalizeH="0" baseline="0" noProof="0" dirty="0" smtClean="0">
                <a:ln>
                  <a:noFill/>
                </a:ln>
                <a:solidFill>
                  <a:schemeClr val="tx1"/>
                </a:solidFill>
                <a:effectLst/>
                <a:uLnTx/>
                <a:uFillTx/>
                <a:latin typeface="+mn-lt"/>
                <a:ea typeface="+mn-ea"/>
                <a:cs typeface="+mn-cs"/>
              </a:rPr>
              <a:t>白白日日依依山山尽尽</a:t>
            </a:r>
            <a:endParaRPr kumimoji="0" lang="en-US" altLang="zh-CN" sz="2400" b="0" i="0" u="none" strike="noStrike" kern="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0" fontAlgn="base" latinLnBrk="0" hangingPunct="0">
              <a:lnSpc>
                <a:spcPct val="100000"/>
              </a:lnSpc>
              <a:spcBef>
                <a:spcPct val="20000"/>
              </a:spcBef>
              <a:spcAft>
                <a:spcPct val="0"/>
              </a:spcAft>
              <a:buClrTx/>
              <a:buSzTx/>
              <a:buFontTx/>
              <a:buNone/>
              <a:tabLst/>
              <a:defRPr/>
            </a:pPr>
            <a:r>
              <a:rPr kumimoji="0" lang="zh-CN" altLang="en-US" sz="2400" b="0" i="0" u="none" strike="noStrike" kern="0" cap="none" spc="0" normalizeH="0" baseline="0" noProof="0" dirty="0" smtClean="0">
                <a:ln>
                  <a:noFill/>
                </a:ln>
                <a:solidFill>
                  <a:schemeClr val="tx1"/>
                </a:solidFill>
                <a:effectLst/>
                <a:uLnTx/>
                <a:uFillTx/>
                <a:latin typeface="+mn-lt"/>
                <a:ea typeface="+mn-ea"/>
                <a:cs typeface="+mn-cs"/>
              </a:rPr>
              <a:t>黄黄河河入入海海流流</a:t>
            </a:r>
            <a:endParaRPr kumimoji="0" lang="en-US" altLang="zh-CN" sz="2400" b="0" i="0" u="none" strike="noStrike" kern="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0" fontAlgn="base" latinLnBrk="0" hangingPunct="0">
              <a:lnSpc>
                <a:spcPct val="100000"/>
              </a:lnSpc>
              <a:spcBef>
                <a:spcPct val="20000"/>
              </a:spcBef>
              <a:spcAft>
                <a:spcPct val="0"/>
              </a:spcAft>
              <a:buClrTx/>
              <a:buSzTx/>
              <a:buFontTx/>
              <a:buNone/>
              <a:tabLst/>
              <a:defRPr/>
            </a:pPr>
            <a:r>
              <a:rPr kumimoji="0" lang="zh-CN" altLang="en-US" sz="2400" b="0" i="0" u="none" strike="noStrike" kern="0" cap="none" spc="0" normalizeH="0" baseline="0" noProof="0" dirty="0" smtClean="0">
                <a:ln>
                  <a:noFill/>
                </a:ln>
                <a:solidFill>
                  <a:schemeClr val="tx1"/>
                </a:solidFill>
                <a:effectLst/>
                <a:uLnTx/>
                <a:uFillTx/>
                <a:latin typeface="+mn-lt"/>
                <a:ea typeface="+mn-ea"/>
                <a:cs typeface="+mn-cs"/>
              </a:rPr>
              <a:t>欲欲穷穷千千里里目目</a:t>
            </a:r>
            <a:endParaRPr kumimoji="0" lang="en-US" altLang="zh-CN" sz="2400" b="0" i="0" u="none" strike="noStrike" kern="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0" fontAlgn="base" latinLnBrk="0" hangingPunct="0">
              <a:lnSpc>
                <a:spcPct val="100000"/>
              </a:lnSpc>
              <a:spcBef>
                <a:spcPct val="20000"/>
              </a:spcBef>
              <a:spcAft>
                <a:spcPct val="0"/>
              </a:spcAft>
              <a:buClrTx/>
              <a:buSzTx/>
              <a:buFontTx/>
              <a:buNone/>
              <a:tabLst/>
              <a:defRPr/>
            </a:pPr>
            <a:r>
              <a:rPr kumimoji="0" lang="zh-CN" altLang="en-US" sz="2400" b="0" i="0" u="none" strike="noStrike" kern="0" cap="none" spc="0" normalizeH="0" baseline="0" noProof="0" dirty="0" smtClean="0">
                <a:ln>
                  <a:noFill/>
                </a:ln>
                <a:solidFill>
                  <a:schemeClr val="tx1"/>
                </a:solidFill>
                <a:effectLst/>
                <a:uLnTx/>
                <a:uFillTx/>
                <a:latin typeface="+mn-lt"/>
                <a:ea typeface="+mn-ea"/>
                <a:cs typeface="+mn-cs"/>
              </a:rPr>
              <a:t>更更上上一一层层楼楼</a:t>
            </a:r>
            <a:endParaRPr kumimoji="0" lang="en-US" altLang="zh-CN" sz="2400" b="0" i="0" u="none" strike="noStrike" kern="0" cap="none" spc="0" normalizeH="0" baseline="0" noProof="0" dirty="0" smtClean="0">
              <a:ln>
                <a:noFill/>
              </a:ln>
              <a:solidFill>
                <a:schemeClr val="tx1"/>
              </a:solidFill>
              <a:effectLst/>
              <a:uLnTx/>
              <a:uFillTx/>
              <a:latin typeface="+mn-lt"/>
              <a:ea typeface="+mn-ea"/>
              <a:cs typeface="+mn-cs"/>
            </a:endParaRPr>
          </a:p>
        </p:txBody>
      </p:sp>
      <p:sp>
        <p:nvSpPr>
          <p:cNvPr id="10" name="右箭头 9"/>
          <p:cNvSpPr/>
          <p:nvPr/>
        </p:nvSpPr>
        <p:spPr bwMode="auto">
          <a:xfrm>
            <a:off x="2286000" y="1981200"/>
            <a:ext cx="1981200" cy="1066800"/>
          </a:xfrm>
          <a:prstGeom prst="rightArrow">
            <a:avLst/>
          </a:prstGeom>
          <a:solidFill>
            <a:schemeClr val="accent1"/>
          </a:solidFill>
          <a:ln w="9525" cap="flat" cmpd="sng" algn="ctr">
            <a:solidFill>
              <a:schemeClr val="tx1"/>
            </a:solidFill>
            <a:prstDash val="solid"/>
            <a:round/>
            <a:headEnd type="none" w="med" len="med"/>
            <a:tailEnd type="none" w="med" len="med"/>
          </a:ln>
          <a:effectLst>
            <a:outerShdw dist="17961" dir="13500000" algn="ctr" rotWithShape="0">
              <a:schemeClr val="tx1">
                <a:gamma/>
                <a:shade val="60000"/>
                <a:invGamma/>
              </a:schemeClr>
            </a:outerShdw>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zh-CN" altLang="en-US" sz="2000" b="0" i="0" u="none" strike="noStrike" cap="none" normalizeH="0" baseline="0" dirty="0" smtClean="0">
                <a:ln>
                  <a:noFill/>
                </a:ln>
                <a:solidFill>
                  <a:schemeClr val="tx1"/>
                </a:solidFill>
                <a:effectLst/>
                <a:latin typeface="Arial" pitchFamily="34" charset="0"/>
                <a:ea typeface="宋体" pitchFamily="2" charset="-122"/>
              </a:rPr>
              <a:t>差错控制编码</a:t>
            </a:r>
          </a:p>
        </p:txBody>
      </p:sp>
      <p:sp>
        <p:nvSpPr>
          <p:cNvPr id="12" name="右弧形箭头 11"/>
          <p:cNvSpPr/>
          <p:nvPr/>
        </p:nvSpPr>
        <p:spPr bwMode="auto">
          <a:xfrm>
            <a:off x="7924800" y="2286000"/>
            <a:ext cx="914400" cy="1981200"/>
          </a:xfrm>
          <a:prstGeom prst="curvedLeftArrow">
            <a:avLst>
              <a:gd name="adj1" fmla="val 17379"/>
              <a:gd name="adj2" fmla="val 50000"/>
              <a:gd name="adj3" fmla="val 25000"/>
            </a:avLst>
          </a:prstGeom>
          <a:solidFill>
            <a:schemeClr val="accent1"/>
          </a:solidFill>
          <a:ln w="9525" cap="flat" cmpd="sng" algn="ctr">
            <a:solidFill>
              <a:schemeClr val="tx1"/>
            </a:solidFill>
            <a:prstDash val="solid"/>
            <a:round/>
            <a:headEnd type="none" w="med" len="med"/>
            <a:tailEnd type="none" w="med" len="med"/>
          </a:ln>
          <a:effectLst>
            <a:outerShdw dist="17961" dir="13500000" algn="ctr" rotWithShape="0">
              <a:schemeClr val="tx1">
                <a:gamma/>
                <a:shade val="60000"/>
                <a:invGamma/>
              </a:schemeClr>
            </a:outerShdw>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cxnSp>
        <p:nvCxnSpPr>
          <p:cNvPr id="15" name="直接连接符 14"/>
          <p:cNvCxnSpPr/>
          <p:nvPr/>
        </p:nvCxnSpPr>
        <p:spPr bwMode="auto">
          <a:xfrm>
            <a:off x="3886200" y="4265612"/>
            <a:ext cx="1143000" cy="1588"/>
          </a:xfrm>
          <a:prstGeom prst="line">
            <a:avLst/>
          </a:prstGeom>
          <a:ln>
            <a:headEnd type="none" w="med" len="med"/>
            <a:tailEnd type="none" w="med" len="med"/>
          </a:ln>
        </p:spPr>
        <p:style>
          <a:lnRef idx="3">
            <a:schemeClr val="dk1"/>
          </a:lnRef>
          <a:fillRef idx="0">
            <a:schemeClr val="dk1"/>
          </a:fillRef>
          <a:effectRef idx="2">
            <a:schemeClr val="dk1"/>
          </a:effectRef>
          <a:fontRef idx="minor">
            <a:schemeClr val="tx1"/>
          </a:fontRef>
        </p:style>
      </p:cxnSp>
      <p:sp>
        <p:nvSpPr>
          <p:cNvPr id="21" name="内容占位符 3"/>
          <p:cNvSpPr txBox="1">
            <a:spLocks/>
          </p:cNvSpPr>
          <p:nvPr/>
        </p:nvSpPr>
        <p:spPr bwMode="auto">
          <a:xfrm>
            <a:off x="533400" y="4724400"/>
            <a:ext cx="4038600" cy="1828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342900" marR="0" lvl="0" indent="-342900" algn="l" defTabSz="914400" rtl="0" eaLnBrk="0" fontAlgn="base" latinLnBrk="0" hangingPunct="0">
              <a:lnSpc>
                <a:spcPct val="100000"/>
              </a:lnSpc>
              <a:spcBef>
                <a:spcPct val="20000"/>
              </a:spcBef>
              <a:spcAft>
                <a:spcPct val="0"/>
              </a:spcAft>
              <a:buClrTx/>
              <a:buSzTx/>
              <a:buFontTx/>
              <a:buNone/>
              <a:tabLst/>
              <a:defRPr/>
            </a:pPr>
            <a:r>
              <a:rPr kumimoji="0" lang="zh-CN" altLang="en-US" sz="2400" b="0" i="0" u="none" strike="noStrike" kern="0" cap="none" spc="0" normalizeH="0" baseline="0" noProof="0" dirty="0" smtClean="0">
                <a:ln>
                  <a:noFill/>
                </a:ln>
                <a:solidFill>
                  <a:schemeClr val="tx1"/>
                </a:solidFill>
                <a:effectLst/>
                <a:uLnTx/>
                <a:uFillTx/>
                <a:latin typeface="+mn-lt"/>
                <a:ea typeface="+mn-ea"/>
                <a:cs typeface="+mn-cs"/>
              </a:rPr>
              <a:t>白白日日依依山山尽尽</a:t>
            </a:r>
            <a:endParaRPr kumimoji="0" lang="en-US" altLang="zh-CN" sz="2400" b="0" i="0" u="none" strike="noStrike" kern="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0" fontAlgn="base" latinLnBrk="0" hangingPunct="0">
              <a:lnSpc>
                <a:spcPct val="100000"/>
              </a:lnSpc>
              <a:spcBef>
                <a:spcPct val="20000"/>
              </a:spcBef>
              <a:spcAft>
                <a:spcPct val="0"/>
              </a:spcAft>
              <a:buClrTx/>
              <a:buSzTx/>
              <a:buFontTx/>
              <a:buNone/>
              <a:tabLst/>
              <a:defRPr/>
            </a:pPr>
            <a:r>
              <a:rPr kumimoji="0" lang="zh-CN" altLang="en-US" sz="2400" b="0" i="0" u="none" strike="noStrike" kern="0" cap="none" spc="0" normalizeH="0" baseline="0" noProof="0" dirty="0" smtClean="0">
                <a:ln>
                  <a:noFill/>
                </a:ln>
                <a:solidFill>
                  <a:schemeClr val="tx1"/>
                </a:solidFill>
                <a:effectLst/>
                <a:uLnTx/>
                <a:uFillTx/>
                <a:latin typeface="+mn-lt"/>
                <a:ea typeface="+mn-ea"/>
                <a:cs typeface="+mn-cs"/>
              </a:rPr>
              <a:t>黄黄河河入入海海流流</a:t>
            </a:r>
            <a:endParaRPr kumimoji="0" lang="en-US" altLang="zh-CN" sz="2400" b="0" i="0" u="none" strike="noStrike" kern="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0" fontAlgn="base" latinLnBrk="0" hangingPunct="0">
              <a:lnSpc>
                <a:spcPct val="100000"/>
              </a:lnSpc>
              <a:spcBef>
                <a:spcPct val="20000"/>
              </a:spcBef>
              <a:spcAft>
                <a:spcPct val="0"/>
              </a:spcAft>
              <a:buClrTx/>
              <a:buSzTx/>
              <a:buFontTx/>
              <a:buNone/>
              <a:tabLst/>
              <a:defRPr/>
            </a:pPr>
            <a:r>
              <a:rPr kumimoji="0" lang="zh-CN" altLang="en-US" sz="2400" b="0" i="0" u="none" strike="noStrike" kern="0" cap="none" spc="0" normalizeH="0" baseline="0" noProof="0" dirty="0" smtClean="0">
                <a:ln>
                  <a:noFill/>
                </a:ln>
                <a:solidFill>
                  <a:schemeClr val="tx1"/>
                </a:solidFill>
                <a:effectLst/>
                <a:uLnTx/>
                <a:uFillTx/>
                <a:latin typeface="+mn-lt"/>
                <a:ea typeface="+mn-ea"/>
                <a:cs typeface="+mn-cs"/>
              </a:rPr>
              <a:t>欲欲穷穷千千里里目目</a:t>
            </a:r>
            <a:endParaRPr kumimoji="0" lang="en-US" altLang="zh-CN" sz="2400" b="0" i="0" u="none" strike="noStrike" kern="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0" fontAlgn="base" latinLnBrk="0" hangingPunct="0">
              <a:lnSpc>
                <a:spcPct val="100000"/>
              </a:lnSpc>
              <a:spcBef>
                <a:spcPct val="20000"/>
              </a:spcBef>
              <a:spcAft>
                <a:spcPct val="0"/>
              </a:spcAft>
              <a:buClrTx/>
              <a:buSzTx/>
              <a:buFontTx/>
              <a:buNone/>
              <a:tabLst/>
              <a:defRPr/>
            </a:pPr>
            <a:r>
              <a:rPr kumimoji="0" lang="zh-CN" altLang="en-US" sz="2400" b="0" i="0" u="none" strike="noStrike" kern="0" cap="none" spc="0" normalizeH="0" baseline="0" noProof="0" dirty="0" smtClean="0">
                <a:ln>
                  <a:noFill/>
                </a:ln>
                <a:solidFill>
                  <a:schemeClr val="tx1"/>
                </a:solidFill>
                <a:effectLst/>
                <a:uLnTx/>
                <a:uFillTx/>
                <a:latin typeface="+mn-lt"/>
                <a:ea typeface="+mn-ea"/>
                <a:cs typeface="+mn-cs"/>
              </a:rPr>
              <a:t>更更上上一一层层楼楼</a:t>
            </a:r>
            <a:endParaRPr kumimoji="0" lang="en-US" altLang="zh-CN" sz="2400" b="0" i="0" u="none" strike="noStrike" kern="0" cap="none" spc="0" normalizeH="0" baseline="0" noProof="0" dirty="0" smtClean="0">
              <a:ln>
                <a:noFill/>
              </a:ln>
              <a:solidFill>
                <a:schemeClr val="tx1"/>
              </a:solidFill>
              <a:effectLst/>
              <a:uLnTx/>
              <a:uFillTx/>
              <a:latin typeface="+mn-lt"/>
              <a:ea typeface="+mn-ea"/>
              <a:cs typeface="+mn-cs"/>
            </a:endParaRPr>
          </a:p>
        </p:txBody>
      </p:sp>
      <p:cxnSp>
        <p:nvCxnSpPr>
          <p:cNvPr id="22" name="直接连接符 21"/>
          <p:cNvCxnSpPr/>
          <p:nvPr/>
        </p:nvCxnSpPr>
        <p:spPr bwMode="auto">
          <a:xfrm rot="5400000">
            <a:off x="915194" y="5638006"/>
            <a:ext cx="1524000" cy="1588"/>
          </a:xfrm>
          <a:prstGeom prst="line">
            <a:avLst/>
          </a:prstGeom>
          <a:ln>
            <a:headEnd type="none" w="med" len="med"/>
            <a:tailEnd type="none" w="med" len="med"/>
          </a:ln>
        </p:spPr>
        <p:style>
          <a:lnRef idx="3">
            <a:schemeClr val="dk1"/>
          </a:lnRef>
          <a:fillRef idx="0">
            <a:schemeClr val="dk1"/>
          </a:fillRef>
          <a:effectRef idx="2">
            <a:schemeClr val="dk1"/>
          </a:effectRef>
          <a:fontRef idx="minor">
            <a:schemeClr val="tx1"/>
          </a:fontRef>
        </p:style>
      </p:cxnSp>
      <p:cxnSp>
        <p:nvCxnSpPr>
          <p:cNvPr id="25" name="直接连接符 24"/>
          <p:cNvCxnSpPr/>
          <p:nvPr/>
        </p:nvCxnSpPr>
        <p:spPr bwMode="auto">
          <a:xfrm rot="5400000">
            <a:off x="2468086" y="6041866"/>
            <a:ext cx="762000" cy="1588"/>
          </a:xfrm>
          <a:prstGeom prst="line">
            <a:avLst/>
          </a:prstGeom>
          <a:ln>
            <a:headEnd type="none" w="med" len="med"/>
            <a:tailEnd type="none" w="med" len="med"/>
          </a:ln>
        </p:spPr>
        <p:style>
          <a:lnRef idx="3">
            <a:schemeClr val="dk1"/>
          </a:lnRef>
          <a:fillRef idx="0">
            <a:schemeClr val="dk1"/>
          </a:fillRef>
          <a:effectRef idx="2">
            <a:schemeClr val="dk1"/>
          </a:effectRef>
          <a:fontRef idx="minor">
            <a:schemeClr val="tx1"/>
          </a:fontRef>
        </p:style>
      </p:cxnSp>
      <p:cxnSp>
        <p:nvCxnSpPr>
          <p:cNvPr id="27" name="直接连接符 26"/>
          <p:cNvCxnSpPr/>
          <p:nvPr/>
        </p:nvCxnSpPr>
        <p:spPr bwMode="auto">
          <a:xfrm rot="5400000">
            <a:off x="2797334" y="5180806"/>
            <a:ext cx="762000" cy="1588"/>
          </a:xfrm>
          <a:prstGeom prst="line">
            <a:avLst/>
          </a:prstGeom>
          <a:ln>
            <a:headEnd type="none" w="med" len="med"/>
            <a:tailEnd type="none" w="med" len="med"/>
          </a:ln>
        </p:spPr>
        <p:style>
          <a:lnRef idx="3">
            <a:schemeClr val="dk1"/>
          </a:lnRef>
          <a:fillRef idx="0">
            <a:schemeClr val="dk1"/>
          </a:fillRef>
          <a:effectRef idx="2">
            <a:schemeClr val="dk1"/>
          </a:effectRef>
          <a:fontRef idx="minor">
            <a:schemeClr val="tx1"/>
          </a:fontRef>
        </p:style>
      </p:cxnSp>
      <p:sp>
        <p:nvSpPr>
          <p:cNvPr id="28" name="右箭头 27"/>
          <p:cNvSpPr/>
          <p:nvPr/>
        </p:nvSpPr>
        <p:spPr bwMode="auto">
          <a:xfrm>
            <a:off x="3733800" y="5029200"/>
            <a:ext cx="1981200" cy="1066800"/>
          </a:xfrm>
          <a:prstGeom prst="rightArrow">
            <a:avLst/>
          </a:prstGeom>
          <a:solidFill>
            <a:schemeClr val="accent1"/>
          </a:solidFill>
          <a:ln w="9525" cap="flat" cmpd="sng" algn="ctr">
            <a:solidFill>
              <a:schemeClr val="tx1"/>
            </a:solidFill>
            <a:prstDash val="solid"/>
            <a:round/>
            <a:headEnd type="none" w="med" len="med"/>
            <a:tailEnd type="none" w="med" len="med"/>
          </a:ln>
          <a:effectLst>
            <a:outerShdw dist="17961" dir="13500000" algn="ctr" rotWithShape="0">
              <a:schemeClr val="tx1">
                <a:gamma/>
                <a:shade val="60000"/>
                <a:invGamma/>
              </a:schemeClr>
            </a:outerShdw>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zh-CN" altLang="en-US" sz="2000" b="0" i="0" u="none" strike="noStrike" cap="none" normalizeH="0" baseline="0" dirty="0" smtClean="0">
                <a:ln>
                  <a:noFill/>
                </a:ln>
                <a:solidFill>
                  <a:schemeClr val="tx1"/>
                </a:solidFill>
                <a:effectLst/>
                <a:latin typeface="Arial" pitchFamily="34" charset="0"/>
                <a:ea typeface="宋体" pitchFamily="2" charset="-122"/>
              </a:rPr>
              <a:t>差错控制译码</a:t>
            </a:r>
          </a:p>
        </p:txBody>
      </p:sp>
      <p:sp>
        <p:nvSpPr>
          <p:cNvPr id="29" name="内容占位符 3"/>
          <p:cNvSpPr txBox="1">
            <a:spLocks/>
          </p:cNvSpPr>
          <p:nvPr/>
        </p:nvSpPr>
        <p:spPr bwMode="auto">
          <a:xfrm>
            <a:off x="6172200" y="4648200"/>
            <a:ext cx="1828800" cy="17526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342900" marR="0" lvl="0" indent="-342900" algn="l" defTabSz="914400" rtl="0" eaLnBrk="0" fontAlgn="base" latinLnBrk="0" hangingPunct="0">
              <a:lnSpc>
                <a:spcPct val="100000"/>
              </a:lnSpc>
              <a:spcBef>
                <a:spcPct val="20000"/>
              </a:spcBef>
              <a:spcAft>
                <a:spcPct val="0"/>
              </a:spcAft>
              <a:buClrTx/>
              <a:buSzTx/>
              <a:buFontTx/>
              <a:buNone/>
              <a:tabLst/>
              <a:defRPr/>
            </a:pPr>
            <a:r>
              <a:rPr kumimoji="0" lang="zh-CN" altLang="en-US" sz="2400" b="0" i="0" u="none" strike="noStrike" kern="0" cap="none" spc="0" normalizeH="0" baseline="0" noProof="0" dirty="0" smtClean="0">
                <a:ln>
                  <a:noFill/>
                </a:ln>
                <a:solidFill>
                  <a:schemeClr val="tx1"/>
                </a:solidFill>
                <a:effectLst/>
                <a:uLnTx/>
                <a:uFillTx/>
                <a:latin typeface="+mn-lt"/>
                <a:ea typeface="+mn-ea"/>
                <a:cs typeface="+mn-cs"/>
              </a:rPr>
              <a:t>白日依山尽</a:t>
            </a:r>
            <a:endParaRPr kumimoji="0" lang="en-US" altLang="zh-CN" sz="2400" b="0" i="0" u="none" strike="noStrike" kern="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0" fontAlgn="base" latinLnBrk="0" hangingPunct="0">
              <a:lnSpc>
                <a:spcPct val="100000"/>
              </a:lnSpc>
              <a:spcBef>
                <a:spcPct val="20000"/>
              </a:spcBef>
              <a:spcAft>
                <a:spcPct val="0"/>
              </a:spcAft>
              <a:buClrTx/>
              <a:buSzTx/>
              <a:buFontTx/>
              <a:buNone/>
              <a:tabLst/>
              <a:defRPr/>
            </a:pPr>
            <a:r>
              <a:rPr kumimoji="0" lang="zh-CN" altLang="en-US" sz="2400" b="0" i="0" u="none" strike="noStrike" kern="0" cap="none" spc="0" normalizeH="0" baseline="0" noProof="0" dirty="0" smtClean="0">
                <a:ln>
                  <a:noFill/>
                </a:ln>
                <a:solidFill>
                  <a:schemeClr val="tx1"/>
                </a:solidFill>
                <a:effectLst/>
                <a:uLnTx/>
                <a:uFillTx/>
                <a:latin typeface="+mn-lt"/>
                <a:ea typeface="+mn-ea"/>
                <a:cs typeface="+mn-cs"/>
              </a:rPr>
              <a:t>黄河入海流</a:t>
            </a:r>
            <a:endParaRPr kumimoji="0" lang="en-US" altLang="zh-CN" sz="2400" b="0" i="0" u="none" strike="noStrike" kern="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0" fontAlgn="base" latinLnBrk="0" hangingPunct="0">
              <a:lnSpc>
                <a:spcPct val="100000"/>
              </a:lnSpc>
              <a:spcBef>
                <a:spcPct val="20000"/>
              </a:spcBef>
              <a:spcAft>
                <a:spcPct val="0"/>
              </a:spcAft>
              <a:buClrTx/>
              <a:buSzTx/>
              <a:buFontTx/>
              <a:buNone/>
              <a:tabLst/>
              <a:defRPr/>
            </a:pPr>
            <a:r>
              <a:rPr kumimoji="0" lang="zh-CN" altLang="en-US" sz="2400" b="0" i="0" u="none" strike="noStrike" kern="0" cap="none" spc="0" normalizeH="0" baseline="0" noProof="0" dirty="0" smtClean="0">
                <a:ln>
                  <a:noFill/>
                </a:ln>
                <a:solidFill>
                  <a:schemeClr val="tx1"/>
                </a:solidFill>
                <a:effectLst/>
                <a:uLnTx/>
                <a:uFillTx/>
                <a:latin typeface="+mn-lt"/>
                <a:ea typeface="+mn-ea"/>
                <a:cs typeface="+mn-cs"/>
              </a:rPr>
              <a:t>欲穷千里目</a:t>
            </a:r>
            <a:endParaRPr kumimoji="0" lang="en-US" altLang="zh-CN" sz="2400" b="0" i="0" u="none" strike="noStrike" kern="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0" fontAlgn="base" latinLnBrk="0" hangingPunct="0">
              <a:lnSpc>
                <a:spcPct val="100000"/>
              </a:lnSpc>
              <a:spcBef>
                <a:spcPct val="20000"/>
              </a:spcBef>
              <a:spcAft>
                <a:spcPct val="0"/>
              </a:spcAft>
              <a:buClrTx/>
              <a:buSzTx/>
              <a:buFontTx/>
              <a:buNone/>
              <a:tabLst/>
              <a:defRPr/>
            </a:pPr>
            <a:r>
              <a:rPr kumimoji="0" lang="zh-CN" altLang="en-US" sz="2400" b="0" i="0" u="none" strike="noStrike" kern="0" cap="none" spc="0" normalizeH="0" baseline="0" noProof="0" dirty="0" smtClean="0">
                <a:ln>
                  <a:noFill/>
                </a:ln>
                <a:solidFill>
                  <a:schemeClr val="tx1"/>
                </a:solidFill>
                <a:effectLst/>
                <a:uLnTx/>
                <a:uFillTx/>
                <a:latin typeface="+mn-lt"/>
                <a:ea typeface="+mn-ea"/>
                <a:cs typeface="+mn-cs"/>
              </a:rPr>
              <a:t>更上一层楼</a:t>
            </a:r>
            <a:endParaRPr kumimoji="0" lang="en-US" altLang="zh-CN" sz="2400" b="0" i="0" u="none" strike="noStrike" kern="0" cap="none" spc="0" normalizeH="0" baseline="0" noProof="0" dirty="0" smtClean="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7" presetClass="entr" presetSubtype="0" fill="hold" grpId="0" nodeType="clickEffect">
                                  <p:stCondLst>
                                    <p:cond delay="0"/>
                                  </p:stCondLst>
                                  <p:iterate type="lt">
                                    <p:tmPct val="50000"/>
                                  </p:iterate>
                                  <p:childTnLst>
                                    <p:set>
                                      <p:cBhvr>
                                        <p:cTn id="11" dur="1" fill="hold">
                                          <p:stCondLst>
                                            <p:cond delay="0"/>
                                          </p:stCondLst>
                                        </p:cTn>
                                        <p:tgtEl>
                                          <p:spTgt spid="5"/>
                                        </p:tgtEl>
                                        <p:attrNameLst>
                                          <p:attrName>style.visibility</p:attrName>
                                        </p:attrNameLst>
                                      </p:cBhvr>
                                      <p:to>
                                        <p:strVal val="visible"/>
                                      </p:to>
                                    </p:set>
                                    <p:anim calcmode="discrete" valueType="clr">
                                      <p:cBhvr override="childStyle">
                                        <p:cTn id="12" dur="80"/>
                                        <p:tgtEl>
                                          <p:spTgt spid="5"/>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5"/>
                                        </p:tgtEl>
                                        <p:attrNameLst>
                                          <p:attrName>fillcolor</p:attrName>
                                        </p:attrNameLst>
                                      </p:cBhvr>
                                      <p:tavLst>
                                        <p:tav tm="0">
                                          <p:val>
                                            <p:clrVal>
                                              <a:schemeClr val="accent2"/>
                                            </p:clrVal>
                                          </p:val>
                                        </p:tav>
                                        <p:tav tm="50000">
                                          <p:val>
                                            <p:clrVal>
                                              <a:schemeClr val="hlink"/>
                                            </p:clrVal>
                                          </p:val>
                                        </p:tav>
                                      </p:tavLst>
                                    </p:anim>
                                    <p:set>
                                      <p:cBhvr>
                                        <p:cTn id="14" dur="80"/>
                                        <p:tgtEl>
                                          <p:spTgt spid="5"/>
                                        </p:tgtEl>
                                        <p:attrNameLst>
                                          <p:attrName>fill.type</p:attrName>
                                        </p:attrNameLst>
                                      </p:cBhvr>
                                      <p:to>
                                        <p:strVal val="solid"/>
                                      </p:to>
                                    </p:set>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0-#ppt_w/2"/>
                                          </p:val>
                                        </p:tav>
                                        <p:tav tm="100000">
                                          <p:val>
                                            <p:strVal val="#ppt_x"/>
                                          </p:val>
                                        </p:tav>
                                      </p:tavLst>
                                    </p:anim>
                                    <p:anim calcmode="lin" valueType="num">
                                      <p:cBhvr additive="base">
                                        <p:cTn id="20"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7" presetClass="entr" presetSubtype="0" fill="hold" grpId="0" nodeType="clickEffect">
                                  <p:stCondLst>
                                    <p:cond delay="0"/>
                                  </p:stCondLst>
                                  <p:iterate type="lt">
                                    <p:tmPct val="50000"/>
                                  </p:iterate>
                                  <p:childTnLst>
                                    <p:set>
                                      <p:cBhvr>
                                        <p:cTn id="24" dur="1" fill="hold">
                                          <p:stCondLst>
                                            <p:cond delay="0"/>
                                          </p:stCondLst>
                                        </p:cTn>
                                        <p:tgtEl>
                                          <p:spTgt spid="9"/>
                                        </p:tgtEl>
                                        <p:attrNameLst>
                                          <p:attrName>style.visibility</p:attrName>
                                        </p:attrNameLst>
                                      </p:cBhvr>
                                      <p:to>
                                        <p:strVal val="visible"/>
                                      </p:to>
                                    </p:set>
                                    <p:anim calcmode="discrete" valueType="clr">
                                      <p:cBhvr override="childStyle">
                                        <p:cTn id="25" dur="80"/>
                                        <p:tgtEl>
                                          <p:spTgt spid="9"/>
                                        </p:tgtEl>
                                        <p:attrNameLst>
                                          <p:attrName>style.color</p:attrName>
                                        </p:attrNameLst>
                                      </p:cBhvr>
                                      <p:tavLst>
                                        <p:tav tm="0">
                                          <p:val>
                                            <p:clrVal>
                                              <a:schemeClr val="accent2"/>
                                            </p:clrVal>
                                          </p:val>
                                        </p:tav>
                                        <p:tav tm="50000">
                                          <p:val>
                                            <p:clrVal>
                                              <a:schemeClr val="hlink"/>
                                            </p:clrVal>
                                          </p:val>
                                        </p:tav>
                                      </p:tavLst>
                                    </p:anim>
                                    <p:anim calcmode="discrete" valueType="clr">
                                      <p:cBhvr>
                                        <p:cTn id="26" dur="80"/>
                                        <p:tgtEl>
                                          <p:spTgt spid="9"/>
                                        </p:tgtEl>
                                        <p:attrNameLst>
                                          <p:attrName>fillcolor</p:attrName>
                                        </p:attrNameLst>
                                      </p:cBhvr>
                                      <p:tavLst>
                                        <p:tav tm="0">
                                          <p:val>
                                            <p:clrVal>
                                              <a:schemeClr val="accent2"/>
                                            </p:clrVal>
                                          </p:val>
                                        </p:tav>
                                        <p:tav tm="50000">
                                          <p:val>
                                            <p:clrVal>
                                              <a:schemeClr val="hlink"/>
                                            </p:clrVal>
                                          </p:val>
                                        </p:tav>
                                      </p:tavLst>
                                    </p:anim>
                                    <p:set>
                                      <p:cBhvr>
                                        <p:cTn id="27" dur="80"/>
                                        <p:tgtEl>
                                          <p:spTgt spid="9"/>
                                        </p:tgtEl>
                                        <p:attrNameLst>
                                          <p:attrName>fill.type</p:attrName>
                                        </p:attrNameLst>
                                      </p:cBhvr>
                                      <p:to>
                                        <p:strVal val="solid"/>
                                      </p:to>
                                    </p:set>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grpId="0" nodeType="clickEffect">
                                  <p:stCondLst>
                                    <p:cond delay="0"/>
                                  </p:stCondLst>
                                  <p:childTnLst>
                                    <p:set>
                                      <p:cBhvr>
                                        <p:cTn id="31" dur="1" fill="hold">
                                          <p:stCondLst>
                                            <p:cond delay="0"/>
                                          </p:stCondLst>
                                        </p:cTn>
                                        <p:tgtEl>
                                          <p:spTgt spid="12"/>
                                        </p:tgtEl>
                                        <p:attrNameLst>
                                          <p:attrName>style.visibility</p:attrName>
                                        </p:attrNameLst>
                                      </p:cBhvr>
                                      <p:to>
                                        <p:strVal val="visible"/>
                                      </p:to>
                                    </p:set>
                                    <p:anim calcmode="lin" valueType="num">
                                      <p:cBhvr additive="base">
                                        <p:cTn id="32" dur="500" fill="hold"/>
                                        <p:tgtEl>
                                          <p:spTgt spid="12"/>
                                        </p:tgtEl>
                                        <p:attrNameLst>
                                          <p:attrName>ppt_x</p:attrName>
                                        </p:attrNameLst>
                                      </p:cBhvr>
                                      <p:tavLst>
                                        <p:tav tm="0">
                                          <p:val>
                                            <p:strVal val="#ppt_x"/>
                                          </p:val>
                                        </p:tav>
                                        <p:tav tm="100000">
                                          <p:val>
                                            <p:strVal val="#ppt_x"/>
                                          </p:val>
                                        </p:tav>
                                      </p:tavLst>
                                    </p:anim>
                                    <p:anim calcmode="lin" valueType="num">
                                      <p:cBhvr additive="base">
                                        <p:cTn id="33"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7" presetClass="entr" presetSubtype="0" fill="hold" grpId="0" nodeType="clickEffect">
                                  <p:stCondLst>
                                    <p:cond delay="0"/>
                                  </p:stCondLst>
                                  <p:iterate type="lt">
                                    <p:tmPct val="50000"/>
                                  </p:iterate>
                                  <p:childTnLst>
                                    <p:set>
                                      <p:cBhvr>
                                        <p:cTn id="37" dur="1" fill="hold">
                                          <p:stCondLst>
                                            <p:cond delay="0"/>
                                          </p:stCondLst>
                                        </p:cTn>
                                        <p:tgtEl>
                                          <p:spTgt spid="6"/>
                                        </p:tgtEl>
                                        <p:attrNameLst>
                                          <p:attrName>style.visibility</p:attrName>
                                        </p:attrNameLst>
                                      </p:cBhvr>
                                      <p:to>
                                        <p:strVal val="visible"/>
                                      </p:to>
                                    </p:set>
                                    <p:anim calcmode="discrete" valueType="clr">
                                      <p:cBhvr override="childStyle">
                                        <p:cTn id="38" dur="80"/>
                                        <p:tgtEl>
                                          <p:spTgt spid="6"/>
                                        </p:tgtEl>
                                        <p:attrNameLst>
                                          <p:attrName>style.color</p:attrName>
                                        </p:attrNameLst>
                                      </p:cBhvr>
                                      <p:tavLst>
                                        <p:tav tm="0">
                                          <p:val>
                                            <p:clrVal>
                                              <a:schemeClr val="accent2"/>
                                            </p:clrVal>
                                          </p:val>
                                        </p:tav>
                                        <p:tav tm="50000">
                                          <p:val>
                                            <p:clrVal>
                                              <a:schemeClr val="hlink"/>
                                            </p:clrVal>
                                          </p:val>
                                        </p:tav>
                                      </p:tavLst>
                                    </p:anim>
                                    <p:anim calcmode="discrete" valueType="clr">
                                      <p:cBhvr>
                                        <p:cTn id="39" dur="80"/>
                                        <p:tgtEl>
                                          <p:spTgt spid="6"/>
                                        </p:tgtEl>
                                        <p:attrNameLst>
                                          <p:attrName>fillcolor</p:attrName>
                                        </p:attrNameLst>
                                      </p:cBhvr>
                                      <p:tavLst>
                                        <p:tav tm="0">
                                          <p:val>
                                            <p:clrVal>
                                              <a:schemeClr val="accent2"/>
                                            </p:clrVal>
                                          </p:val>
                                        </p:tav>
                                        <p:tav tm="50000">
                                          <p:val>
                                            <p:clrVal>
                                              <a:schemeClr val="hlink"/>
                                            </p:clrVal>
                                          </p:val>
                                        </p:tav>
                                      </p:tavLst>
                                    </p:anim>
                                    <p:set>
                                      <p:cBhvr>
                                        <p:cTn id="40" dur="80"/>
                                        <p:tgtEl>
                                          <p:spTgt spid="6"/>
                                        </p:tgtEl>
                                        <p:attrNameLst>
                                          <p:attrName>fill.type</p:attrName>
                                        </p:attrNameLst>
                                      </p:cBhvr>
                                      <p:to>
                                        <p:strVal val="solid"/>
                                      </p:to>
                                    </p:set>
                                  </p:childTnLst>
                                </p:cTn>
                              </p:par>
                            </p:childTnLst>
                          </p:cTn>
                        </p:par>
                      </p:childTnLst>
                    </p:cTn>
                  </p:par>
                  <p:par>
                    <p:cTn id="41" fill="hold">
                      <p:stCondLst>
                        <p:cond delay="indefinite"/>
                      </p:stCondLst>
                      <p:childTnLst>
                        <p:par>
                          <p:cTn id="42" fill="hold">
                            <p:stCondLst>
                              <p:cond delay="0"/>
                            </p:stCondLst>
                            <p:childTnLst>
                              <p:par>
                                <p:cTn id="43" presetID="2" presetClass="entr" presetSubtype="4" fill="hold" nodeType="clickEffect">
                                  <p:stCondLst>
                                    <p:cond delay="0"/>
                                  </p:stCondLst>
                                  <p:childTnLst>
                                    <p:set>
                                      <p:cBhvr>
                                        <p:cTn id="44" dur="1" fill="hold">
                                          <p:stCondLst>
                                            <p:cond delay="0"/>
                                          </p:stCondLst>
                                        </p:cTn>
                                        <p:tgtEl>
                                          <p:spTgt spid="8"/>
                                        </p:tgtEl>
                                        <p:attrNameLst>
                                          <p:attrName>style.visibility</p:attrName>
                                        </p:attrNameLst>
                                      </p:cBhvr>
                                      <p:to>
                                        <p:strVal val="visible"/>
                                      </p:to>
                                    </p:set>
                                    <p:anim calcmode="lin" valueType="num">
                                      <p:cBhvr additive="base">
                                        <p:cTn id="45" dur="500" fill="hold"/>
                                        <p:tgtEl>
                                          <p:spTgt spid="8"/>
                                        </p:tgtEl>
                                        <p:attrNameLst>
                                          <p:attrName>ppt_x</p:attrName>
                                        </p:attrNameLst>
                                      </p:cBhvr>
                                      <p:tavLst>
                                        <p:tav tm="0">
                                          <p:val>
                                            <p:strVal val="#ppt_x"/>
                                          </p:val>
                                        </p:tav>
                                        <p:tav tm="100000">
                                          <p:val>
                                            <p:strVal val="#ppt_x"/>
                                          </p:val>
                                        </p:tav>
                                      </p:tavLst>
                                    </p:anim>
                                    <p:anim calcmode="lin" valueType="num">
                                      <p:cBhvr additive="base">
                                        <p:cTn id="46" dur="500" fill="hold"/>
                                        <p:tgtEl>
                                          <p:spTgt spid="8"/>
                                        </p:tgtEl>
                                        <p:attrNameLst>
                                          <p:attrName>ppt_y</p:attrName>
                                        </p:attrNameLst>
                                      </p:cBhvr>
                                      <p:tavLst>
                                        <p:tav tm="0">
                                          <p:val>
                                            <p:strVal val="1+#ppt_h/2"/>
                                          </p:val>
                                        </p:tav>
                                        <p:tav tm="100000">
                                          <p:val>
                                            <p:strVal val="#ppt_y"/>
                                          </p:val>
                                        </p:tav>
                                      </p:tavLst>
                                    </p:anim>
                                  </p:childTnLst>
                                </p:cTn>
                              </p:par>
                            </p:childTnLst>
                          </p:cTn>
                        </p:par>
                        <p:par>
                          <p:cTn id="47" fill="hold">
                            <p:stCondLst>
                              <p:cond delay="500"/>
                            </p:stCondLst>
                            <p:childTnLst>
                              <p:par>
                                <p:cTn id="48" presetID="2" presetClass="entr" presetSubtype="4" fill="hold" nodeType="afterEffect">
                                  <p:stCondLst>
                                    <p:cond delay="0"/>
                                  </p:stCondLst>
                                  <p:childTnLst>
                                    <p:set>
                                      <p:cBhvr>
                                        <p:cTn id="49" dur="1" fill="hold">
                                          <p:stCondLst>
                                            <p:cond delay="0"/>
                                          </p:stCondLst>
                                        </p:cTn>
                                        <p:tgtEl>
                                          <p:spTgt spid="15"/>
                                        </p:tgtEl>
                                        <p:attrNameLst>
                                          <p:attrName>style.visibility</p:attrName>
                                        </p:attrNameLst>
                                      </p:cBhvr>
                                      <p:to>
                                        <p:strVal val="visible"/>
                                      </p:to>
                                    </p:set>
                                    <p:anim calcmode="lin" valueType="num">
                                      <p:cBhvr additive="base">
                                        <p:cTn id="50" dur="500" fill="hold"/>
                                        <p:tgtEl>
                                          <p:spTgt spid="15"/>
                                        </p:tgtEl>
                                        <p:attrNameLst>
                                          <p:attrName>ppt_x</p:attrName>
                                        </p:attrNameLst>
                                      </p:cBhvr>
                                      <p:tavLst>
                                        <p:tav tm="0">
                                          <p:val>
                                            <p:strVal val="#ppt_x"/>
                                          </p:val>
                                        </p:tav>
                                        <p:tav tm="100000">
                                          <p:val>
                                            <p:strVal val="#ppt_x"/>
                                          </p:val>
                                        </p:tav>
                                      </p:tavLst>
                                    </p:anim>
                                    <p:anim calcmode="lin" valueType="num">
                                      <p:cBhvr additive="base">
                                        <p:cTn id="51"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27" presetClass="entr" presetSubtype="0" fill="hold" grpId="0" nodeType="clickEffect">
                                  <p:stCondLst>
                                    <p:cond delay="0"/>
                                  </p:stCondLst>
                                  <p:iterate type="lt">
                                    <p:tmPct val="50000"/>
                                  </p:iterate>
                                  <p:childTnLst>
                                    <p:set>
                                      <p:cBhvr>
                                        <p:cTn id="55" dur="1" fill="hold">
                                          <p:stCondLst>
                                            <p:cond delay="0"/>
                                          </p:stCondLst>
                                        </p:cTn>
                                        <p:tgtEl>
                                          <p:spTgt spid="21"/>
                                        </p:tgtEl>
                                        <p:attrNameLst>
                                          <p:attrName>style.visibility</p:attrName>
                                        </p:attrNameLst>
                                      </p:cBhvr>
                                      <p:to>
                                        <p:strVal val="visible"/>
                                      </p:to>
                                    </p:set>
                                    <p:anim calcmode="discrete" valueType="clr">
                                      <p:cBhvr override="childStyle">
                                        <p:cTn id="56" dur="80"/>
                                        <p:tgtEl>
                                          <p:spTgt spid="21"/>
                                        </p:tgtEl>
                                        <p:attrNameLst>
                                          <p:attrName>style.color</p:attrName>
                                        </p:attrNameLst>
                                      </p:cBhvr>
                                      <p:tavLst>
                                        <p:tav tm="0">
                                          <p:val>
                                            <p:clrVal>
                                              <a:schemeClr val="accent2"/>
                                            </p:clrVal>
                                          </p:val>
                                        </p:tav>
                                        <p:tav tm="50000">
                                          <p:val>
                                            <p:clrVal>
                                              <a:schemeClr val="hlink"/>
                                            </p:clrVal>
                                          </p:val>
                                        </p:tav>
                                      </p:tavLst>
                                    </p:anim>
                                    <p:anim calcmode="discrete" valueType="clr">
                                      <p:cBhvr>
                                        <p:cTn id="57" dur="80"/>
                                        <p:tgtEl>
                                          <p:spTgt spid="21"/>
                                        </p:tgtEl>
                                        <p:attrNameLst>
                                          <p:attrName>fillcolor</p:attrName>
                                        </p:attrNameLst>
                                      </p:cBhvr>
                                      <p:tavLst>
                                        <p:tav tm="0">
                                          <p:val>
                                            <p:clrVal>
                                              <a:schemeClr val="accent2"/>
                                            </p:clrVal>
                                          </p:val>
                                        </p:tav>
                                        <p:tav tm="50000">
                                          <p:val>
                                            <p:clrVal>
                                              <a:schemeClr val="hlink"/>
                                            </p:clrVal>
                                          </p:val>
                                        </p:tav>
                                      </p:tavLst>
                                    </p:anim>
                                    <p:set>
                                      <p:cBhvr>
                                        <p:cTn id="58" dur="80"/>
                                        <p:tgtEl>
                                          <p:spTgt spid="21"/>
                                        </p:tgtEl>
                                        <p:attrNameLst>
                                          <p:attrName>fill.type</p:attrName>
                                        </p:attrNameLst>
                                      </p:cBhvr>
                                      <p:to>
                                        <p:strVal val="solid"/>
                                      </p:to>
                                    </p:set>
                                  </p:childTnLst>
                                </p:cTn>
                              </p:par>
                            </p:childTnLst>
                          </p:cTn>
                        </p:par>
                      </p:childTnLst>
                    </p:cTn>
                  </p:par>
                  <p:par>
                    <p:cTn id="59" fill="hold">
                      <p:stCondLst>
                        <p:cond delay="indefinite"/>
                      </p:stCondLst>
                      <p:childTnLst>
                        <p:par>
                          <p:cTn id="60" fill="hold">
                            <p:stCondLst>
                              <p:cond delay="0"/>
                            </p:stCondLst>
                            <p:childTnLst>
                              <p:par>
                                <p:cTn id="61" presetID="2" presetClass="entr" presetSubtype="4" fill="hold" nodeType="clickEffect">
                                  <p:stCondLst>
                                    <p:cond delay="0"/>
                                  </p:stCondLst>
                                  <p:childTnLst>
                                    <p:set>
                                      <p:cBhvr>
                                        <p:cTn id="62" dur="1" fill="hold">
                                          <p:stCondLst>
                                            <p:cond delay="0"/>
                                          </p:stCondLst>
                                        </p:cTn>
                                        <p:tgtEl>
                                          <p:spTgt spid="22"/>
                                        </p:tgtEl>
                                        <p:attrNameLst>
                                          <p:attrName>style.visibility</p:attrName>
                                        </p:attrNameLst>
                                      </p:cBhvr>
                                      <p:to>
                                        <p:strVal val="visible"/>
                                      </p:to>
                                    </p:set>
                                    <p:anim calcmode="lin" valueType="num">
                                      <p:cBhvr additive="base">
                                        <p:cTn id="63" dur="500" fill="hold"/>
                                        <p:tgtEl>
                                          <p:spTgt spid="22"/>
                                        </p:tgtEl>
                                        <p:attrNameLst>
                                          <p:attrName>ppt_x</p:attrName>
                                        </p:attrNameLst>
                                      </p:cBhvr>
                                      <p:tavLst>
                                        <p:tav tm="0">
                                          <p:val>
                                            <p:strVal val="#ppt_x"/>
                                          </p:val>
                                        </p:tav>
                                        <p:tav tm="100000">
                                          <p:val>
                                            <p:strVal val="#ppt_x"/>
                                          </p:val>
                                        </p:tav>
                                      </p:tavLst>
                                    </p:anim>
                                    <p:anim calcmode="lin" valueType="num">
                                      <p:cBhvr additive="base">
                                        <p:cTn id="64" dur="500" fill="hold"/>
                                        <p:tgtEl>
                                          <p:spTgt spid="22"/>
                                        </p:tgtEl>
                                        <p:attrNameLst>
                                          <p:attrName>ppt_y</p:attrName>
                                        </p:attrNameLst>
                                      </p:cBhvr>
                                      <p:tavLst>
                                        <p:tav tm="0">
                                          <p:val>
                                            <p:strVal val="1+#ppt_h/2"/>
                                          </p:val>
                                        </p:tav>
                                        <p:tav tm="100000">
                                          <p:val>
                                            <p:strVal val="#ppt_y"/>
                                          </p:val>
                                        </p:tav>
                                      </p:tavLst>
                                    </p:anim>
                                  </p:childTnLst>
                                </p:cTn>
                              </p:par>
                            </p:childTnLst>
                          </p:cTn>
                        </p:par>
                        <p:par>
                          <p:cTn id="65" fill="hold">
                            <p:stCondLst>
                              <p:cond delay="500"/>
                            </p:stCondLst>
                            <p:childTnLst>
                              <p:par>
                                <p:cTn id="66" presetID="2" presetClass="entr" presetSubtype="4" fill="hold" nodeType="afterEffect">
                                  <p:stCondLst>
                                    <p:cond delay="0"/>
                                  </p:stCondLst>
                                  <p:childTnLst>
                                    <p:set>
                                      <p:cBhvr>
                                        <p:cTn id="67" dur="1" fill="hold">
                                          <p:stCondLst>
                                            <p:cond delay="0"/>
                                          </p:stCondLst>
                                        </p:cTn>
                                        <p:tgtEl>
                                          <p:spTgt spid="25"/>
                                        </p:tgtEl>
                                        <p:attrNameLst>
                                          <p:attrName>style.visibility</p:attrName>
                                        </p:attrNameLst>
                                      </p:cBhvr>
                                      <p:to>
                                        <p:strVal val="visible"/>
                                      </p:to>
                                    </p:set>
                                    <p:anim calcmode="lin" valueType="num">
                                      <p:cBhvr additive="base">
                                        <p:cTn id="68" dur="500" fill="hold"/>
                                        <p:tgtEl>
                                          <p:spTgt spid="25"/>
                                        </p:tgtEl>
                                        <p:attrNameLst>
                                          <p:attrName>ppt_x</p:attrName>
                                        </p:attrNameLst>
                                      </p:cBhvr>
                                      <p:tavLst>
                                        <p:tav tm="0">
                                          <p:val>
                                            <p:strVal val="#ppt_x"/>
                                          </p:val>
                                        </p:tav>
                                        <p:tav tm="100000">
                                          <p:val>
                                            <p:strVal val="#ppt_x"/>
                                          </p:val>
                                        </p:tav>
                                      </p:tavLst>
                                    </p:anim>
                                    <p:anim calcmode="lin" valueType="num">
                                      <p:cBhvr additive="base">
                                        <p:cTn id="69" dur="500" fill="hold"/>
                                        <p:tgtEl>
                                          <p:spTgt spid="25"/>
                                        </p:tgtEl>
                                        <p:attrNameLst>
                                          <p:attrName>ppt_y</p:attrName>
                                        </p:attrNameLst>
                                      </p:cBhvr>
                                      <p:tavLst>
                                        <p:tav tm="0">
                                          <p:val>
                                            <p:strVal val="1+#ppt_h/2"/>
                                          </p:val>
                                        </p:tav>
                                        <p:tav tm="100000">
                                          <p:val>
                                            <p:strVal val="#ppt_y"/>
                                          </p:val>
                                        </p:tav>
                                      </p:tavLst>
                                    </p:anim>
                                  </p:childTnLst>
                                </p:cTn>
                              </p:par>
                            </p:childTnLst>
                          </p:cTn>
                        </p:par>
                        <p:par>
                          <p:cTn id="70" fill="hold">
                            <p:stCondLst>
                              <p:cond delay="1000"/>
                            </p:stCondLst>
                            <p:childTnLst>
                              <p:par>
                                <p:cTn id="71" presetID="2" presetClass="entr" presetSubtype="4" fill="hold" nodeType="afterEffect">
                                  <p:stCondLst>
                                    <p:cond delay="0"/>
                                  </p:stCondLst>
                                  <p:childTnLst>
                                    <p:set>
                                      <p:cBhvr>
                                        <p:cTn id="72" dur="1" fill="hold">
                                          <p:stCondLst>
                                            <p:cond delay="0"/>
                                          </p:stCondLst>
                                        </p:cTn>
                                        <p:tgtEl>
                                          <p:spTgt spid="27"/>
                                        </p:tgtEl>
                                        <p:attrNameLst>
                                          <p:attrName>style.visibility</p:attrName>
                                        </p:attrNameLst>
                                      </p:cBhvr>
                                      <p:to>
                                        <p:strVal val="visible"/>
                                      </p:to>
                                    </p:set>
                                    <p:anim calcmode="lin" valueType="num">
                                      <p:cBhvr additive="base">
                                        <p:cTn id="73" dur="500" fill="hold"/>
                                        <p:tgtEl>
                                          <p:spTgt spid="27"/>
                                        </p:tgtEl>
                                        <p:attrNameLst>
                                          <p:attrName>ppt_x</p:attrName>
                                        </p:attrNameLst>
                                      </p:cBhvr>
                                      <p:tavLst>
                                        <p:tav tm="0">
                                          <p:val>
                                            <p:strVal val="#ppt_x"/>
                                          </p:val>
                                        </p:tav>
                                        <p:tav tm="100000">
                                          <p:val>
                                            <p:strVal val="#ppt_x"/>
                                          </p:val>
                                        </p:tav>
                                      </p:tavLst>
                                    </p:anim>
                                    <p:anim calcmode="lin" valueType="num">
                                      <p:cBhvr additive="base">
                                        <p:cTn id="74"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2" presetClass="entr" presetSubtype="8" fill="hold" grpId="0" nodeType="clickEffect">
                                  <p:stCondLst>
                                    <p:cond delay="0"/>
                                  </p:stCondLst>
                                  <p:childTnLst>
                                    <p:set>
                                      <p:cBhvr>
                                        <p:cTn id="78" dur="1" fill="hold">
                                          <p:stCondLst>
                                            <p:cond delay="0"/>
                                          </p:stCondLst>
                                        </p:cTn>
                                        <p:tgtEl>
                                          <p:spTgt spid="28"/>
                                        </p:tgtEl>
                                        <p:attrNameLst>
                                          <p:attrName>style.visibility</p:attrName>
                                        </p:attrNameLst>
                                      </p:cBhvr>
                                      <p:to>
                                        <p:strVal val="visible"/>
                                      </p:to>
                                    </p:set>
                                    <p:anim calcmode="lin" valueType="num">
                                      <p:cBhvr additive="base">
                                        <p:cTn id="79" dur="500" fill="hold"/>
                                        <p:tgtEl>
                                          <p:spTgt spid="28"/>
                                        </p:tgtEl>
                                        <p:attrNameLst>
                                          <p:attrName>ppt_x</p:attrName>
                                        </p:attrNameLst>
                                      </p:cBhvr>
                                      <p:tavLst>
                                        <p:tav tm="0">
                                          <p:val>
                                            <p:strVal val="0-#ppt_w/2"/>
                                          </p:val>
                                        </p:tav>
                                        <p:tav tm="100000">
                                          <p:val>
                                            <p:strVal val="#ppt_x"/>
                                          </p:val>
                                        </p:tav>
                                      </p:tavLst>
                                    </p:anim>
                                    <p:anim calcmode="lin" valueType="num">
                                      <p:cBhvr additive="base">
                                        <p:cTn id="80" dur="500" fill="hold"/>
                                        <p:tgtEl>
                                          <p:spTgt spid="28"/>
                                        </p:tgtEl>
                                        <p:attrNameLst>
                                          <p:attrName>ppt_y</p:attrName>
                                        </p:attrNameLst>
                                      </p:cBhvr>
                                      <p:tavLst>
                                        <p:tav tm="0">
                                          <p:val>
                                            <p:strVal val="#ppt_y"/>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27" presetClass="entr" presetSubtype="0" fill="hold" grpId="0" nodeType="clickEffect">
                                  <p:stCondLst>
                                    <p:cond delay="0"/>
                                  </p:stCondLst>
                                  <p:iterate type="lt">
                                    <p:tmPct val="50000"/>
                                  </p:iterate>
                                  <p:childTnLst>
                                    <p:set>
                                      <p:cBhvr>
                                        <p:cTn id="84" dur="1" fill="hold">
                                          <p:stCondLst>
                                            <p:cond delay="0"/>
                                          </p:stCondLst>
                                        </p:cTn>
                                        <p:tgtEl>
                                          <p:spTgt spid="29"/>
                                        </p:tgtEl>
                                        <p:attrNameLst>
                                          <p:attrName>style.visibility</p:attrName>
                                        </p:attrNameLst>
                                      </p:cBhvr>
                                      <p:to>
                                        <p:strVal val="visible"/>
                                      </p:to>
                                    </p:set>
                                    <p:anim calcmode="discrete" valueType="clr">
                                      <p:cBhvr override="childStyle">
                                        <p:cTn id="85" dur="80"/>
                                        <p:tgtEl>
                                          <p:spTgt spid="29"/>
                                        </p:tgtEl>
                                        <p:attrNameLst>
                                          <p:attrName>style.color</p:attrName>
                                        </p:attrNameLst>
                                      </p:cBhvr>
                                      <p:tavLst>
                                        <p:tav tm="0">
                                          <p:val>
                                            <p:clrVal>
                                              <a:schemeClr val="accent2"/>
                                            </p:clrVal>
                                          </p:val>
                                        </p:tav>
                                        <p:tav tm="50000">
                                          <p:val>
                                            <p:clrVal>
                                              <a:schemeClr val="hlink"/>
                                            </p:clrVal>
                                          </p:val>
                                        </p:tav>
                                      </p:tavLst>
                                    </p:anim>
                                    <p:anim calcmode="discrete" valueType="clr">
                                      <p:cBhvr>
                                        <p:cTn id="86" dur="80"/>
                                        <p:tgtEl>
                                          <p:spTgt spid="29"/>
                                        </p:tgtEl>
                                        <p:attrNameLst>
                                          <p:attrName>fillcolor</p:attrName>
                                        </p:attrNameLst>
                                      </p:cBhvr>
                                      <p:tavLst>
                                        <p:tav tm="0">
                                          <p:val>
                                            <p:clrVal>
                                              <a:schemeClr val="accent2"/>
                                            </p:clrVal>
                                          </p:val>
                                        </p:tav>
                                        <p:tav tm="50000">
                                          <p:val>
                                            <p:clrVal>
                                              <a:schemeClr val="hlink"/>
                                            </p:clrVal>
                                          </p:val>
                                        </p:tav>
                                      </p:tavLst>
                                    </p:anim>
                                    <p:set>
                                      <p:cBhvr>
                                        <p:cTn id="87" dur="80"/>
                                        <p:tgtEl>
                                          <p:spTgt spid="29"/>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utoUpdateAnimBg="0"/>
      <p:bldP spid="5" grpId="0"/>
      <p:bldP spid="6" grpId="0"/>
      <p:bldP spid="9" grpId="0"/>
      <p:bldP spid="10" grpId="0" animBg="1"/>
      <p:bldP spid="12" grpId="0" animBg="1"/>
      <p:bldP spid="21" grpId="0"/>
      <p:bldP spid="28" grpId="0" animBg="1"/>
      <p:bldP spid="29" grpId="0"/>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26"/>
          <p:cNvSpPr txBox="1">
            <a:spLocks noChangeArrowheads="1"/>
          </p:cNvSpPr>
          <p:nvPr/>
        </p:nvSpPr>
        <p:spPr bwMode="auto">
          <a:xfrm>
            <a:off x="6019800" y="240268"/>
            <a:ext cx="2895600" cy="369332"/>
          </a:xfrm>
          <a:prstGeom prst="rect">
            <a:avLst/>
          </a:prstGeom>
          <a:noFill/>
          <a:ln w="9525">
            <a:noFill/>
            <a:miter lim="800000"/>
            <a:headEnd/>
            <a:tailEnd/>
          </a:ln>
        </p:spPr>
        <p:txBody>
          <a:bodyPr wrap="square">
            <a:spAutoFit/>
          </a:bodyPr>
          <a:lstStyle/>
          <a:p>
            <a:r>
              <a:rPr lang="en-US" altLang="zh-CN" b="1" dirty="0" smtClean="0">
                <a:solidFill>
                  <a:schemeClr val="bg1">
                    <a:lumMod val="95000"/>
                  </a:schemeClr>
                </a:solidFill>
              </a:rPr>
              <a:t>《</a:t>
            </a:r>
            <a:r>
              <a:rPr lang="zh-CN" altLang="en-US" b="1" dirty="0" smtClean="0">
                <a:solidFill>
                  <a:schemeClr val="bg1">
                    <a:lumMod val="95000"/>
                  </a:schemeClr>
                </a:solidFill>
              </a:rPr>
              <a:t>通信系统设计与应用</a:t>
            </a:r>
            <a:r>
              <a:rPr lang="en-US" altLang="zh-CN" b="1" dirty="0" smtClean="0">
                <a:solidFill>
                  <a:schemeClr val="bg1">
                    <a:lumMod val="95000"/>
                  </a:schemeClr>
                </a:solidFill>
              </a:rPr>
              <a:t>》</a:t>
            </a:r>
            <a:endParaRPr lang="zh-CN" altLang="en-US" b="1" dirty="0">
              <a:solidFill>
                <a:schemeClr val="bg1">
                  <a:lumMod val="95000"/>
                </a:schemeClr>
              </a:solidFill>
            </a:endParaRPr>
          </a:p>
        </p:txBody>
      </p:sp>
      <p:sp>
        <p:nvSpPr>
          <p:cNvPr id="4" name="标题 3"/>
          <p:cNvSpPr>
            <a:spLocks noGrp="1"/>
          </p:cNvSpPr>
          <p:nvPr>
            <p:ph type="title"/>
          </p:nvPr>
        </p:nvSpPr>
        <p:spPr>
          <a:xfrm>
            <a:off x="457200" y="609600"/>
            <a:ext cx="8229600" cy="808038"/>
          </a:xfrm>
        </p:spPr>
        <p:txBody>
          <a:bodyPr/>
          <a:lstStyle/>
          <a:p>
            <a:r>
              <a:rPr lang="zh-CN" altLang="en-US" dirty="0" smtClean="0"/>
              <a:t>本章小结</a:t>
            </a:r>
            <a:endParaRPr lang="zh-CN" altLang="en-US" dirty="0"/>
          </a:p>
        </p:txBody>
      </p:sp>
      <p:graphicFrame>
        <p:nvGraphicFramePr>
          <p:cNvPr id="7" name="内容占位符 6"/>
          <p:cNvGraphicFramePr>
            <a:graphicFrameLocks noGrp="1"/>
          </p:cNvGraphicFramePr>
          <p:nvPr>
            <p:ph idx="1"/>
          </p:nvPr>
        </p:nvGraphicFramePr>
        <p:xfrm>
          <a:off x="381000" y="1600200"/>
          <a:ext cx="8458200" cy="45259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lide(fromLeft)">
                                      <p:cBhvr>
                                        <p:cTn id="7" dur="500"/>
                                        <p:tgtEl>
                                          <p:spTgt spid="3"/>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7">
                                            <p:graphicEl>
                                              <a:dgm id="{84366D8C-3C86-47E0-A601-289631880160}"/>
                                            </p:graphicEl>
                                          </p:spTgt>
                                        </p:tgtEl>
                                        <p:attrNameLst>
                                          <p:attrName>style.visibility</p:attrName>
                                        </p:attrNameLst>
                                      </p:cBhvr>
                                      <p:to>
                                        <p:strVal val="visible"/>
                                      </p:to>
                                    </p:set>
                                    <p:anim calcmode="lin" valueType="num">
                                      <p:cBhvr additive="base">
                                        <p:cTn id="11" dur="500" fill="hold"/>
                                        <p:tgtEl>
                                          <p:spTgt spid="7">
                                            <p:graphicEl>
                                              <a:dgm id="{84366D8C-3C86-47E0-A601-289631880160}"/>
                                            </p:graphicEl>
                                          </p:spTgt>
                                        </p:tgtEl>
                                        <p:attrNameLst>
                                          <p:attrName>ppt_x</p:attrName>
                                        </p:attrNameLst>
                                      </p:cBhvr>
                                      <p:tavLst>
                                        <p:tav tm="0">
                                          <p:val>
                                            <p:strVal val="#ppt_x"/>
                                          </p:val>
                                        </p:tav>
                                        <p:tav tm="100000">
                                          <p:val>
                                            <p:strVal val="#ppt_x"/>
                                          </p:val>
                                        </p:tav>
                                      </p:tavLst>
                                    </p:anim>
                                    <p:anim calcmode="lin" valueType="num">
                                      <p:cBhvr additive="base">
                                        <p:cTn id="12" dur="500" fill="hold"/>
                                        <p:tgtEl>
                                          <p:spTgt spid="7">
                                            <p:graphicEl>
                                              <a:dgm id="{84366D8C-3C86-47E0-A601-289631880160}"/>
                                            </p:graphicEl>
                                          </p:spTgt>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 presetClass="entr" presetSubtype="4" fill="hold" grpId="0" nodeType="afterEffect">
                                  <p:stCondLst>
                                    <p:cond delay="0"/>
                                  </p:stCondLst>
                                  <p:childTnLst>
                                    <p:set>
                                      <p:cBhvr>
                                        <p:cTn id="15" dur="1" fill="hold">
                                          <p:stCondLst>
                                            <p:cond delay="0"/>
                                          </p:stCondLst>
                                        </p:cTn>
                                        <p:tgtEl>
                                          <p:spTgt spid="7">
                                            <p:graphicEl>
                                              <a:dgm id="{61F4ADF7-3C7E-4810-8AE9-6EBD0B8A9450}"/>
                                            </p:graphicEl>
                                          </p:spTgt>
                                        </p:tgtEl>
                                        <p:attrNameLst>
                                          <p:attrName>style.visibility</p:attrName>
                                        </p:attrNameLst>
                                      </p:cBhvr>
                                      <p:to>
                                        <p:strVal val="visible"/>
                                      </p:to>
                                    </p:set>
                                    <p:anim calcmode="lin" valueType="num">
                                      <p:cBhvr additive="base">
                                        <p:cTn id="16" dur="500" fill="hold"/>
                                        <p:tgtEl>
                                          <p:spTgt spid="7">
                                            <p:graphicEl>
                                              <a:dgm id="{61F4ADF7-3C7E-4810-8AE9-6EBD0B8A9450}"/>
                                            </p:graphicEl>
                                          </p:spTgt>
                                        </p:tgtEl>
                                        <p:attrNameLst>
                                          <p:attrName>ppt_x</p:attrName>
                                        </p:attrNameLst>
                                      </p:cBhvr>
                                      <p:tavLst>
                                        <p:tav tm="0">
                                          <p:val>
                                            <p:strVal val="#ppt_x"/>
                                          </p:val>
                                        </p:tav>
                                        <p:tav tm="100000">
                                          <p:val>
                                            <p:strVal val="#ppt_x"/>
                                          </p:val>
                                        </p:tav>
                                      </p:tavLst>
                                    </p:anim>
                                    <p:anim calcmode="lin" valueType="num">
                                      <p:cBhvr additive="base">
                                        <p:cTn id="17" dur="500" fill="hold"/>
                                        <p:tgtEl>
                                          <p:spTgt spid="7">
                                            <p:graphicEl>
                                              <a:dgm id="{61F4ADF7-3C7E-4810-8AE9-6EBD0B8A9450}"/>
                                            </p:graphicEl>
                                          </p:spTgt>
                                        </p:tgtEl>
                                        <p:attrNameLst>
                                          <p:attrName>ppt_y</p:attrName>
                                        </p:attrNameLst>
                                      </p:cBhvr>
                                      <p:tavLst>
                                        <p:tav tm="0">
                                          <p:val>
                                            <p:strVal val="1+#ppt_h/2"/>
                                          </p:val>
                                        </p:tav>
                                        <p:tav tm="100000">
                                          <p:val>
                                            <p:strVal val="#ppt_y"/>
                                          </p:val>
                                        </p:tav>
                                      </p:tavLst>
                                    </p:anim>
                                  </p:childTnLst>
                                </p:cTn>
                              </p:par>
                            </p:childTnLst>
                          </p:cTn>
                        </p:par>
                        <p:par>
                          <p:cTn id="18" fill="hold">
                            <p:stCondLst>
                              <p:cond delay="1500"/>
                            </p:stCondLst>
                            <p:childTnLst>
                              <p:par>
                                <p:cTn id="19" presetID="2" presetClass="entr" presetSubtype="4" fill="hold" grpId="0" nodeType="afterEffect">
                                  <p:stCondLst>
                                    <p:cond delay="0"/>
                                  </p:stCondLst>
                                  <p:childTnLst>
                                    <p:set>
                                      <p:cBhvr>
                                        <p:cTn id="20" dur="1" fill="hold">
                                          <p:stCondLst>
                                            <p:cond delay="0"/>
                                          </p:stCondLst>
                                        </p:cTn>
                                        <p:tgtEl>
                                          <p:spTgt spid="7">
                                            <p:graphicEl>
                                              <a:dgm id="{EABA873D-853A-4BC9-9F2C-9CE007A2B103}"/>
                                            </p:graphicEl>
                                          </p:spTgt>
                                        </p:tgtEl>
                                        <p:attrNameLst>
                                          <p:attrName>style.visibility</p:attrName>
                                        </p:attrNameLst>
                                      </p:cBhvr>
                                      <p:to>
                                        <p:strVal val="visible"/>
                                      </p:to>
                                    </p:set>
                                    <p:anim calcmode="lin" valueType="num">
                                      <p:cBhvr additive="base">
                                        <p:cTn id="21" dur="500" fill="hold"/>
                                        <p:tgtEl>
                                          <p:spTgt spid="7">
                                            <p:graphicEl>
                                              <a:dgm id="{EABA873D-853A-4BC9-9F2C-9CE007A2B103}"/>
                                            </p:graphicEl>
                                          </p:spTgt>
                                        </p:tgtEl>
                                        <p:attrNameLst>
                                          <p:attrName>ppt_x</p:attrName>
                                        </p:attrNameLst>
                                      </p:cBhvr>
                                      <p:tavLst>
                                        <p:tav tm="0">
                                          <p:val>
                                            <p:strVal val="#ppt_x"/>
                                          </p:val>
                                        </p:tav>
                                        <p:tav tm="100000">
                                          <p:val>
                                            <p:strVal val="#ppt_x"/>
                                          </p:val>
                                        </p:tav>
                                      </p:tavLst>
                                    </p:anim>
                                    <p:anim calcmode="lin" valueType="num">
                                      <p:cBhvr additive="base">
                                        <p:cTn id="22" dur="500" fill="hold"/>
                                        <p:tgtEl>
                                          <p:spTgt spid="7">
                                            <p:graphicEl>
                                              <a:dgm id="{EABA873D-853A-4BC9-9F2C-9CE007A2B103}"/>
                                            </p:graphicEl>
                                          </p:spTgt>
                                        </p:tgtEl>
                                        <p:attrNameLst>
                                          <p:attrName>ppt_y</p:attrName>
                                        </p:attrNameLst>
                                      </p:cBhvr>
                                      <p:tavLst>
                                        <p:tav tm="0">
                                          <p:val>
                                            <p:strVal val="1+#ppt_h/2"/>
                                          </p:val>
                                        </p:tav>
                                        <p:tav tm="100000">
                                          <p:val>
                                            <p:strVal val="#ppt_y"/>
                                          </p:val>
                                        </p:tav>
                                      </p:tavLst>
                                    </p:anim>
                                  </p:childTnLst>
                                </p:cTn>
                              </p:par>
                            </p:childTnLst>
                          </p:cTn>
                        </p:par>
                        <p:par>
                          <p:cTn id="23" fill="hold">
                            <p:stCondLst>
                              <p:cond delay="2000"/>
                            </p:stCondLst>
                            <p:childTnLst>
                              <p:par>
                                <p:cTn id="24" presetID="2" presetClass="entr" presetSubtype="4" fill="hold" grpId="0" nodeType="afterEffect">
                                  <p:stCondLst>
                                    <p:cond delay="0"/>
                                  </p:stCondLst>
                                  <p:childTnLst>
                                    <p:set>
                                      <p:cBhvr>
                                        <p:cTn id="25" dur="1" fill="hold">
                                          <p:stCondLst>
                                            <p:cond delay="0"/>
                                          </p:stCondLst>
                                        </p:cTn>
                                        <p:tgtEl>
                                          <p:spTgt spid="7">
                                            <p:graphicEl>
                                              <a:dgm id="{85E38DD3-79B8-4B96-9154-49AF3B19E1A9}"/>
                                            </p:graphicEl>
                                          </p:spTgt>
                                        </p:tgtEl>
                                        <p:attrNameLst>
                                          <p:attrName>style.visibility</p:attrName>
                                        </p:attrNameLst>
                                      </p:cBhvr>
                                      <p:to>
                                        <p:strVal val="visible"/>
                                      </p:to>
                                    </p:set>
                                    <p:anim calcmode="lin" valueType="num">
                                      <p:cBhvr additive="base">
                                        <p:cTn id="26" dur="500" fill="hold"/>
                                        <p:tgtEl>
                                          <p:spTgt spid="7">
                                            <p:graphicEl>
                                              <a:dgm id="{85E38DD3-79B8-4B96-9154-49AF3B19E1A9}"/>
                                            </p:graphicEl>
                                          </p:spTgt>
                                        </p:tgtEl>
                                        <p:attrNameLst>
                                          <p:attrName>ppt_x</p:attrName>
                                        </p:attrNameLst>
                                      </p:cBhvr>
                                      <p:tavLst>
                                        <p:tav tm="0">
                                          <p:val>
                                            <p:strVal val="#ppt_x"/>
                                          </p:val>
                                        </p:tav>
                                        <p:tav tm="100000">
                                          <p:val>
                                            <p:strVal val="#ppt_x"/>
                                          </p:val>
                                        </p:tav>
                                      </p:tavLst>
                                    </p:anim>
                                    <p:anim calcmode="lin" valueType="num">
                                      <p:cBhvr additive="base">
                                        <p:cTn id="27" dur="500" fill="hold"/>
                                        <p:tgtEl>
                                          <p:spTgt spid="7">
                                            <p:graphicEl>
                                              <a:dgm id="{85E38DD3-79B8-4B96-9154-49AF3B19E1A9}"/>
                                            </p:graphicEl>
                                          </p:spTgt>
                                        </p:tgtEl>
                                        <p:attrNameLst>
                                          <p:attrName>ppt_y</p:attrName>
                                        </p:attrNameLst>
                                      </p:cBhvr>
                                      <p:tavLst>
                                        <p:tav tm="0">
                                          <p:val>
                                            <p:strVal val="1+#ppt_h/2"/>
                                          </p:val>
                                        </p:tav>
                                        <p:tav tm="100000">
                                          <p:val>
                                            <p:strVal val="#ppt_y"/>
                                          </p:val>
                                        </p:tav>
                                      </p:tavLst>
                                    </p:anim>
                                  </p:childTnLst>
                                </p:cTn>
                              </p:par>
                            </p:childTnLst>
                          </p:cTn>
                        </p:par>
                        <p:par>
                          <p:cTn id="28" fill="hold">
                            <p:stCondLst>
                              <p:cond delay="2500"/>
                            </p:stCondLst>
                            <p:childTnLst>
                              <p:par>
                                <p:cTn id="29" presetID="2" presetClass="entr" presetSubtype="4" fill="hold" grpId="0" nodeType="afterEffect">
                                  <p:stCondLst>
                                    <p:cond delay="0"/>
                                  </p:stCondLst>
                                  <p:childTnLst>
                                    <p:set>
                                      <p:cBhvr>
                                        <p:cTn id="30" dur="1" fill="hold">
                                          <p:stCondLst>
                                            <p:cond delay="0"/>
                                          </p:stCondLst>
                                        </p:cTn>
                                        <p:tgtEl>
                                          <p:spTgt spid="7">
                                            <p:graphicEl>
                                              <a:dgm id="{DD9907BC-1A47-44B2-A4EF-BC7B053E673B}"/>
                                            </p:graphicEl>
                                          </p:spTgt>
                                        </p:tgtEl>
                                        <p:attrNameLst>
                                          <p:attrName>style.visibility</p:attrName>
                                        </p:attrNameLst>
                                      </p:cBhvr>
                                      <p:to>
                                        <p:strVal val="visible"/>
                                      </p:to>
                                    </p:set>
                                    <p:anim calcmode="lin" valueType="num">
                                      <p:cBhvr additive="base">
                                        <p:cTn id="31" dur="500" fill="hold"/>
                                        <p:tgtEl>
                                          <p:spTgt spid="7">
                                            <p:graphicEl>
                                              <a:dgm id="{DD9907BC-1A47-44B2-A4EF-BC7B053E673B}"/>
                                            </p:graphicEl>
                                          </p:spTgt>
                                        </p:tgtEl>
                                        <p:attrNameLst>
                                          <p:attrName>ppt_x</p:attrName>
                                        </p:attrNameLst>
                                      </p:cBhvr>
                                      <p:tavLst>
                                        <p:tav tm="0">
                                          <p:val>
                                            <p:strVal val="#ppt_x"/>
                                          </p:val>
                                        </p:tav>
                                        <p:tav tm="100000">
                                          <p:val>
                                            <p:strVal val="#ppt_x"/>
                                          </p:val>
                                        </p:tav>
                                      </p:tavLst>
                                    </p:anim>
                                    <p:anim calcmode="lin" valueType="num">
                                      <p:cBhvr additive="base">
                                        <p:cTn id="32" dur="500" fill="hold"/>
                                        <p:tgtEl>
                                          <p:spTgt spid="7">
                                            <p:graphicEl>
                                              <a:dgm id="{DD9907BC-1A47-44B2-A4EF-BC7B053E673B}"/>
                                            </p:graphicEl>
                                          </p:spTgt>
                                        </p:tgtEl>
                                        <p:attrNameLst>
                                          <p:attrName>ppt_y</p:attrName>
                                        </p:attrNameLst>
                                      </p:cBhvr>
                                      <p:tavLst>
                                        <p:tav tm="0">
                                          <p:val>
                                            <p:strVal val="1+#ppt_h/2"/>
                                          </p:val>
                                        </p:tav>
                                        <p:tav tm="100000">
                                          <p:val>
                                            <p:strVal val="#ppt_y"/>
                                          </p:val>
                                        </p:tav>
                                      </p:tavLst>
                                    </p:anim>
                                  </p:childTnLst>
                                </p:cTn>
                              </p:par>
                            </p:childTnLst>
                          </p:cTn>
                        </p:par>
                        <p:par>
                          <p:cTn id="33" fill="hold">
                            <p:stCondLst>
                              <p:cond delay="3000"/>
                            </p:stCondLst>
                            <p:childTnLst>
                              <p:par>
                                <p:cTn id="34" presetID="2" presetClass="entr" presetSubtype="4" fill="hold" grpId="0" nodeType="afterEffect">
                                  <p:stCondLst>
                                    <p:cond delay="0"/>
                                  </p:stCondLst>
                                  <p:childTnLst>
                                    <p:set>
                                      <p:cBhvr>
                                        <p:cTn id="35" dur="1" fill="hold">
                                          <p:stCondLst>
                                            <p:cond delay="0"/>
                                          </p:stCondLst>
                                        </p:cTn>
                                        <p:tgtEl>
                                          <p:spTgt spid="7">
                                            <p:graphicEl>
                                              <a:dgm id="{ADF864DB-ACCA-437A-8309-60B62EFDFAB8}"/>
                                            </p:graphicEl>
                                          </p:spTgt>
                                        </p:tgtEl>
                                        <p:attrNameLst>
                                          <p:attrName>style.visibility</p:attrName>
                                        </p:attrNameLst>
                                      </p:cBhvr>
                                      <p:to>
                                        <p:strVal val="visible"/>
                                      </p:to>
                                    </p:set>
                                    <p:anim calcmode="lin" valueType="num">
                                      <p:cBhvr additive="base">
                                        <p:cTn id="36" dur="500" fill="hold"/>
                                        <p:tgtEl>
                                          <p:spTgt spid="7">
                                            <p:graphicEl>
                                              <a:dgm id="{ADF864DB-ACCA-437A-8309-60B62EFDFAB8}"/>
                                            </p:graphicEl>
                                          </p:spTgt>
                                        </p:tgtEl>
                                        <p:attrNameLst>
                                          <p:attrName>ppt_x</p:attrName>
                                        </p:attrNameLst>
                                      </p:cBhvr>
                                      <p:tavLst>
                                        <p:tav tm="0">
                                          <p:val>
                                            <p:strVal val="#ppt_x"/>
                                          </p:val>
                                        </p:tav>
                                        <p:tav tm="100000">
                                          <p:val>
                                            <p:strVal val="#ppt_x"/>
                                          </p:val>
                                        </p:tav>
                                      </p:tavLst>
                                    </p:anim>
                                    <p:anim calcmode="lin" valueType="num">
                                      <p:cBhvr additive="base">
                                        <p:cTn id="37" dur="500" fill="hold"/>
                                        <p:tgtEl>
                                          <p:spTgt spid="7">
                                            <p:graphicEl>
                                              <a:dgm id="{ADF864DB-ACCA-437A-8309-60B62EFDFAB8}"/>
                                            </p:graphic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utoUpdateAnimBg="0"/>
      <p:bldGraphic spid="7" grpId="0">
        <p:bldSub>
          <a:bldDgm bld="one"/>
        </p:bldSub>
      </p:bldGraphic>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10" descr="F:\work\第二\天空纸板\未标题-1副本.png"/>
          <p:cNvPicPr>
            <a:picLocks noChangeAspect="1" noChangeArrowheads="1"/>
          </p:cNvPicPr>
          <p:nvPr/>
        </p:nvPicPr>
        <p:blipFill>
          <a:blip r:embed="rId2"/>
          <a:srcRect/>
          <a:stretch>
            <a:fillRect/>
          </a:stretch>
        </p:blipFill>
        <p:spPr bwMode="auto">
          <a:xfrm>
            <a:off x="0" y="0"/>
            <a:ext cx="9145588" cy="6859588"/>
          </a:xfrm>
          <a:prstGeom prst="rect">
            <a:avLst/>
          </a:prstGeom>
          <a:noFill/>
          <a:ln w="9525">
            <a:noFill/>
            <a:miter lim="800000"/>
            <a:headEnd/>
            <a:tailEnd/>
          </a:ln>
        </p:spPr>
      </p:pic>
      <p:pic>
        <p:nvPicPr>
          <p:cNvPr id="13315" name="Picture 11" descr="F:\work\第二\天空纸板\未标题-2副本.png"/>
          <p:cNvPicPr>
            <a:picLocks noChangeAspect="1" noChangeArrowheads="1"/>
          </p:cNvPicPr>
          <p:nvPr/>
        </p:nvPicPr>
        <p:blipFill>
          <a:blip r:embed="rId3"/>
          <a:srcRect l="50963" r="851" b="17796"/>
          <a:stretch>
            <a:fillRect/>
          </a:stretch>
        </p:blipFill>
        <p:spPr bwMode="auto">
          <a:xfrm>
            <a:off x="4660900" y="0"/>
            <a:ext cx="4406900" cy="5638800"/>
          </a:xfrm>
          <a:prstGeom prst="rect">
            <a:avLst/>
          </a:prstGeom>
          <a:noFill/>
          <a:ln w="9525">
            <a:noFill/>
            <a:miter lim="800000"/>
            <a:headEnd/>
            <a:tailEnd/>
          </a:ln>
        </p:spPr>
      </p:pic>
      <p:pic>
        <p:nvPicPr>
          <p:cNvPr id="13316" name="Picture 12" descr="F:\work\第二\天空纸板\未标题-3副本.png"/>
          <p:cNvPicPr>
            <a:picLocks noChangeAspect="1" noChangeArrowheads="1"/>
          </p:cNvPicPr>
          <p:nvPr/>
        </p:nvPicPr>
        <p:blipFill>
          <a:blip r:embed="rId4"/>
          <a:srcRect l="8192" t="58134" b="13908"/>
          <a:stretch>
            <a:fillRect/>
          </a:stretch>
        </p:blipFill>
        <p:spPr bwMode="auto">
          <a:xfrm>
            <a:off x="749300" y="3987800"/>
            <a:ext cx="8396288" cy="1917700"/>
          </a:xfrm>
          <a:prstGeom prst="rect">
            <a:avLst/>
          </a:prstGeom>
          <a:noFill/>
          <a:ln w="9525">
            <a:noFill/>
            <a:miter lim="800000"/>
            <a:headEnd/>
            <a:tailEnd/>
          </a:ln>
        </p:spPr>
      </p:pic>
      <p:pic>
        <p:nvPicPr>
          <p:cNvPr id="13317" name="Picture 13" descr="F:\work\第二\天空纸板\未标题-4副本.png"/>
          <p:cNvPicPr>
            <a:picLocks noChangeAspect="1" noChangeArrowheads="1"/>
          </p:cNvPicPr>
          <p:nvPr/>
        </p:nvPicPr>
        <p:blipFill>
          <a:blip r:embed="rId5"/>
          <a:srcRect t="66466"/>
          <a:stretch>
            <a:fillRect/>
          </a:stretch>
        </p:blipFill>
        <p:spPr bwMode="auto">
          <a:xfrm>
            <a:off x="0" y="4559300"/>
            <a:ext cx="9145588" cy="2300288"/>
          </a:xfrm>
          <a:prstGeom prst="rect">
            <a:avLst/>
          </a:prstGeom>
          <a:noFill/>
          <a:ln w="9525">
            <a:noFill/>
            <a:miter lim="800000"/>
            <a:headEnd/>
            <a:tailEnd/>
          </a:ln>
        </p:spPr>
      </p:pic>
      <p:pic>
        <p:nvPicPr>
          <p:cNvPr id="13318" name="Picture 14" descr="F:\work\第二\天空纸板\未标题-5副本.png"/>
          <p:cNvPicPr>
            <a:picLocks noChangeAspect="1" noChangeArrowheads="1"/>
          </p:cNvPicPr>
          <p:nvPr/>
        </p:nvPicPr>
        <p:blipFill>
          <a:blip r:embed="rId6"/>
          <a:srcRect l="79570" t="71095"/>
          <a:stretch>
            <a:fillRect/>
          </a:stretch>
        </p:blipFill>
        <p:spPr bwMode="auto">
          <a:xfrm>
            <a:off x="7277100" y="4876800"/>
            <a:ext cx="1868488" cy="1982788"/>
          </a:xfrm>
          <a:prstGeom prst="rect">
            <a:avLst/>
          </a:prstGeom>
          <a:noFill/>
          <a:ln w="9525">
            <a:noFill/>
            <a:miter lim="800000"/>
            <a:headEnd/>
            <a:tailEnd/>
          </a:ln>
        </p:spPr>
      </p:pic>
      <p:pic>
        <p:nvPicPr>
          <p:cNvPr id="13319" name="Picture 15" descr="F:\work\第二\天空纸板\未标题-6副本.png"/>
          <p:cNvPicPr>
            <a:picLocks noChangeAspect="1" noChangeArrowheads="1"/>
          </p:cNvPicPr>
          <p:nvPr/>
        </p:nvPicPr>
        <p:blipFill>
          <a:blip r:embed="rId7"/>
          <a:srcRect t="89240"/>
          <a:stretch>
            <a:fillRect/>
          </a:stretch>
        </p:blipFill>
        <p:spPr bwMode="auto">
          <a:xfrm>
            <a:off x="0" y="6121400"/>
            <a:ext cx="9145588" cy="738188"/>
          </a:xfrm>
          <a:prstGeom prst="rect">
            <a:avLst/>
          </a:prstGeom>
          <a:noFill/>
          <a:ln w="9525">
            <a:noFill/>
            <a:miter lim="800000"/>
            <a:headEnd/>
            <a:tailEnd/>
          </a:ln>
        </p:spPr>
      </p:pic>
      <p:pic>
        <p:nvPicPr>
          <p:cNvPr id="13320" name="Picture 16" descr="F:\work\第二\天空纸板\未标题-7副本.png"/>
          <p:cNvPicPr>
            <a:picLocks noChangeAspect="1" noChangeArrowheads="1"/>
          </p:cNvPicPr>
          <p:nvPr/>
        </p:nvPicPr>
        <p:blipFill>
          <a:blip r:embed="rId8"/>
          <a:srcRect t="79611" r="65005"/>
          <a:stretch>
            <a:fillRect/>
          </a:stretch>
        </p:blipFill>
        <p:spPr bwMode="auto">
          <a:xfrm>
            <a:off x="0" y="5461000"/>
            <a:ext cx="3200400" cy="1398588"/>
          </a:xfrm>
          <a:prstGeom prst="rect">
            <a:avLst/>
          </a:prstGeom>
          <a:noFill/>
          <a:ln w="9525">
            <a:noFill/>
            <a:miter lim="800000"/>
            <a:headEnd/>
            <a:tailEnd/>
          </a:ln>
        </p:spPr>
      </p:pic>
      <p:pic>
        <p:nvPicPr>
          <p:cNvPr id="13321" name="Picture 17" descr="F:\work\第二\天空纸板\未标题-8副本.png"/>
          <p:cNvPicPr>
            <a:picLocks noChangeAspect="1" noChangeArrowheads="1"/>
          </p:cNvPicPr>
          <p:nvPr/>
        </p:nvPicPr>
        <p:blipFill>
          <a:blip r:embed="rId9"/>
          <a:srcRect l="38466" t="7036"/>
          <a:stretch>
            <a:fillRect/>
          </a:stretch>
        </p:blipFill>
        <p:spPr bwMode="auto">
          <a:xfrm>
            <a:off x="3517900" y="482600"/>
            <a:ext cx="5627688" cy="6376988"/>
          </a:xfrm>
          <a:prstGeom prst="rect">
            <a:avLst/>
          </a:prstGeom>
          <a:noFill/>
          <a:ln w="9525">
            <a:noFill/>
            <a:miter lim="800000"/>
            <a:headEnd/>
            <a:tailEnd/>
          </a:ln>
        </p:spPr>
      </p:pic>
      <p:pic>
        <p:nvPicPr>
          <p:cNvPr id="13322" name="TextBox 17"/>
          <p:cNvPicPr>
            <a:picLocks noChangeArrowheads="1"/>
          </p:cNvPicPr>
          <p:nvPr/>
        </p:nvPicPr>
        <p:blipFill>
          <a:blip r:embed="rId10"/>
          <a:srcRect/>
          <a:stretch>
            <a:fillRect/>
          </a:stretch>
        </p:blipFill>
        <p:spPr bwMode="auto">
          <a:xfrm>
            <a:off x="381000" y="1295400"/>
            <a:ext cx="2705101" cy="749300"/>
          </a:xfrm>
          <a:prstGeom prst="rect">
            <a:avLst/>
          </a:prstGeom>
          <a:noFill/>
          <a:ln w="9525" cmpd="sng">
            <a:noFill/>
            <a:miter lim="800000"/>
            <a:headEnd/>
            <a:tailEnd/>
          </a:ln>
        </p:spPr>
      </p:pic>
      <p:sp>
        <p:nvSpPr>
          <p:cNvPr id="13323" name="TextBox 4"/>
          <p:cNvSpPr txBox="1">
            <a:spLocks noChangeArrowheads="1"/>
          </p:cNvSpPr>
          <p:nvPr/>
        </p:nvSpPr>
        <p:spPr bwMode="auto">
          <a:xfrm>
            <a:off x="685800" y="914400"/>
            <a:ext cx="1211263" cy="400050"/>
          </a:xfrm>
          <a:prstGeom prst="rect">
            <a:avLst/>
          </a:prstGeom>
          <a:noFill/>
          <a:ln w="9525">
            <a:noFill/>
            <a:miter lim="800000"/>
            <a:headEnd/>
            <a:tailEnd/>
          </a:ln>
        </p:spPr>
        <p:txBody>
          <a:bodyPr wrap="none">
            <a:spAutoFit/>
          </a:bodyPr>
          <a:lstStyle/>
          <a:p>
            <a:pPr algn="ctr"/>
            <a:r>
              <a:rPr lang="zh-CN" altLang="en-US" sz="2000" b="1" dirty="0">
                <a:latin typeface="微软雅黑" pitchFamily="34" charset="-122"/>
                <a:ea typeface="微软雅黑" pitchFamily="34" charset="-122"/>
              </a:rPr>
              <a:t>谢谢观赏</a:t>
            </a:r>
            <a:endParaRPr lang="zh-CN" altLang="en-US" sz="2000" dirty="0">
              <a:latin typeface="微软雅黑" pitchFamily="34" charset="-122"/>
              <a:ea typeface="微软雅黑"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700"/>
                            </p:stCondLst>
                            <p:childTnLst>
                              <p:par>
                                <p:cTn id="5" presetID="12" presetClass="entr" presetSubtype="4" fill="hold" nodeType="afterEffect">
                                  <p:stCondLst>
                                    <p:cond delay="0"/>
                                  </p:stCondLst>
                                  <p:childTnLst>
                                    <p:set>
                                      <p:cBhvr>
                                        <p:cTn id="6" dur="1" fill="hold">
                                          <p:stCondLst>
                                            <p:cond delay="0"/>
                                          </p:stCondLst>
                                        </p:cTn>
                                        <p:tgtEl>
                                          <p:spTgt spid="13319"/>
                                        </p:tgtEl>
                                        <p:attrNameLst>
                                          <p:attrName>style.visibility</p:attrName>
                                        </p:attrNameLst>
                                      </p:cBhvr>
                                      <p:to>
                                        <p:strVal val="visible"/>
                                      </p:to>
                                    </p:set>
                                    <p:animEffect transition="in" filter="slide(fromBottom)">
                                      <p:cBhvr>
                                        <p:cTn id="7" dur="500"/>
                                        <p:tgtEl>
                                          <p:spTgt spid="13319"/>
                                        </p:tgtEl>
                                      </p:cBhvr>
                                    </p:animEffect>
                                  </p:childTnLst>
                                </p:cTn>
                              </p:par>
                            </p:childTnLst>
                          </p:cTn>
                        </p:par>
                        <p:par>
                          <p:cTn id="8" fill="hold">
                            <p:stCondLst>
                              <p:cond delay="1200"/>
                            </p:stCondLst>
                            <p:childTnLst>
                              <p:par>
                                <p:cTn id="9" presetID="12" presetClass="entr" presetSubtype="2" fill="hold" nodeType="afterEffect">
                                  <p:stCondLst>
                                    <p:cond delay="0"/>
                                  </p:stCondLst>
                                  <p:childTnLst>
                                    <p:set>
                                      <p:cBhvr>
                                        <p:cTn id="10" dur="1" fill="hold">
                                          <p:stCondLst>
                                            <p:cond delay="0"/>
                                          </p:stCondLst>
                                        </p:cTn>
                                        <p:tgtEl>
                                          <p:spTgt spid="13318"/>
                                        </p:tgtEl>
                                        <p:attrNameLst>
                                          <p:attrName>style.visibility</p:attrName>
                                        </p:attrNameLst>
                                      </p:cBhvr>
                                      <p:to>
                                        <p:strVal val="visible"/>
                                      </p:to>
                                    </p:set>
                                    <p:animEffect transition="in" filter="slide(fromRight)">
                                      <p:cBhvr>
                                        <p:cTn id="11" dur="300"/>
                                        <p:tgtEl>
                                          <p:spTgt spid="13318"/>
                                        </p:tgtEl>
                                      </p:cBhvr>
                                    </p:animEffect>
                                  </p:childTnLst>
                                </p:cTn>
                              </p:par>
                              <p:par>
                                <p:cTn id="12" presetID="12" presetClass="entr" presetSubtype="8" fill="hold" nodeType="withEffect">
                                  <p:stCondLst>
                                    <p:cond delay="0"/>
                                  </p:stCondLst>
                                  <p:childTnLst>
                                    <p:set>
                                      <p:cBhvr>
                                        <p:cTn id="13" dur="1" fill="hold">
                                          <p:stCondLst>
                                            <p:cond delay="0"/>
                                          </p:stCondLst>
                                        </p:cTn>
                                        <p:tgtEl>
                                          <p:spTgt spid="13320"/>
                                        </p:tgtEl>
                                        <p:attrNameLst>
                                          <p:attrName>style.visibility</p:attrName>
                                        </p:attrNameLst>
                                      </p:cBhvr>
                                      <p:to>
                                        <p:strVal val="visible"/>
                                      </p:to>
                                    </p:set>
                                    <p:animEffect transition="in" filter="slide(fromLeft)">
                                      <p:cBhvr>
                                        <p:cTn id="14" dur="300"/>
                                        <p:tgtEl>
                                          <p:spTgt spid="13320"/>
                                        </p:tgtEl>
                                      </p:cBhvr>
                                    </p:animEffect>
                                  </p:childTnLst>
                                </p:cTn>
                              </p:par>
                            </p:childTnLst>
                          </p:cTn>
                        </p:par>
                        <p:par>
                          <p:cTn id="15" fill="hold">
                            <p:stCondLst>
                              <p:cond delay="1500"/>
                            </p:stCondLst>
                            <p:childTnLst>
                              <p:par>
                                <p:cTn id="16" presetID="12" presetClass="entr" presetSubtype="4" fill="hold" nodeType="afterEffect">
                                  <p:stCondLst>
                                    <p:cond delay="0"/>
                                  </p:stCondLst>
                                  <p:childTnLst>
                                    <p:set>
                                      <p:cBhvr>
                                        <p:cTn id="17" dur="1" fill="hold">
                                          <p:stCondLst>
                                            <p:cond delay="0"/>
                                          </p:stCondLst>
                                        </p:cTn>
                                        <p:tgtEl>
                                          <p:spTgt spid="13317"/>
                                        </p:tgtEl>
                                        <p:attrNameLst>
                                          <p:attrName>style.visibility</p:attrName>
                                        </p:attrNameLst>
                                      </p:cBhvr>
                                      <p:to>
                                        <p:strVal val="visible"/>
                                      </p:to>
                                    </p:set>
                                    <p:animEffect transition="in" filter="slide(fromBottom)">
                                      <p:cBhvr>
                                        <p:cTn id="18" dur="300"/>
                                        <p:tgtEl>
                                          <p:spTgt spid="13317"/>
                                        </p:tgtEl>
                                      </p:cBhvr>
                                    </p:animEffect>
                                  </p:childTnLst>
                                </p:cTn>
                              </p:par>
                            </p:childTnLst>
                          </p:cTn>
                        </p:par>
                        <p:par>
                          <p:cTn id="19" fill="hold">
                            <p:stCondLst>
                              <p:cond delay="1800"/>
                            </p:stCondLst>
                            <p:childTnLst>
                              <p:par>
                                <p:cTn id="20" presetID="12" presetClass="entr" presetSubtype="4" fill="hold" nodeType="afterEffect">
                                  <p:stCondLst>
                                    <p:cond delay="0"/>
                                  </p:stCondLst>
                                  <p:childTnLst>
                                    <p:set>
                                      <p:cBhvr>
                                        <p:cTn id="21" dur="1" fill="hold">
                                          <p:stCondLst>
                                            <p:cond delay="0"/>
                                          </p:stCondLst>
                                        </p:cTn>
                                        <p:tgtEl>
                                          <p:spTgt spid="13316"/>
                                        </p:tgtEl>
                                        <p:attrNameLst>
                                          <p:attrName>style.visibility</p:attrName>
                                        </p:attrNameLst>
                                      </p:cBhvr>
                                      <p:to>
                                        <p:strVal val="visible"/>
                                      </p:to>
                                    </p:set>
                                    <p:animEffect transition="in" filter="slide(fromBottom)">
                                      <p:cBhvr>
                                        <p:cTn id="22" dur="300"/>
                                        <p:tgtEl>
                                          <p:spTgt spid="13316"/>
                                        </p:tgtEl>
                                      </p:cBhvr>
                                    </p:animEffect>
                                  </p:childTnLst>
                                </p:cTn>
                              </p:par>
                            </p:childTnLst>
                          </p:cTn>
                        </p:par>
                        <p:par>
                          <p:cTn id="23" fill="hold">
                            <p:stCondLst>
                              <p:cond delay="2100"/>
                            </p:stCondLst>
                            <p:childTnLst>
                              <p:par>
                                <p:cTn id="24" presetID="12" presetClass="entr" presetSubtype="4" fill="hold" nodeType="afterEffect">
                                  <p:stCondLst>
                                    <p:cond delay="0"/>
                                  </p:stCondLst>
                                  <p:childTnLst>
                                    <p:set>
                                      <p:cBhvr>
                                        <p:cTn id="25" dur="1" fill="hold">
                                          <p:stCondLst>
                                            <p:cond delay="0"/>
                                          </p:stCondLst>
                                        </p:cTn>
                                        <p:tgtEl>
                                          <p:spTgt spid="13315"/>
                                        </p:tgtEl>
                                        <p:attrNameLst>
                                          <p:attrName>style.visibility</p:attrName>
                                        </p:attrNameLst>
                                      </p:cBhvr>
                                      <p:to>
                                        <p:strVal val="visible"/>
                                      </p:to>
                                    </p:set>
                                    <p:animEffect transition="in" filter="slide(fromBottom)">
                                      <p:cBhvr>
                                        <p:cTn id="26" dur="500"/>
                                        <p:tgtEl>
                                          <p:spTgt spid="13315"/>
                                        </p:tgtEl>
                                      </p:cBhvr>
                                    </p:animEffect>
                                  </p:childTnLst>
                                </p:cTn>
                              </p:par>
                            </p:childTnLst>
                          </p:cTn>
                        </p:par>
                        <p:par>
                          <p:cTn id="27" fill="hold">
                            <p:stCondLst>
                              <p:cond delay="2600"/>
                            </p:stCondLst>
                            <p:childTnLst>
                              <p:par>
                                <p:cTn id="28" presetID="22" presetClass="entr" presetSubtype="4" fill="hold" nodeType="afterEffect">
                                  <p:stCondLst>
                                    <p:cond delay="0"/>
                                  </p:stCondLst>
                                  <p:childTnLst>
                                    <p:set>
                                      <p:cBhvr>
                                        <p:cTn id="29" dur="1" fill="hold">
                                          <p:stCondLst>
                                            <p:cond delay="0"/>
                                          </p:stCondLst>
                                        </p:cTn>
                                        <p:tgtEl>
                                          <p:spTgt spid="13321"/>
                                        </p:tgtEl>
                                        <p:attrNameLst>
                                          <p:attrName>style.visibility</p:attrName>
                                        </p:attrNameLst>
                                      </p:cBhvr>
                                      <p:to>
                                        <p:strVal val="visible"/>
                                      </p:to>
                                    </p:set>
                                    <p:animEffect transition="in" filter="wipe(down)">
                                      <p:cBhvr>
                                        <p:cTn id="30" dur="500"/>
                                        <p:tgtEl>
                                          <p:spTgt spid="13321"/>
                                        </p:tgtEl>
                                      </p:cBhvr>
                                    </p:animEffect>
                                  </p:childTnLst>
                                </p:cTn>
                              </p:par>
                            </p:childTnLst>
                          </p:cTn>
                        </p:par>
                        <p:par>
                          <p:cTn id="31" fill="hold">
                            <p:stCondLst>
                              <p:cond delay="3100"/>
                            </p:stCondLst>
                            <p:childTnLst>
                              <p:par>
                                <p:cTn id="32" presetID="16" presetClass="entr" presetSubtype="37" fill="hold" nodeType="afterEffect">
                                  <p:stCondLst>
                                    <p:cond delay="0"/>
                                  </p:stCondLst>
                                  <p:childTnLst>
                                    <p:set>
                                      <p:cBhvr>
                                        <p:cTn id="33" dur="1" fill="hold">
                                          <p:stCondLst>
                                            <p:cond delay="0"/>
                                          </p:stCondLst>
                                        </p:cTn>
                                        <p:tgtEl>
                                          <p:spTgt spid="13314"/>
                                        </p:tgtEl>
                                        <p:attrNameLst>
                                          <p:attrName>style.visibility</p:attrName>
                                        </p:attrNameLst>
                                      </p:cBhvr>
                                      <p:to>
                                        <p:strVal val="visible"/>
                                      </p:to>
                                    </p:set>
                                    <p:animEffect transition="in" filter="barn(outVertical)">
                                      <p:cBhvr>
                                        <p:cTn id="34" dur="500"/>
                                        <p:tgtEl>
                                          <p:spTgt spid="13314"/>
                                        </p:tgtEl>
                                      </p:cBhvr>
                                    </p:animEffect>
                                  </p:childTnLst>
                                </p:cTn>
                              </p:par>
                            </p:childTnLst>
                          </p:cTn>
                        </p:par>
                        <p:par>
                          <p:cTn id="35" fill="hold">
                            <p:stCondLst>
                              <p:cond delay="3600"/>
                            </p:stCondLst>
                            <p:childTnLst>
                              <p:par>
                                <p:cTn id="36" presetID="2" presetClass="entr" presetSubtype="2" fill="hold" nodeType="afterEffect">
                                  <p:stCondLst>
                                    <p:cond delay="0"/>
                                  </p:stCondLst>
                                  <p:childTnLst>
                                    <p:set>
                                      <p:cBhvr>
                                        <p:cTn id="37" dur="1" fill="hold">
                                          <p:stCondLst>
                                            <p:cond delay="0"/>
                                          </p:stCondLst>
                                        </p:cTn>
                                        <p:tgtEl>
                                          <p:spTgt spid="13322"/>
                                        </p:tgtEl>
                                        <p:attrNameLst>
                                          <p:attrName>style.visibility</p:attrName>
                                        </p:attrNameLst>
                                      </p:cBhvr>
                                      <p:to>
                                        <p:strVal val="visible"/>
                                      </p:to>
                                    </p:set>
                                    <p:anim calcmode="lin" valueType="num">
                                      <p:cBhvr additive="base">
                                        <p:cTn id="38" dur="500" fill="hold"/>
                                        <p:tgtEl>
                                          <p:spTgt spid="13322"/>
                                        </p:tgtEl>
                                        <p:attrNameLst>
                                          <p:attrName>ppt_x</p:attrName>
                                        </p:attrNameLst>
                                      </p:cBhvr>
                                      <p:tavLst>
                                        <p:tav tm="0">
                                          <p:val>
                                            <p:strVal val="1+#ppt_w/2"/>
                                          </p:val>
                                        </p:tav>
                                        <p:tav tm="100000">
                                          <p:val>
                                            <p:strVal val="#ppt_x"/>
                                          </p:val>
                                        </p:tav>
                                      </p:tavLst>
                                    </p:anim>
                                    <p:anim calcmode="lin" valueType="num">
                                      <p:cBhvr additive="base">
                                        <p:cTn id="39" dur="500" fill="hold"/>
                                        <p:tgtEl>
                                          <p:spTgt spid="13322"/>
                                        </p:tgtEl>
                                        <p:attrNameLst>
                                          <p:attrName>ppt_y</p:attrName>
                                        </p:attrNameLst>
                                      </p:cBhvr>
                                      <p:tavLst>
                                        <p:tav tm="0">
                                          <p:val>
                                            <p:strVal val="#ppt_y"/>
                                          </p:val>
                                        </p:tav>
                                        <p:tav tm="100000">
                                          <p:val>
                                            <p:strVal val="#ppt_y"/>
                                          </p:val>
                                        </p:tav>
                                      </p:tavLst>
                                    </p:anim>
                                  </p:childTnLst>
                                </p:cTn>
                              </p:par>
                              <p:par>
                                <p:cTn id="40" presetID="2" presetClass="entr" presetSubtype="2" fill="hold" grpId="0" nodeType="withEffect">
                                  <p:stCondLst>
                                    <p:cond delay="0"/>
                                  </p:stCondLst>
                                  <p:childTnLst>
                                    <p:set>
                                      <p:cBhvr>
                                        <p:cTn id="41" dur="1" fill="hold">
                                          <p:stCondLst>
                                            <p:cond delay="0"/>
                                          </p:stCondLst>
                                        </p:cTn>
                                        <p:tgtEl>
                                          <p:spTgt spid="13323"/>
                                        </p:tgtEl>
                                        <p:attrNameLst>
                                          <p:attrName>style.visibility</p:attrName>
                                        </p:attrNameLst>
                                      </p:cBhvr>
                                      <p:to>
                                        <p:strVal val="visible"/>
                                      </p:to>
                                    </p:set>
                                    <p:anim calcmode="lin" valueType="num">
                                      <p:cBhvr additive="base">
                                        <p:cTn id="42" dur="500" fill="hold"/>
                                        <p:tgtEl>
                                          <p:spTgt spid="13323"/>
                                        </p:tgtEl>
                                        <p:attrNameLst>
                                          <p:attrName>ppt_x</p:attrName>
                                        </p:attrNameLst>
                                      </p:cBhvr>
                                      <p:tavLst>
                                        <p:tav tm="0">
                                          <p:val>
                                            <p:strVal val="1+#ppt_w/2"/>
                                          </p:val>
                                        </p:tav>
                                        <p:tav tm="100000">
                                          <p:val>
                                            <p:strVal val="#ppt_x"/>
                                          </p:val>
                                        </p:tav>
                                      </p:tavLst>
                                    </p:anim>
                                    <p:anim calcmode="lin" valueType="num">
                                      <p:cBhvr additive="base">
                                        <p:cTn id="43" dur="500" fill="hold"/>
                                        <p:tgtEl>
                                          <p:spTgt spid="133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23" grpId="0" autoUpdateAnimBg="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26"/>
          <p:cNvSpPr txBox="1">
            <a:spLocks noChangeArrowheads="1"/>
          </p:cNvSpPr>
          <p:nvPr/>
        </p:nvSpPr>
        <p:spPr bwMode="auto">
          <a:xfrm>
            <a:off x="6019800" y="240268"/>
            <a:ext cx="2895600" cy="369332"/>
          </a:xfrm>
          <a:prstGeom prst="rect">
            <a:avLst/>
          </a:prstGeom>
          <a:noFill/>
          <a:ln w="9525">
            <a:noFill/>
            <a:miter lim="800000"/>
            <a:headEnd/>
            <a:tailEnd/>
          </a:ln>
        </p:spPr>
        <p:txBody>
          <a:bodyPr wrap="square">
            <a:spAutoFit/>
          </a:bodyPr>
          <a:lstStyle/>
          <a:p>
            <a:r>
              <a:rPr lang="en-US" altLang="zh-CN" b="1" dirty="0" smtClean="0">
                <a:solidFill>
                  <a:schemeClr val="bg1">
                    <a:lumMod val="95000"/>
                  </a:schemeClr>
                </a:solidFill>
              </a:rPr>
              <a:t>《</a:t>
            </a:r>
            <a:r>
              <a:rPr lang="zh-CN" altLang="en-US" b="1" dirty="0" smtClean="0">
                <a:solidFill>
                  <a:schemeClr val="bg1">
                    <a:lumMod val="95000"/>
                  </a:schemeClr>
                </a:solidFill>
              </a:rPr>
              <a:t>通信系统设计与应用</a:t>
            </a:r>
            <a:r>
              <a:rPr lang="en-US" altLang="zh-CN" b="1" dirty="0" smtClean="0">
                <a:solidFill>
                  <a:schemeClr val="bg1">
                    <a:lumMod val="95000"/>
                  </a:schemeClr>
                </a:solidFill>
              </a:rPr>
              <a:t>》</a:t>
            </a:r>
            <a:endParaRPr lang="zh-CN" altLang="en-US" b="1" dirty="0">
              <a:solidFill>
                <a:schemeClr val="bg1">
                  <a:lumMod val="95000"/>
                </a:schemeClr>
              </a:solidFill>
            </a:endParaRPr>
          </a:p>
        </p:txBody>
      </p:sp>
      <p:sp>
        <p:nvSpPr>
          <p:cNvPr id="4" name="Rectangle 2"/>
          <p:cNvSpPr>
            <a:spLocks noChangeArrowheads="1"/>
          </p:cNvSpPr>
          <p:nvPr/>
        </p:nvSpPr>
        <p:spPr bwMode="auto">
          <a:xfrm>
            <a:off x="304800" y="1219200"/>
            <a:ext cx="8839200" cy="523220"/>
          </a:xfrm>
          <a:prstGeom prst="rect">
            <a:avLst/>
          </a:prstGeom>
          <a:noFill/>
          <a:ln w="9525">
            <a:noFill/>
            <a:miter lim="800000"/>
            <a:headEnd/>
            <a:tailEnd/>
          </a:ln>
        </p:spPr>
        <p:txBody>
          <a:bodyPr wrap="square">
            <a:spAutoFit/>
          </a:bodyPr>
          <a:lstStyle/>
          <a:p>
            <a:pPr>
              <a:spcBef>
                <a:spcPct val="20000"/>
              </a:spcBef>
              <a:buClr>
                <a:schemeClr val="accent2"/>
              </a:buClr>
              <a:buSzPct val="75000"/>
              <a:buFont typeface="Monotype Sorts" pitchFamily="2" charset="2"/>
              <a:buNone/>
            </a:pPr>
            <a:r>
              <a:rPr kumimoji="0" lang="zh-CN" altLang="en-US" sz="2800" b="1" dirty="0">
                <a:latin typeface="Times New Roman" pitchFamily="18" charset="0"/>
                <a:ea typeface="黑体" pitchFamily="2" charset="-122"/>
              </a:rPr>
              <a:t>（</a:t>
            </a:r>
            <a:r>
              <a:rPr kumimoji="0" lang="en-US" altLang="zh-CN" sz="2800" b="1" dirty="0">
                <a:latin typeface="Times New Roman" pitchFamily="18" charset="0"/>
                <a:ea typeface="黑体" pitchFamily="2" charset="-122"/>
              </a:rPr>
              <a:t>1</a:t>
            </a:r>
            <a:r>
              <a:rPr kumimoji="0" lang="zh-CN" altLang="en-US" sz="2800" b="1" dirty="0">
                <a:latin typeface="Times New Roman" pitchFamily="18" charset="0"/>
                <a:ea typeface="黑体" pitchFamily="2" charset="-122"/>
              </a:rPr>
              <a:t>）检错重发法（</a:t>
            </a:r>
            <a:r>
              <a:rPr kumimoji="0" lang="en-US" altLang="zh-CN" sz="2800" b="1" dirty="0">
                <a:latin typeface="Times New Roman" pitchFamily="18" charset="0"/>
                <a:ea typeface="黑体" pitchFamily="2" charset="-122"/>
              </a:rPr>
              <a:t>ARQ</a:t>
            </a:r>
            <a:r>
              <a:rPr kumimoji="0" lang="zh-CN" altLang="en-US" sz="2800" b="1" dirty="0" smtClean="0">
                <a:latin typeface="Times New Roman" pitchFamily="18" charset="0"/>
                <a:ea typeface="黑体" pitchFamily="2" charset="-122"/>
              </a:rPr>
              <a:t>） </a:t>
            </a:r>
            <a:r>
              <a:rPr kumimoji="0" lang="en-US" altLang="zh-CN" sz="2800" b="1" dirty="0">
                <a:latin typeface="Times New Roman" pitchFamily="18" charset="0"/>
                <a:ea typeface="黑体" pitchFamily="2" charset="-122"/>
              </a:rPr>
              <a:t>Automatic Repeat </a:t>
            </a:r>
            <a:r>
              <a:rPr kumimoji="0" lang="en-US" altLang="zh-CN" sz="2800" b="1" dirty="0" smtClean="0">
                <a:latin typeface="Times New Roman" pitchFamily="18" charset="0"/>
                <a:ea typeface="黑体" pitchFamily="2" charset="-122"/>
              </a:rPr>
              <a:t>Request</a:t>
            </a:r>
            <a:endParaRPr kumimoji="0" lang="en-US" altLang="zh-CN" sz="2800" b="1" dirty="0">
              <a:latin typeface="Times New Roman" pitchFamily="18" charset="0"/>
              <a:ea typeface="黑体" pitchFamily="2" charset="-122"/>
            </a:endParaRPr>
          </a:p>
        </p:txBody>
      </p:sp>
      <p:sp>
        <p:nvSpPr>
          <p:cNvPr id="5" name="Rectangle 3"/>
          <p:cNvSpPr>
            <a:spLocks noChangeArrowheads="1"/>
          </p:cNvSpPr>
          <p:nvPr/>
        </p:nvSpPr>
        <p:spPr bwMode="auto">
          <a:xfrm>
            <a:off x="1219200" y="2403475"/>
            <a:ext cx="7086600" cy="3429000"/>
          </a:xfrm>
          <a:prstGeom prst="rect">
            <a:avLst/>
          </a:prstGeom>
          <a:noFill/>
          <a:ln w="9525">
            <a:noFill/>
            <a:miter lim="800000"/>
            <a:headEnd/>
            <a:tailEnd/>
          </a:ln>
        </p:spPr>
        <p:txBody>
          <a:bodyPr/>
          <a:lstStyle/>
          <a:p>
            <a:pPr>
              <a:spcBef>
                <a:spcPct val="20000"/>
              </a:spcBef>
              <a:buClr>
                <a:schemeClr val="bg2"/>
              </a:buClr>
              <a:buSzPct val="80000"/>
              <a:buFont typeface="Wingdings" pitchFamily="2" charset="2"/>
              <a:buChar char="Ø"/>
            </a:pPr>
            <a:r>
              <a:rPr lang="en-US" altLang="zh-CN" sz="2800" dirty="0">
                <a:ea typeface="黑体" pitchFamily="2" charset="-122"/>
              </a:rPr>
              <a:t> </a:t>
            </a:r>
            <a:r>
              <a:rPr lang="zh-CN" altLang="en-US" sz="2800" dirty="0">
                <a:ea typeface="黑体" pitchFamily="2" charset="-122"/>
              </a:rPr>
              <a:t>收端在接收到的信码中发现错码时，就通知发端重发，直到正确接收为止。例如奇偶校验。</a:t>
            </a:r>
          </a:p>
          <a:p>
            <a:pPr>
              <a:spcBef>
                <a:spcPct val="20000"/>
              </a:spcBef>
              <a:buClr>
                <a:schemeClr val="bg2"/>
              </a:buClr>
              <a:buSzPct val="80000"/>
              <a:buFont typeface="Wingdings" pitchFamily="2" charset="2"/>
              <a:buChar char="Ø"/>
            </a:pPr>
            <a:r>
              <a:rPr lang="zh-CN" altLang="en-US" sz="2800" dirty="0">
                <a:ea typeface="黑体" pitchFamily="2" charset="-122"/>
              </a:rPr>
              <a:t> 检错重发方式只用于检测误码，能够在接收单元中发现错误，但不一定知道该错误码的具体位置。</a:t>
            </a:r>
          </a:p>
          <a:p>
            <a:pPr>
              <a:spcBef>
                <a:spcPct val="20000"/>
              </a:spcBef>
              <a:buClr>
                <a:schemeClr val="bg2"/>
              </a:buClr>
              <a:buSzPct val="80000"/>
              <a:buFont typeface="Wingdings" pitchFamily="2" charset="2"/>
              <a:buChar char="Ø"/>
            </a:pPr>
            <a:r>
              <a:rPr lang="zh-CN" altLang="en-US" sz="2800" dirty="0">
                <a:ea typeface="黑体" pitchFamily="2" charset="-122"/>
              </a:rPr>
              <a:t> </a:t>
            </a:r>
            <a:r>
              <a:rPr lang="zh-CN" altLang="en-US" sz="2800" u="sng" dirty="0">
                <a:ea typeface="黑体" pitchFamily="2" charset="-122"/>
              </a:rPr>
              <a:t>需具备双向信道</a:t>
            </a:r>
            <a:r>
              <a:rPr lang="zh-CN" altLang="en-US" sz="2800" dirty="0">
                <a:ea typeface="黑体" pitchFamily="2" charset="-122"/>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lide(fromLeft)">
                                      <p:cBhvr>
                                        <p:cTn id="7" dur="500"/>
                                        <p:tgtEl>
                                          <p:spTgt spid="3"/>
                                        </p:tgtEl>
                                      </p:cBhvr>
                                    </p:animEffect>
                                  </p:childTnLst>
                                </p:cTn>
                              </p:par>
                            </p:childTnLst>
                          </p:cTn>
                        </p:par>
                        <p:par>
                          <p:cTn id="8" fill="hold">
                            <p:stCondLst>
                              <p:cond delay="500"/>
                            </p:stCondLst>
                            <p:childTnLst>
                              <p:par>
                                <p:cTn id="9" presetID="26"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down)">
                                      <p:cBhvr>
                                        <p:cTn id="11" dur="580">
                                          <p:stCondLst>
                                            <p:cond delay="0"/>
                                          </p:stCondLst>
                                        </p:cTn>
                                        <p:tgtEl>
                                          <p:spTgt spid="4"/>
                                        </p:tgtEl>
                                      </p:cBhvr>
                                    </p:animEffect>
                                    <p:anim calcmode="lin" valueType="num">
                                      <p:cBhvr>
                                        <p:cTn id="12"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13"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14"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15"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16"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17" dur="26">
                                          <p:stCondLst>
                                            <p:cond delay="650"/>
                                          </p:stCondLst>
                                        </p:cTn>
                                        <p:tgtEl>
                                          <p:spTgt spid="4"/>
                                        </p:tgtEl>
                                      </p:cBhvr>
                                      <p:to x="100000" y="60000"/>
                                    </p:animScale>
                                    <p:animScale>
                                      <p:cBhvr>
                                        <p:cTn id="18" dur="166" decel="50000">
                                          <p:stCondLst>
                                            <p:cond delay="676"/>
                                          </p:stCondLst>
                                        </p:cTn>
                                        <p:tgtEl>
                                          <p:spTgt spid="4"/>
                                        </p:tgtEl>
                                      </p:cBhvr>
                                      <p:to x="100000" y="100000"/>
                                    </p:animScale>
                                    <p:animScale>
                                      <p:cBhvr>
                                        <p:cTn id="19" dur="26">
                                          <p:stCondLst>
                                            <p:cond delay="1312"/>
                                          </p:stCondLst>
                                        </p:cTn>
                                        <p:tgtEl>
                                          <p:spTgt spid="4"/>
                                        </p:tgtEl>
                                      </p:cBhvr>
                                      <p:to x="100000" y="80000"/>
                                    </p:animScale>
                                    <p:animScale>
                                      <p:cBhvr>
                                        <p:cTn id="20" dur="166" decel="50000">
                                          <p:stCondLst>
                                            <p:cond delay="1338"/>
                                          </p:stCondLst>
                                        </p:cTn>
                                        <p:tgtEl>
                                          <p:spTgt spid="4"/>
                                        </p:tgtEl>
                                      </p:cBhvr>
                                      <p:to x="100000" y="100000"/>
                                    </p:animScale>
                                    <p:animScale>
                                      <p:cBhvr>
                                        <p:cTn id="21" dur="26">
                                          <p:stCondLst>
                                            <p:cond delay="1642"/>
                                          </p:stCondLst>
                                        </p:cTn>
                                        <p:tgtEl>
                                          <p:spTgt spid="4"/>
                                        </p:tgtEl>
                                      </p:cBhvr>
                                      <p:to x="100000" y="90000"/>
                                    </p:animScale>
                                    <p:animScale>
                                      <p:cBhvr>
                                        <p:cTn id="22" dur="166" decel="50000">
                                          <p:stCondLst>
                                            <p:cond delay="1668"/>
                                          </p:stCondLst>
                                        </p:cTn>
                                        <p:tgtEl>
                                          <p:spTgt spid="4"/>
                                        </p:tgtEl>
                                      </p:cBhvr>
                                      <p:to x="100000" y="100000"/>
                                    </p:animScale>
                                    <p:animScale>
                                      <p:cBhvr>
                                        <p:cTn id="23" dur="26">
                                          <p:stCondLst>
                                            <p:cond delay="1808"/>
                                          </p:stCondLst>
                                        </p:cTn>
                                        <p:tgtEl>
                                          <p:spTgt spid="4"/>
                                        </p:tgtEl>
                                      </p:cBhvr>
                                      <p:to x="100000" y="95000"/>
                                    </p:animScale>
                                    <p:animScale>
                                      <p:cBhvr>
                                        <p:cTn id="24" dur="166" decel="50000">
                                          <p:stCondLst>
                                            <p:cond delay="1834"/>
                                          </p:stCondLst>
                                        </p:cTn>
                                        <p:tgtEl>
                                          <p:spTgt spid="4"/>
                                        </p:tgtEl>
                                      </p:cBhvr>
                                      <p:to x="100000" y="100000"/>
                                    </p:animScale>
                                  </p:childTnLst>
                                </p:cTn>
                              </p:par>
                            </p:childTnLst>
                          </p:cTn>
                        </p:par>
                        <p:par>
                          <p:cTn id="25" fill="hold">
                            <p:stCondLst>
                              <p:cond delay="2500"/>
                            </p:stCondLst>
                            <p:childTnLst>
                              <p:par>
                                <p:cTn id="26" presetID="26" presetClass="entr" presetSubtype="0" fill="hold" grpId="0" nodeType="after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wipe(down)">
                                      <p:cBhvr>
                                        <p:cTn id="28" dur="580">
                                          <p:stCondLst>
                                            <p:cond delay="0"/>
                                          </p:stCondLst>
                                        </p:cTn>
                                        <p:tgtEl>
                                          <p:spTgt spid="5"/>
                                        </p:tgtEl>
                                      </p:cBhvr>
                                    </p:animEffect>
                                    <p:anim calcmode="lin" valueType="num">
                                      <p:cBhvr>
                                        <p:cTn id="29"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30"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31"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32"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33"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34" dur="26">
                                          <p:stCondLst>
                                            <p:cond delay="650"/>
                                          </p:stCondLst>
                                        </p:cTn>
                                        <p:tgtEl>
                                          <p:spTgt spid="5"/>
                                        </p:tgtEl>
                                      </p:cBhvr>
                                      <p:to x="100000" y="60000"/>
                                    </p:animScale>
                                    <p:animScale>
                                      <p:cBhvr>
                                        <p:cTn id="35" dur="166" decel="50000">
                                          <p:stCondLst>
                                            <p:cond delay="676"/>
                                          </p:stCondLst>
                                        </p:cTn>
                                        <p:tgtEl>
                                          <p:spTgt spid="5"/>
                                        </p:tgtEl>
                                      </p:cBhvr>
                                      <p:to x="100000" y="100000"/>
                                    </p:animScale>
                                    <p:animScale>
                                      <p:cBhvr>
                                        <p:cTn id="36" dur="26">
                                          <p:stCondLst>
                                            <p:cond delay="1312"/>
                                          </p:stCondLst>
                                        </p:cTn>
                                        <p:tgtEl>
                                          <p:spTgt spid="5"/>
                                        </p:tgtEl>
                                      </p:cBhvr>
                                      <p:to x="100000" y="80000"/>
                                    </p:animScale>
                                    <p:animScale>
                                      <p:cBhvr>
                                        <p:cTn id="37" dur="166" decel="50000">
                                          <p:stCondLst>
                                            <p:cond delay="1338"/>
                                          </p:stCondLst>
                                        </p:cTn>
                                        <p:tgtEl>
                                          <p:spTgt spid="5"/>
                                        </p:tgtEl>
                                      </p:cBhvr>
                                      <p:to x="100000" y="100000"/>
                                    </p:animScale>
                                    <p:animScale>
                                      <p:cBhvr>
                                        <p:cTn id="38" dur="26">
                                          <p:stCondLst>
                                            <p:cond delay="1642"/>
                                          </p:stCondLst>
                                        </p:cTn>
                                        <p:tgtEl>
                                          <p:spTgt spid="5"/>
                                        </p:tgtEl>
                                      </p:cBhvr>
                                      <p:to x="100000" y="90000"/>
                                    </p:animScale>
                                    <p:animScale>
                                      <p:cBhvr>
                                        <p:cTn id="39" dur="166" decel="50000">
                                          <p:stCondLst>
                                            <p:cond delay="1668"/>
                                          </p:stCondLst>
                                        </p:cTn>
                                        <p:tgtEl>
                                          <p:spTgt spid="5"/>
                                        </p:tgtEl>
                                      </p:cBhvr>
                                      <p:to x="100000" y="100000"/>
                                    </p:animScale>
                                    <p:animScale>
                                      <p:cBhvr>
                                        <p:cTn id="40" dur="26">
                                          <p:stCondLst>
                                            <p:cond delay="1808"/>
                                          </p:stCondLst>
                                        </p:cTn>
                                        <p:tgtEl>
                                          <p:spTgt spid="5"/>
                                        </p:tgtEl>
                                      </p:cBhvr>
                                      <p:to x="100000" y="95000"/>
                                    </p:animScale>
                                    <p:animScale>
                                      <p:cBhvr>
                                        <p:cTn id="41" dur="166" decel="50000">
                                          <p:stCondLst>
                                            <p:cond delay="1834"/>
                                          </p:stCondLst>
                                        </p:cTn>
                                        <p:tgtEl>
                                          <p:spTgt spid="5"/>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utoUpdateAnimBg="0"/>
      <p:bldP spid="4" grpId="0"/>
      <p:bldP spid="5" grpId="0"/>
    </p:bldLst>
  </p:timing>
</p:sld>
</file>

<file path=ppt/theme/theme1.xml><?xml version="1.0" encoding="utf-8"?>
<a:theme xmlns:a="http://schemas.openxmlformats.org/drawingml/2006/main" name="1_Office 主题">
  <a:themeElements>
    <a:clrScheme name="1_Office 主题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Office 主题">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outerShdw dist="17961" dir="13500000" algn="ctr" rotWithShape="0">
            <a:schemeClr val="tx1">
              <a:gamma/>
              <a:shade val="60000"/>
              <a:invGamma/>
            </a:schemeClr>
          </a:outerShdw>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outerShdw dist="17961" dir="13500000" algn="ctr" rotWithShape="0">
            <a:schemeClr val="tx1">
              <a:gamma/>
              <a:shade val="60000"/>
              <a:invGamma/>
            </a:schemeClr>
          </a:outerShdw>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1_Office 主题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Office 主题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Office 主题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Office 主题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Office 主题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Office 主题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Office 主题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Office 主题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Office 主题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Office 主题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Office 主题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Office 主题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3_Office 主题">
  <a:themeElements>
    <a:clrScheme name="3_Office 主题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3_Office 主题">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outerShdw dist="17961" dir="13500000" algn="ctr" rotWithShape="0">
            <a:schemeClr val="tx1">
              <a:gamma/>
              <a:shade val="60000"/>
              <a:invGamma/>
            </a:schemeClr>
          </a:outerShdw>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outerShdw dist="17961" dir="13500000" algn="ctr" rotWithShape="0">
            <a:schemeClr val="tx1">
              <a:gamma/>
              <a:shade val="60000"/>
              <a:invGamma/>
            </a:schemeClr>
          </a:outerShdw>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pitchFamily="34" charset="0"/>
            <a:ea typeface="宋体" pitchFamily="2" charset="-122"/>
          </a:defRPr>
        </a:defPPr>
      </a:lstStyle>
    </a:lnDef>
    <a:txDef>
      <a:spPr>
        <a:noFill/>
        <a:ln cap="rnd">
          <a:solidFill>
            <a:schemeClr val="tx1"/>
          </a:solidFill>
        </a:ln>
      </a:spPr>
      <a:bodyPr wrap="square" rtlCol="0">
        <a:spAutoFit/>
      </a:bodyPr>
      <a:lstStyle>
        <a:defPPr algn="ctr">
          <a:defRPr sz="4000" b="1" dirty="0" smtClean="0">
            <a:solidFill>
              <a:srgbClr val="044492"/>
            </a:solidFill>
          </a:defRPr>
        </a:defPPr>
      </a:lstStyle>
    </a:txDef>
  </a:objectDefaults>
  <a:extraClrSchemeLst>
    <a:extraClrScheme>
      <a:clrScheme name="3_Office 主题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3_Office 主题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3_Office 主题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3_Office 主题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3_Office 主题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3_Office 主题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3_Office 主题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3_Office 主题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3_Office 主题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3_Office 主题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3_Office 主题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3_Office 主题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主题">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2781</TotalTime>
  <Pages>0</Pages>
  <Words>4886</Words>
  <Characters>0</Characters>
  <Application>Microsoft Office PowerPoint</Application>
  <DocSecurity>0</DocSecurity>
  <PresentationFormat>全屏显示(4:3)</PresentationFormat>
  <Lines>0</Lines>
  <Paragraphs>779</Paragraphs>
  <Slides>87</Slides>
  <Notes>2</Notes>
  <HiddenSlides>0</HiddenSlides>
  <MMClips>0</MMClips>
  <ScaleCrop>false</ScaleCrop>
  <HeadingPairs>
    <vt:vector size="6" baseType="variant">
      <vt:variant>
        <vt:lpstr>主题</vt:lpstr>
      </vt:variant>
      <vt:variant>
        <vt:i4>2</vt:i4>
      </vt:variant>
      <vt:variant>
        <vt:lpstr>嵌入 OLE 服务器</vt:lpstr>
      </vt:variant>
      <vt:variant>
        <vt:i4>3</vt:i4>
      </vt:variant>
      <vt:variant>
        <vt:lpstr>幻灯片标题</vt:lpstr>
      </vt:variant>
      <vt:variant>
        <vt:i4>87</vt:i4>
      </vt:variant>
    </vt:vector>
  </HeadingPairs>
  <TitlesOfParts>
    <vt:vector size="92" baseType="lpstr">
      <vt:lpstr>1_Office 主题</vt:lpstr>
      <vt:lpstr>3_Office 主题</vt:lpstr>
      <vt:lpstr>Equation</vt:lpstr>
      <vt:lpstr>公式</vt:lpstr>
      <vt:lpstr>工作表</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2、二维奇偶监督码</vt:lpstr>
      <vt:lpstr>PowerPoint 演示文稿</vt:lpstr>
      <vt:lpstr>PowerPoint 演示文稿</vt:lpstr>
      <vt:lpstr>PowerPoint 演示文稿</vt:lpstr>
      <vt:lpstr>PowerPoint 演示文稿</vt:lpstr>
      <vt:lpstr>PowerPoint 演示文稿</vt:lpstr>
      <vt:lpstr>3、恒比码</vt:lpstr>
      <vt:lpstr>PowerPoint 演示文稿</vt:lpstr>
      <vt:lpstr>4、正反码</vt:lpstr>
      <vt:lpstr>PowerPoint 演示文稿</vt:lpstr>
      <vt:lpstr>PowerPoint 演示文稿</vt:lpstr>
      <vt:lpstr>PowerPoint 演示文稿</vt:lpstr>
      <vt:lpstr>PowerPoint 演示文稿</vt:lpstr>
      <vt:lpstr>PowerPoint 演示文稿</vt:lpstr>
      <vt:lpstr>5、线性分组码之汉明码 （重点）</vt:lpstr>
      <vt:lpstr>PowerPoint 演示文稿</vt:lpstr>
      <vt:lpstr>PowerPoint 演示文稿</vt:lpstr>
      <vt:lpstr>（1）回忆奇偶监督偶校验码</vt:lpstr>
      <vt:lpstr>PowerPoint 演示文稿</vt:lpstr>
      <vt:lpstr>PowerPoint 演示文稿</vt:lpstr>
      <vt:lpstr>汉明码的 编码步骤： 1）构造错码图样</vt:lpstr>
      <vt:lpstr>PowerPoint 演示文稿</vt:lpstr>
      <vt:lpstr>PowerPoint 演示文稿</vt:lpstr>
      <vt:lpstr>译码步骤</vt:lpstr>
      <vt:lpstr>例3： （7,4）汉明码的监督矩阵如下，</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前导：</vt:lpstr>
      <vt:lpstr>1）、什么是生成多项式</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本章小结</vt:lpstr>
      <vt:lpstr>PowerPoint 演示文稿</vt:lpstr>
    </vt:vector>
  </TitlesOfParts>
  <LinksUpToDate>false</LinksUpToDate>
  <CharactersWithSpaces>0</CharactersWithSpaces>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Administrator</dc:creator>
  <cp:lastModifiedBy>breeze</cp:lastModifiedBy>
  <cp:revision>183</cp:revision>
  <cp:lastPrinted>1601-01-01T00:00:00Z</cp:lastPrinted>
  <dcterms:created xsi:type="dcterms:W3CDTF">1601-01-01T00:00:00Z</dcterms:created>
  <dcterms:modified xsi:type="dcterms:W3CDTF">2017-03-20T07:18:18Z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r8>1</vt:r8>
  </property>
  <property fmtid="{D5CDD505-2E9C-101B-9397-08002B2CF9AE}" pid="3" name="KSOProductBuildVer">
    <vt:lpwstr>2052-6.6.0.2877</vt:lpwstr>
  </property>
</Properties>
</file>